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12192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F76136-D7E7-48A1-8786-7BC977E6084A}">
  <a:tblStyle styleId="{71F76136-D7E7-48A1-8786-7BC977E6084A}"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2e90ac69b49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50" name="Google Shape;50;g2e90ac69b49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90ac69b49_0_1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e90ac69b49_0_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06958" y="126618"/>
            <a:ext cx="9301480" cy="6959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200">
                <a:solidFill>
                  <a:srgbClr val="0C0415"/>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606958" y="126618"/>
            <a:ext cx="9301480" cy="6959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200">
                <a:solidFill>
                  <a:srgbClr val="0C0415"/>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5364353" y="2490565"/>
            <a:ext cx="6702425" cy="308038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4"/>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5"/>
          <p:cNvSpPr txBox="1"/>
          <p:nvPr>
            <p:ph type="title"/>
          </p:nvPr>
        </p:nvSpPr>
        <p:spPr>
          <a:xfrm>
            <a:off x="606958" y="126618"/>
            <a:ext cx="9301480" cy="6959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200">
                <a:solidFill>
                  <a:srgbClr val="0C0415"/>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 name="Shape 35"/>
        <p:cNvGrpSpPr/>
        <p:nvPr/>
      </p:nvGrpSpPr>
      <p:grpSpPr>
        <a:xfrm>
          <a:off x="0" y="0"/>
          <a:ext cx="0" cy="0"/>
          <a:chOff x="0" y="0"/>
          <a:chExt cx="0" cy="0"/>
        </a:xfrm>
      </p:grpSpPr>
      <p:sp>
        <p:nvSpPr>
          <p:cNvPr id="36" name="Google Shape;36;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6958" y="126618"/>
            <a:ext cx="9301480" cy="6959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200" u="none" cap="none" strike="noStrike">
                <a:solidFill>
                  <a:srgbClr val="0C041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5364353" y="2490565"/>
            <a:ext cx="6702425" cy="308038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42.png"/><Relationship Id="rId13" Type="http://schemas.openxmlformats.org/officeDocument/2006/relationships/image" Target="../media/image54.png"/><Relationship Id="rId12"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2.png"/><Relationship Id="rId9" Type="http://schemas.openxmlformats.org/officeDocument/2006/relationships/image" Target="../media/image30.png"/><Relationship Id="rId15" Type="http://schemas.openxmlformats.org/officeDocument/2006/relationships/image" Target="../media/image61.png"/><Relationship Id="rId14" Type="http://schemas.openxmlformats.org/officeDocument/2006/relationships/image" Target="../media/image37.png"/><Relationship Id="rId17" Type="http://schemas.openxmlformats.org/officeDocument/2006/relationships/image" Target="../media/image56.png"/><Relationship Id="rId16" Type="http://schemas.openxmlformats.org/officeDocument/2006/relationships/image" Target="../media/image47.png"/><Relationship Id="rId5" Type="http://schemas.openxmlformats.org/officeDocument/2006/relationships/image" Target="../media/image33.png"/><Relationship Id="rId19" Type="http://schemas.openxmlformats.org/officeDocument/2006/relationships/image" Target="../media/image44.png"/><Relationship Id="rId6" Type="http://schemas.openxmlformats.org/officeDocument/2006/relationships/image" Target="../media/image34.png"/><Relationship Id="rId18" Type="http://schemas.openxmlformats.org/officeDocument/2006/relationships/image" Target="../media/image48.png"/><Relationship Id="rId7" Type="http://schemas.openxmlformats.org/officeDocument/2006/relationships/image" Target="../media/image41.png"/><Relationship Id="rId8"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0" Type="http://schemas.openxmlformats.org/officeDocument/2006/relationships/image" Target="../media/image85.jpg"/><Relationship Id="rId22" Type="http://schemas.openxmlformats.org/officeDocument/2006/relationships/image" Target="../media/image80.png"/><Relationship Id="rId21" Type="http://schemas.openxmlformats.org/officeDocument/2006/relationships/image" Target="../media/image72.jpg"/><Relationship Id="rId24" Type="http://schemas.openxmlformats.org/officeDocument/2006/relationships/image" Target="../media/image74.jpg"/><Relationship Id="rId2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jpg"/><Relationship Id="rId4" Type="http://schemas.openxmlformats.org/officeDocument/2006/relationships/image" Target="../media/image53.jpg"/><Relationship Id="rId9" Type="http://schemas.openxmlformats.org/officeDocument/2006/relationships/image" Target="../media/image69.jpg"/><Relationship Id="rId26" Type="http://schemas.openxmlformats.org/officeDocument/2006/relationships/image" Target="../media/image68.png"/><Relationship Id="rId25" Type="http://schemas.openxmlformats.org/officeDocument/2006/relationships/image" Target="../media/image75.png"/><Relationship Id="rId28" Type="http://schemas.openxmlformats.org/officeDocument/2006/relationships/image" Target="../media/image70.jpg"/><Relationship Id="rId27" Type="http://schemas.openxmlformats.org/officeDocument/2006/relationships/image" Target="../media/image78.jpg"/><Relationship Id="rId5" Type="http://schemas.openxmlformats.org/officeDocument/2006/relationships/image" Target="../media/image55.png"/><Relationship Id="rId6" Type="http://schemas.openxmlformats.org/officeDocument/2006/relationships/image" Target="../media/image64.png"/><Relationship Id="rId29" Type="http://schemas.openxmlformats.org/officeDocument/2006/relationships/image" Target="../media/image81.jpg"/><Relationship Id="rId7" Type="http://schemas.openxmlformats.org/officeDocument/2006/relationships/image" Target="../media/image57.png"/><Relationship Id="rId8" Type="http://schemas.openxmlformats.org/officeDocument/2006/relationships/image" Target="../media/image58.jpg"/><Relationship Id="rId31" Type="http://schemas.openxmlformats.org/officeDocument/2006/relationships/image" Target="../media/image86.png"/><Relationship Id="rId30" Type="http://schemas.openxmlformats.org/officeDocument/2006/relationships/image" Target="../media/image82.png"/><Relationship Id="rId11" Type="http://schemas.openxmlformats.org/officeDocument/2006/relationships/image" Target="../media/image52.jpg"/><Relationship Id="rId33" Type="http://schemas.openxmlformats.org/officeDocument/2006/relationships/image" Target="../media/image79.jpg"/><Relationship Id="rId10" Type="http://schemas.openxmlformats.org/officeDocument/2006/relationships/image" Target="../media/image51.jpg"/><Relationship Id="rId32" Type="http://schemas.openxmlformats.org/officeDocument/2006/relationships/image" Target="../media/image83.jpg"/><Relationship Id="rId13" Type="http://schemas.openxmlformats.org/officeDocument/2006/relationships/image" Target="../media/image77.jpg"/><Relationship Id="rId12" Type="http://schemas.openxmlformats.org/officeDocument/2006/relationships/image" Target="../media/image63.jpg"/><Relationship Id="rId34" Type="http://schemas.openxmlformats.org/officeDocument/2006/relationships/image" Target="../media/image76.jpg"/><Relationship Id="rId15" Type="http://schemas.openxmlformats.org/officeDocument/2006/relationships/image" Target="../media/image73.png"/><Relationship Id="rId14" Type="http://schemas.openxmlformats.org/officeDocument/2006/relationships/image" Target="../media/image87.png"/><Relationship Id="rId17" Type="http://schemas.openxmlformats.org/officeDocument/2006/relationships/image" Target="../media/image65.jpg"/><Relationship Id="rId16" Type="http://schemas.openxmlformats.org/officeDocument/2006/relationships/image" Target="../media/image71.jpg"/><Relationship Id="rId19" Type="http://schemas.openxmlformats.org/officeDocument/2006/relationships/image" Target="../media/image66.png"/><Relationship Id="rId18" Type="http://schemas.openxmlformats.org/officeDocument/2006/relationships/image" Target="../media/image6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5.png"/><Relationship Id="rId13" Type="http://schemas.openxmlformats.org/officeDocument/2006/relationships/image" Target="../media/image22.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31.jp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6.jpg"/><Relationship Id="rId4" Type="http://schemas.openxmlformats.org/officeDocument/2006/relationships/image" Target="../media/image16.png"/><Relationship Id="rId9"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38.png"/><Relationship Id="rId8"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sp>
        <p:nvSpPr>
          <p:cNvPr id="43" name="Google Shape;43;p7"/>
          <p:cNvSpPr/>
          <p:nvPr/>
        </p:nvSpPr>
        <p:spPr>
          <a:xfrm>
            <a:off x="0" y="0"/>
            <a:ext cx="12192000" cy="6858000"/>
          </a:xfrm>
          <a:custGeom>
            <a:rect b="b" l="l" r="r" t="t"/>
            <a:pathLst>
              <a:path extrusionOk="0" h="6858000" w="12192000">
                <a:moveTo>
                  <a:pt x="12191999" y="0"/>
                </a:moveTo>
                <a:lnTo>
                  <a:pt x="0" y="0"/>
                </a:lnTo>
                <a:lnTo>
                  <a:pt x="0" y="6857996"/>
                </a:lnTo>
                <a:lnTo>
                  <a:pt x="12191999" y="6857996"/>
                </a:lnTo>
                <a:lnTo>
                  <a:pt x="12191999" y="0"/>
                </a:lnTo>
                <a:close/>
              </a:path>
            </a:pathLst>
          </a:custGeom>
          <a:solidFill>
            <a:srgbClr val="18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44" name="Google Shape;44;p7"/>
          <p:cNvGrpSpPr/>
          <p:nvPr/>
        </p:nvGrpSpPr>
        <p:grpSpPr>
          <a:xfrm>
            <a:off x="60959" y="1280160"/>
            <a:ext cx="12070080" cy="4328160"/>
            <a:chOff x="60959" y="1280160"/>
            <a:chExt cx="12070080" cy="4328160"/>
          </a:xfrm>
        </p:grpSpPr>
        <p:sp>
          <p:nvSpPr>
            <p:cNvPr id="45" name="Google Shape;45;p7"/>
            <p:cNvSpPr/>
            <p:nvPr/>
          </p:nvSpPr>
          <p:spPr>
            <a:xfrm>
              <a:off x="60959" y="1280160"/>
              <a:ext cx="12070080" cy="4328160"/>
            </a:xfrm>
            <a:custGeom>
              <a:rect b="b" l="l" r="r" t="t"/>
              <a:pathLst>
                <a:path extrusionOk="0" h="4328160" w="12070080">
                  <a:moveTo>
                    <a:pt x="12070080" y="0"/>
                  </a:moveTo>
                  <a:lnTo>
                    <a:pt x="0" y="0"/>
                  </a:lnTo>
                  <a:lnTo>
                    <a:pt x="0" y="4328160"/>
                  </a:lnTo>
                  <a:lnTo>
                    <a:pt x="12070080" y="4328160"/>
                  </a:lnTo>
                  <a:lnTo>
                    <a:pt x="12070080"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 name="Google Shape;46;p7"/>
            <p:cNvSpPr/>
            <p:nvPr/>
          </p:nvSpPr>
          <p:spPr>
            <a:xfrm>
              <a:off x="60959" y="1280160"/>
              <a:ext cx="12070080" cy="4328160"/>
            </a:xfrm>
            <a:custGeom>
              <a:rect b="b" l="l" r="r" t="t"/>
              <a:pathLst>
                <a:path extrusionOk="0" h="4328160" w="12070080">
                  <a:moveTo>
                    <a:pt x="0" y="4328160"/>
                  </a:moveTo>
                  <a:lnTo>
                    <a:pt x="12070080" y="4328160"/>
                  </a:lnTo>
                  <a:lnTo>
                    <a:pt x="12070080" y="0"/>
                  </a:lnTo>
                  <a:lnTo>
                    <a:pt x="0" y="0"/>
                  </a:lnTo>
                  <a:lnTo>
                    <a:pt x="0" y="4328160"/>
                  </a:lnTo>
                  <a:close/>
                </a:path>
              </a:pathLst>
            </a:custGeom>
            <a:noFill/>
            <a:ln cap="flat" cmpd="sng" w="76200">
              <a:solidFill>
                <a:srgbClr val="86529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7" name="Google Shape;47;p7"/>
          <p:cNvSpPr txBox="1"/>
          <p:nvPr>
            <p:ph type="title"/>
          </p:nvPr>
        </p:nvSpPr>
        <p:spPr>
          <a:xfrm>
            <a:off x="270459" y="2326640"/>
            <a:ext cx="8684895" cy="2073910"/>
          </a:xfrm>
          <a:prstGeom prst="rect">
            <a:avLst/>
          </a:prstGeom>
          <a:noFill/>
          <a:ln>
            <a:noFill/>
          </a:ln>
        </p:spPr>
        <p:txBody>
          <a:bodyPr anchorCtr="0" anchor="t" bIns="0" lIns="0" spcFirstLastPara="1" rIns="0" wrap="square" tIns="85725">
            <a:spAutoFit/>
          </a:bodyPr>
          <a:lstStyle/>
          <a:p>
            <a:pPr indent="0" lvl="0" marL="12700" marR="5080" rtl="0" algn="l">
              <a:lnSpc>
                <a:spcPct val="90000"/>
              </a:lnSpc>
              <a:spcBef>
                <a:spcPts val="0"/>
              </a:spcBef>
              <a:spcAft>
                <a:spcPts val="0"/>
              </a:spcAft>
              <a:buNone/>
            </a:pPr>
            <a:r>
              <a:rPr b="0" lang="en-US" sz="4800">
                <a:solidFill>
                  <a:srgbClr val="FA5B51"/>
                </a:solidFill>
                <a:latin typeface="Arial"/>
                <a:ea typeface="Arial"/>
                <a:cs typeface="Arial"/>
                <a:sym typeface="Arial"/>
              </a:rPr>
              <a:t>Exploring Middleware for LLM  Tech Stack: Action Items for  Developers &amp; Investors.</a:t>
            </a:r>
            <a:endParaRPr sz="48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3" name="Shape 333"/>
        <p:cNvGrpSpPr/>
        <p:nvPr/>
      </p:nvGrpSpPr>
      <p:grpSpPr>
        <a:xfrm>
          <a:off x="0" y="0"/>
          <a:ext cx="0" cy="0"/>
          <a:chOff x="0" y="0"/>
          <a:chExt cx="0" cy="0"/>
        </a:xfrm>
      </p:grpSpPr>
      <p:grpSp>
        <p:nvGrpSpPr>
          <p:cNvPr id="334" name="Google Shape;334;p16"/>
          <p:cNvGrpSpPr/>
          <p:nvPr/>
        </p:nvGrpSpPr>
        <p:grpSpPr>
          <a:xfrm>
            <a:off x="142494" y="3635502"/>
            <a:ext cx="6697980" cy="897890"/>
            <a:chOff x="142494" y="3635502"/>
            <a:chExt cx="6697980" cy="897890"/>
          </a:xfrm>
        </p:grpSpPr>
        <p:sp>
          <p:nvSpPr>
            <p:cNvPr id="335" name="Google Shape;335;p16"/>
            <p:cNvSpPr/>
            <p:nvPr/>
          </p:nvSpPr>
          <p:spPr>
            <a:xfrm>
              <a:off x="142494" y="3635502"/>
              <a:ext cx="6697980" cy="897890"/>
            </a:xfrm>
            <a:custGeom>
              <a:rect b="b" l="l" r="r" t="t"/>
              <a:pathLst>
                <a:path extrusionOk="0" h="897889" w="6697980">
                  <a:moveTo>
                    <a:pt x="6697980" y="0"/>
                  </a:moveTo>
                  <a:lnTo>
                    <a:pt x="0" y="0"/>
                  </a:lnTo>
                  <a:lnTo>
                    <a:pt x="0" y="897636"/>
                  </a:lnTo>
                  <a:lnTo>
                    <a:pt x="6697980" y="897636"/>
                  </a:lnTo>
                  <a:lnTo>
                    <a:pt x="6697980" y="0"/>
                  </a:lnTo>
                  <a:close/>
                </a:path>
              </a:pathLst>
            </a:custGeom>
            <a:solidFill>
              <a:srgbClr val="AB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6" name="Google Shape;336;p16"/>
            <p:cNvSpPr/>
            <p:nvPr/>
          </p:nvSpPr>
          <p:spPr>
            <a:xfrm>
              <a:off x="142494" y="3635502"/>
              <a:ext cx="6697980" cy="897890"/>
            </a:xfrm>
            <a:custGeom>
              <a:rect b="b" l="l" r="r" t="t"/>
              <a:pathLst>
                <a:path extrusionOk="0" h="897889" w="6697980">
                  <a:moveTo>
                    <a:pt x="0" y="897636"/>
                  </a:moveTo>
                  <a:lnTo>
                    <a:pt x="6697980" y="897636"/>
                  </a:lnTo>
                  <a:lnTo>
                    <a:pt x="6697980" y="0"/>
                  </a:lnTo>
                  <a:lnTo>
                    <a:pt x="0" y="0"/>
                  </a:lnTo>
                  <a:lnTo>
                    <a:pt x="0" y="897636"/>
                  </a:lnTo>
                  <a:close/>
                </a:path>
              </a:pathLst>
            </a:custGeom>
            <a:noFill/>
            <a:ln cap="flat" cmpd="sng" w="19050">
              <a:solidFill>
                <a:srgbClr val="FA5B51"/>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37" name="Google Shape;337;p16"/>
          <p:cNvSpPr/>
          <p:nvPr/>
        </p:nvSpPr>
        <p:spPr>
          <a:xfrm>
            <a:off x="139445" y="4769358"/>
            <a:ext cx="6699884" cy="1744980"/>
          </a:xfrm>
          <a:custGeom>
            <a:rect b="b" l="l" r="r" t="t"/>
            <a:pathLst>
              <a:path extrusionOk="0" h="1744979" w="6699884">
                <a:moveTo>
                  <a:pt x="6699504" y="0"/>
                </a:moveTo>
                <a:lnTo>
                  <a:pt x="0" y="0"/>
                </a:lnTo>
                <a:lnTo>
                  <a:pt x="0" y="1744980"/>
                </a:lnTo>
                <a:lnTo>
                  <a:pt x="6699504" y="1744980"/>
                </a:lnTo>
                <a:lnTo>
                  <a:pt x="6699504" y="0"/>
                </a:lnTo>
                <a:close/>
              </a:path>
            </a:pathLst>
          </a:custGeom>
          <a:solidFill>
            <a:srgbClr val="AB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8" name="Google Shape;338;p16"/>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9" name="Google Shape;339;p16"/>
          <p:cNvSpPr txBox="1"/>
          <p:nvPr/>
        </p:nvSpPr>
        <p:spPr>
          <a:xfrm>
            <a:off x="128422" y="6630416"/>
            <a:ext cx="1169225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latin typeface="Arial"/>
                <a:ea typeface="Arial"/>
                <a:cs typeface="Arial"/>
                <a:sym typeface="Arial"/>
              </a:rPr>
              <a:t>SOURCE REFERENCED: 1. Valohai: LLMOps: MLOps for Large Language Models by Eero Laaksonen, 2. Foundation Capital: Foundation Model Ops: Powering the Next Wave of Generative AI by Ashu Garg.</a:t>
            </a:r>
            <a:endParaRPr sz="1000">
              <a:latin typeface="Arial"/>
              <a:ea typeface="Arial"/>
              <a:cs typeface="Arial"/>
              <a:sym typeface="Arial"/>
            </a:endParaRPr>
          </a:p>
        </p:txBody>
      </p:sp>
      <p:sp>
        <p:nvSpPr>
          <p:cNvPr id="340" name="Google Shape;340;p16"/>
          <p:cNvSpPr/>
          <p:nvPr/>
        </p:nvSpPr>
        <p:spPr>
          <a:xfrm>
            <a:off x="141731" y="1232916"/>
            <a:ext cx="6690995" cy="0"/>
          </a:xfrm>
          <a:custGeom>
            <a:rect b="b" l="l" r="r" t="t"/>
            <a:pathLst>
              <a:path extrusionOk="0" h="120000" w="6690995">
                <a:moveTo>
                  <a:pt x="0" y="0"/>
                </a:moveTo>
                <a:lnTo>
                  <a:pt x="6690995"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1" name="Google Shape;341;p16"/>
          <p:cNvSpPr txBox="1"/>
          <p:nvPr/>
        </p:nvSpPr>
        <p:spPr>
          <a:xfrm>
            <a:off x="128422" y="921258"/>
            <a:ext cx="9842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Introduction to LLMOps	Demystifying Infrastructure</a:t>
            </a:r>
            <a:endParaRPr sz="1800">
              <a:latin typeface="Arial"/>
              <a:ea typeface="Arial"/>
              <a:cs typeface="Arial"/>
              <a:sym typeface="Arial"/>
            </a:endParaRPr>
          </a:p>
        </p:txBody>
      </p:sp>
      <p:sp>
        <p:nvSpPr>
          <p:cNvPr id="342" name="Google Shape;342;p16"/>
          <p:cNvSpPr txBox="1"/>
          <p:nvPr/>
        </p:nvSpPr>
        <p:spPr>
          <a:xfrm>
            <a:off x="128422" y="1243711"/>
            <a:ext cx="6724650" cy="2286635"/>
          </a:xfrm>
          <a:prstGeom prst="rect">
            <a:avLst/>
          </a:prstGeom>
          <a:noFill/>
          <a:ln>
            <a:noFill/>
          </a:ln>
        </p:spPr>
        <p:txBody>
          <a:bodyPr anchorCtr="0" anchor="t" bIns="0" lIns="0" spcFirstLastPara="1" rIns="0" wrap="square" tIns="13325">
            <a:spAutoFit/>
          </a:bodyPr>
          <a:lstStyle/>
          <a:p>
            <a:pPr indent="0" lvl="0" marL="12700" marR="5080" rtl="0" algn="just">
              <a:lnSpc>
                <a:spcPct val="100000"/>
              </a:lnSpc>
              <a:spcBef>
                <a:spcPts val="0"/>
              </a:spcBef>
              <a:spcAft>
                <a:spcPts val="0"/>
              </a:spcAft>
              <a:buNone/>
            </a:pPr>
            <a:r>
              <a:rPr lang="en-US" sz="1400">
                <a:latin typeface="Arial"/>
                <a:ea typeface="Arial"/>
                <a:cs typeface="Arial"/>
                <a:sym typeface="Arial"/>
              </a:rPr>
              <a:t>After the release of GPT-4 and its ability to process multi-modal inputs, it is expected  to accelerate the paradigm shift in AI, which in turn is likely to prompt a reimagination  of nearly every category of software application. This brings us to the introduction of  Large Language Model Ops (LLMOps), which create follow-on opportunities for  infrastructure-minded entrepreneurs who require purpose-made tools to build  applications fuelled by generative AI. Additionally, the emergence of LLM DevTools,  which are tools for developers working with machine learning models that use large  language models (LLMs) like GPT-3/4, range from simple convenience wrappers  around OpenAI APIs to complex tools for orchestrating multi-step reasoning.</a:t>
            </a:r>
            <a:endParaRPr sz="1400">
              <a:latin typeface="Arial"/>
              <a:ea typeface="Arial"/>
              <a:cs typeface="Arial"/>
              <a:sym typeface="Arial"/>
            </a:endParaRPr>
          </a:p>
          <a:p>
            <a:pPr indent="0" lvl="0" marL="12700" marR="0" rtl="0" algn="just">
              <a:lnSpc>
                <a:spcPct val="100000"/>
              </a:lnSpc>
              <a:spcBef>
                <a:spcPts val="515"/>
              </a:spcBef>
              <a:spcAft>
                <a:spcPts val="0"/>
              </a:spcAft>
              <a:buNone/>
            </a:pPr>
            <a:r>
              <a:rPr b="1" lang="en-US" sz="1800" u="sng">
                <a:solidFill>
                  <a:srgbClr val="17092B"/>
                </a:solidFill>
                <a:latin typeface="Arial"/>
                <a:ea typeface="Arial"/>
                <a:cs typeface="Arial"/>
                <a:sym typeface="Arial"/>
              </a:rPr>
              <a:t>Generative AI Flow	</a:t>
            </a:r>
            <a:endParaRPr sz="1800">
              <a:latin typeface="Arial"/>
              <a:ea typeface="Arial"/>
              <a:cs typeface="Arial"/>
              <a:sym typeface="Arial"/>
            </a:endParaRPr>
          </a:p>
        </p:txBody>
      </p:sp>
      <p:sp>
        <p:nvSpPr>
          <p:cNvPr id="343" name="Google Shape;343;p16"/>
          <p:cNvSpPr/>
          <p:nvPr/>
        </p:nvSpPr>
        <p:spPr>
          <a:xfrm>
            <a:off x="6975347" y="1232916"/>
            <a:ext cx="5074920" cy="0"/>
          </a:xfrm>
          <a:custGeom>
            <a:rect b="b" l="l" r="r" t="t"/>
            <a:pathLst>
              <a:path extrusionOk="0" h="120000" w="5074920">
                <a:moveTo>
                  <a:pt x="0" y="0"/>
                </a:moveTo>
                <a:lnTo>
                  <a:pt x="5074666"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4" name="Google Shape;344;p16"/>
          <p:cNvSpPr/>
          <p:nvPr/>
        </p:nvSpPr>
        <p:spPr>
          <a:xfrm>
            <a:off x="173736" y="3689603"/>
            <a:ext cx="1341120" cy="780415"/>
          </a:xfrm>
          <a:custGeom>
            <a:rect b="b" l="l" r="r" t="t"/>
            <a:pathLst>
              <a:path extrusionOk="0" h="780414" w="1341120">
                <a:moveTo>
                  <a:pt x="0" y="780288"/>
                </a:moveTo>
                <a:lnTo>
                  <a:pt x="1341120" y="780288"/>
                </a:lnTo>
                <a:lnTo>
                  <a:pt x="1341120" y="0"/>
                </a:lnTo>
                <a:lnTo>
                  <a:pt x="0" y="0"/>
                </a:lnTo>
                <a:lnTo>
                  <a:pt x="0" y="780288"/>
                </a:lnTo>
                <a:close/>
              </a:path>
            </a:pathLst>
          </a:custGeom>
          <a:noFill/>
          <a:ln cap="flat" cmpd="sng" w="1267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5" name="Google Shape;345;p16"/>
          <p:cNvSpPr txBox="1"/>
          <p:nvPr/>
        </p:nvSpPr>
        <p:spPr>
          <a:xfrm>
            <a:off x="166052" y="3645027"/>
            <a:ext cx="1343025" cy="818515"/>
          </a:xfrm>
          <a:prstGeom prst="rect">
            <a:avLst/>
          </a:prstGeom>
          <a:solidFill>
            <a:srgbClr val="17092B"/>
          </a:solid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t/>
            </a:r>
            <a:endParaRPr sz="1900">
              <a:latin typeface="Times New Roman"/>
              <a:ea typeface="Times New Roman"/>
              <a:cs typeface="Times New Roman"/>
              <a:sym typeface="Times New Roman"/>
            </a:endParaRPr>
          </a:p>
          <a:p>
            <a:pPr indent="0" lvl="0" marL="322580" marR="0" rtl="0" algn="l">
              <a:lnSpc>
                <a:spcPct val="100000"/>
              </a:lnSpc>
              <a:spcBef>
                <a:spcPts val="0"/>
              </a:spcBef>
              <a:spcAft>
                <a:spcPts val="0"/>
              </a:spcAft>
              <a:buNone/>
            </a:pPr>
            <a:r>
              <a:rPr lang="en-US" sz="1800">
                <a:solidFill>
                  <a:srgbClr val="FFFFFF"/>
                </a:solidFill>
                <a:latin typeface="Calibri"/>
                <a:ea typeface="Calibri"/>
                <a:cs typeface="Calibri"/>
                <a:sym typeface="Calibri"/>
              </a:rPr>
              <a:t>Dataset</a:t>
            </a:r>
            <a:endParaRPr sz="1800">
              <a:latin typeface="Calibri"/>
              <a:ea typeface="Calibri"/>
              <a:cs typeface="Calibri"/>
              <a:sym typeface="Calibri"/>
            </a:endParaRPr>
          </a:p>
        </p:txBody>
      </p:sp>
      <p:sp>
        <p:nvSpPr>
          <p:cNvPr id="346" name="Google Shape;346;p16"/>
          <p:cNvSpPr txBox="1"/>
          <p:nvPr/>
        </p:nvSpPr>
        <p:spPr>
          <a:xfrm>
            <a:off x="1914144" y="3689603"/>
            <a:ext cx="1373505" cy="780415"/>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4425">
            <a:spAutoFit/>
          </a:bodyPr>
          <a:lstStyle/>
          <a:p>
            <a:pPr indent="0" lvl="0" marL="0" marR="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318770" marR="0" rtl="0" algn="l">
              <a:lnSpc>
                <a:spcPct val="100000"/>
              </a:lnSpc>
              <a:spcBef>
                <a:spcPts val="5"/>
              </a:spcBef>
              <a:spcAft>
                <a:spcPts val="0"/>
              </a:spcAft>
              <a:buNone/>
            </a:pPr>
            <a:r>
              <a:rPr lang="en-US" sz="1800">
                <a:solidFill>
                  <a:srgbClr val="FFFFFF"/>
                </a:solidFill>
                <a:latin typeface="Calibri"/>
                <a:ea typeface="Calibri"/>
                <a:cs typeface="Calibri"/>
                <a:sym typeface="Calibri"/>
              </a:rPr>
              <a:t>Training</a:t>
            </a:r>
            <a:endParaRPr sz="1800">
              <a:latin typeface="Calibri"/>
              <a:ea typeface="Calibri"/>
              <a:cs typeface="Calibri"/>
              <a:sym typeface="Calibri"/>
            </a:endParaRPr>
          </a:p>
        </p:txBody>
      </p:sp>
      <p:sp>
        <p:nvSpPr>
          <p:cNvPr id="347" name="Google Shape;347;p16"/>
          <p:cNvSpPr txBox="1"/>
          <p:nvPr/>
        </p:nvSpPr>
        <p:spPr>
          <a:xfrm>
            <a:off x="3686555" y="3685032"/>
            <a:ext cx="1373505" cy="780415"/>
          </a:xfrm>
          <a:prstGeom prst="rect">
            <a:avLst/>
          </a:prstGeom>
          <a:solidFill>
            <a:srgbClr val="441E4D"/>
          </a:solidFill>
          <a:ln cap="flat" cmpd="sng" w="12700">
            <a:solidFill>
              <a:srgbClr val="FA5B51"/>
            </a:solidFill>
            <a:prstDash val="solid"/>
            <a:round/>
            <a:headEnd len="sm" w="sm" type="none"/>
            <a:tailEnd len="sm" w="sm" type="none"/>
          </a:ln>
        </p:spPr>
        <p:txBody>
          <a:bodyPr anchorCtr="0" anchor="t" bIns="0" lIns="0" spcFirstLastPara="1" rIns="0" wrap="square" tIns="100950">
            <a:spAutoFit/>
          </a:bodyPr>
          <a:lstStyle/>
          <a:p>
            <a:pPr indent="-228600" lvl="0" marL="384810" marR="148590" rtl="0" algn="l">
              <a:lnSpc>
                <a:spcPct val="100000"/>
              </a:lnSpc>
              <a:spcBef>
                <a:spcPts val="0"/>
              </a:spcBef>
              <a:spcAft>
                <a:spcPts val="0"/>
              </a:spcAft>
              <a:buNone/>
            </a:pPr>
            <a:r>
              <a:rPr lang="en-US" sz="1800">
                <a:solidFill>
                  <a:srgbClr val="FFFFFF"/>
                </a:solidFill>
                <a:latin typeface="Calibri"/>
                <a:ea typeface="Calibri"/>
                <a:cs typeface="Calibri"/>
                <a:sym typeface="Calibri"/>
              </a:rPr>
              <a:t>Foundation  Model</a:t>
            </a:r>
            <a:endParaRPr sz="1800">
              <a:latin typeface="Calibri"/>
              <a:ea typeface="Calibri"/>
              <a:cs typeface="Calibri"/>
              <a:sym typeface="Calibri"/>
            </a:endParaRPr>
          </a:p>
        </p:txBody>
      </p:sp>
      <p:sp>
        <p:nvSpPr>
          <p:cNvPr id="348" name="Google Shape;348;p16"/>
          <p:cNvSpPr txBox="1"/>
          <p:nvPr/>
        </p:nvSpPr>
        <p:spPr>
          <a:xfrm>
            <a:off x="1914144" y="4852415"/>
            <a:ext cx="1373505" cy="629920"/>
          </a:xfrm>
          <a:prstGeom prst="rect">
            <a:avLst/>
          </a:prstGeom>
          <a:solidFill>
            <a:srgbClr val="441E4D"/>
          </a:solidFill>
          <a:ln cap="flat" cmpd="sng" w="12700">
            <a:solidFill>
              <a:srgbClr val="FA5B51"/>
            </a:solidFill>
            <a:prstDash val="solid"/>
            <a:round/>
            <a:headEnd len="sm" w="sm" type="none"/>
            <a:tailEnd len="sm" w="sm" type="none"/>
          </a:ln>
        </p:spPr>
        <p:txBody>
          <a:bodyPr anchorCtr="0" anchor="t" bIns="0" lIns="0" spcFirstLastPara="1" rIns="0" wrap="square" tIns="26650">
            <a:spAutoFit/>
          </a:bodyPr>
          <a:lstStyle/>
          <a:p>
            <a:pPr indent="-52069" lvl="0" marL="384175" marR="325755" rtl="0" algn="l">
              <a:lnSpc>
                <a:spcPct val="100000"/>
              </a:lnSpc>
              <a:spcBef>
                <a:spcPts val="0"/>
              </a:spcBef>
              <a:spcAft>
                <a:spcPts val="0"/>
              </a:spcAft>
              <a:buNone/>
            </a:pPr>
            <a:r>
              <a:rPr lang="en-US" sz="1800">
                <a:solidFill>
                  <a:srgbClr val="FFFFFF"/>
                </a:solidFill>
                <a:latin typeface="Calibri"/>
                <a:ea typeface="Calibri"/>
                <a:cs typeface="Calibri"/>
                <a:sym typeface="Calibri"/>
              </a:rPr>
              <a:t>Custom  Model</a:t>
            </a:r>
            <a:endParaRPr sz="1800">
              <a:latin typeface="Calibri"/>
              <a:ea typeface="Calibri"/>
              <a:cs typeface="Calibri"/>
              <a:sym typeface="Calibri"/>
            </a:endParaRPr>
          </a:p>
        </p:txBody>
      </p:sp>
      <p:sp>
        <p:nvSpPr>
          <p:cNvPr id="349" name="Google Shape;349;p16"/>
          <p:cNvSpPr txBox="1"/>
          <p:nvPr/>
        </p:nvSpPr>
        <p:spPr>
          <a:xfrm>
            <a:off x="3686555" y="4852415"/>
            <a:ext cx="1373505" cy="62992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26650">
            <a:spAutoFit/>
          </a:bodyPr>
          <a:lstStyle/>
          <a:p>
            <a:pPr indent="25400" lvl="0" marL="285750" marR="280670" rtl="0" algn="l">
              <a:lnSpc>
                <a:spcPct val="100000"/>
              </a:lnSpc>
              <a:spcBef>
                <a:spcPts val="0"/>
              </a:spcBef>
              <a:spcAft>
                <a:spcPts val="0"/>
              </a:spcAft>
              <a:buNone/>
            </a:pPr>
            <a:r>
              <a:rPr lang="en-US" sz="1800">
                <a:solidFill>
                  <a:srgbClr val="FFFFFF"/>
                </a:solidFill>
                <a:latin typeface="Calibri"/>
                <a:ea typeface="Calibri"/>
                <a:cs typeface="Calibri"/>
                <a:sym typeface="Calibri"/>
              </a:rPr>
              <a:t>Transfer  Learning</a:t>
            </a:r>
            <a:endParaRPr sz="1800">
              <a:latin typeface="Calibri"/>
              <a:ea typeface="Calibri"/>
              <a:cs typeface="Calibri"/>
              <a:sym typeface="Calibri"/>
            </a:endParaRPr>
          </a:p>
        </p:txBody>
      </p:sp>
      <p:sp>
        <p:nvSpPr>
          <p:cNvPr id="350" name="Google Shape;350;p16"/>
          <p:cNvSpPr txBox="1"/>
          <p:nvPr/>
        </p:nvSpPr>
        <p:spPr>
          <a:xfrm>
            <a:off x="5458967" y="4850891"/>
            <a:ext cx="1332230" cy="628015"/>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25400">
            <a:spAutoFit/>
          </a:bodyPr>
          <a:lstStyle/>
          <a:p>
            <a:pPr indent="-167640" lvl="0" marL="311150" marR="135890" rtl="0" algn="l">
              <a:lnSpc>
                <a:spcPct val="100000"/>
              </a:lnSpc>
              <a:spcBef>
                <a:spcPts val="0"/>
              </a:spcBef>
              <a:spcAft>
                <a:spcPts val="0"/>
              </a:spcAft>
              <a:buNone/>
            </a:pPr>
            <a:r>
              <a:rPr lang="en-US" sz="1800">
                <a:solidFill>
                  <a:srgbClr val="FFFFFF"/>
                </a:solidFill>
                <a:latin typeface="Calibri"/>
                <a:ea typeface="Calibri"/>
                <a:cs typeface="Calibri"/>
                <a:sym typeface="Calibri"/>
              </a:rPr>
              <a:t>Proprietary  Dataset</a:t>
            </a:r>
            <a:endParaRPr sz="1800">
              <a:latin typeface="Calibri"/>
              <a:ea typeface="Calibri"/>
              <a:cs typeface="Calibri"/>
              <a:sym typeface="Calibri"/>
            </a:endParaRPr>
          </a:p>
        </p:txBody>
      </p:sp>
      <p:sp>
        <p:nvSpPr>
          <p:cNvPr id="351" name="Google Shape;351;p16"/>
          <p:cNvSpPr txBox="1"/>
          <p:nvPr/>
        </p:nvSpPr>
        <p:spPr>
          <a:xfrm>
            <a:off x="6975347" y="1307591"/>
            <a:ext cx="2478405" cy="477520"/>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86350">
            <a:spAutoFit/>
          </a:bodyPr>
          <a:lstStyle/>
          <a:p>
            <a:pPr indent="0" lvl="0" marL="512444" marR="0" rtl="0" algn="l">
              <a:lnSpc>
                <a:spcPct val="100000"/>
              </a:lnSpc>
              <a:spcBef>
                <a:spcPts val="0"/>
              </a:spcBef>
              <a:spcAft>
                <a:spcPts val="0"/>
              </a:spcAft>
              <a:buNone/>
            </a:pPr>
            <a:r>
              <a:rPr lang="en-US" sz="1800">
                <a:latin typeface="Calibri"/>
                <a:ea typeface="Calibri"/>
                <a:cs typeface="Calibri"/>
                <a:sym typeface="Calibri"/>
              </a:rPr>
              <a:t>AI Vertical Apps</a:t>
            </a:r>
            <a:endParaRPr sz="1800">
              <a:latin typeface="Calibri"/>
              <a:ea typeface="Calibri"/>
              <a:cs typeface="Calibri"/>
              <a:sym typeface="Calibri"/>
            </a:endParaRPr>
          </a:p>
        </p:txBody>
      </p:sp>
      <p:sp>
        <p:nvSpPr>
          <p:cNvPr id="352" name="Google Shape;352;p16"/>
          <p:cNvSpPr txBox="1"/>
          <p:nvPr/>
        </p:nvSpPr>
        <p:spPr>
          <a:xfrm>
            <a:off x="9570719" y="1306067"/>
            <a:ext cx="2479675" cy="475615"/>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85075">
            <a:spAutoFit/>
          </a:bodyPr>
          <a:lstStyle/>
          <a:p>
            <a:pPr indent="0" lvl="0" marL="384175" marR="0" rtl="0" algn="l">
              <a:lnSpc>
                <a:spcPct val="100000"/>
              </a:lnSpc>
              <a:spcBef>
                <a:spcPts val="0"/>
              </a:spcBef>
              <a:spcAft>
                <a:spcPts val="0"/>
              </a:spcAft>
              <a:buNone/>
            </a:pPr>
            <a:r>
              <a:rPr lang="en-US" sz="1800">
                <a:latin typeface="Calibri"/>
                <a:ea typeface="Calibri"/>
                <a:cs typeface="Calibri"/>
                <a:sym typeface="Calibri"/>
              </a:rPr>
              <a:t>AI Horizontal Apps</a:t>
            </a:r>
            <a:endParaRPr sz="1800">
              <a:latin typeface="Calibri"/>
              <a:ea typeface="Calibri"/>
              <a:cs typeface="Calibri"/>
              <a:sym typeface="Calibri"/>
            </a:endParaRPr>
          </a:p>
        </p:txBody>
      </p:sp>
      <p:graphicFrame>
        <p:nvGraphicFramePr>
          <p:cNvPr id="353" name="Google Shape;353;p16"/>
          <p:cNvGraphicFramePr/>
          <p:nvPr/>
        </p:nvGraphicFramePr>
        <p:xfrm>
          <a:off x="6976681" y="1892617"/>
          <a:ext cx="3000000" cy="3000000"/>
        </p:xfrm>
        <a:graphic>
          <a:graphicData uri="http://schemas.openxmlformats.org/drawingml/2006/table">
            <a:tbl>
              <a:tblPr bandRow="1" firstRow="1">
                <a:noFill/>
                <a:tableStyleId>{71F76136-D7E7-48A1-8786-7BC977E6084A}</a:tableStyleId>
              </a:tblPr>
              <a:tblGrid>
                <a:gridCol w="1677675"/>
                <a:gridCol w="1663075"/>
                <a:gridCol w="1727200"/>
              </a:tblGrid>
              <a:tr h="381000">
                <a:tc gridSpan="3">
                  <a:txBody>
                    <a:bodyPr/>
                    <a:lstStyle/>
                    <a:p>
                      <a:pPr indent="0" lvl="0" marL="14604" marR="0" rtl="0" algn="ctr">
                        <a:lnSpc>
                          <a:spcPct val="100000"/>
                        </a:lnSpc>
                        <a:spcBef>
                          <a:spcPts val="0"/>
                        </a:spcBef>
                        <a:spcAft>
                          <a:spcPts val="0"/>
                        </a:spcAft>
                        <a:buNone/>
                      </a:pPr>
                      <a:r>
                        <a:rPr lang="en-US" sz="1800" u="none" cap="none" strike="noStrike">
                          <a:latin typeface="Calibri"/>
                          <a:ea typeface="Calibri"/>
                          <a:cs typeface="Calibri"/>
                          <a:sym typeface="Calibri"/>
                        </a:rPr>
                        <a:t>LLMOps</a:t>
                      </a:r>
                      <a:endParaRPr sz="1800" u="none" cap="none" strike="noStrike">
                        <a:latin typeface="Calibri"/>
                        <a:ea typeface="Calibri"/>
                        <a:cs typeface="Calibri"/>
                        <a:sym typeface="Calibri"/>
                      </a:endParaRPr>
                    </a:p>
                  </a:txBody>
                  <a:tcPr marT="33650"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ABD7CE"/>
                    </a:solidFill>
                  </a:tcPr>
                </a:tc>
                <a:tc hMerge="1"/>
                <a:tc hMerge="1"/>
              </a:tr>
              <a:tr h="352050">
                <a:tc>
                  <a:txBody>
                    <a:bodyPr/>
                    <a:lstStyle/>
                    <a:p>
                      <a:pPr indent="0" lvl="0" marL="20320" marR="0" rtl="0" algn="ctr">
                        <a:lnSpc>
                          <a:spcPct val="100000"/>
                        </a:lnSpc>
                        <a:spcBef>
                          <a:spcPts val="0"/>
                        </a:spcBef>
                        <a:spcAft>
                          <a:spcPts val="0"/>
                        </a:spcAft>
                        <a:buNone/>
                      </a:pPr>
                      <a:r>
                        <a:rPr lang="en-US" sz="1400" u="none" cap="none" strike="noStrike">
                          <a:latin typeface="Calibri"/>
                          <a:ea typeface="Calibri"/>
                          <a:cs typeface="Calibri"/>
                          <a:sym typeface="Calibri"/>
                        </a:rPr>
                        <a:t>Prompt Engineering</a:t>
                      </a:r>
                      <a:endParaRPr sz="1400" u="none" cap="none" strike="noStrike">
                        <a:latin typeface="Calibri"/>
                        <a:ea typeface="Calibri"/>
                        <a:cs typeface="Calibri"/>
                        <a:sym typeface="Calibri"/>
                      </a:endParaRPr>
                    </a:p>
                  </a:txBody>
                  <a:tcPr marT="57150"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ABD7CE"/>
                    </a:solidFill>
                  </a:tcPr>
                </a:tc>
                <a:tc>
                  <a:txBody>
                    <a:bodyPr/>
                    <a:lstStyle/>
                    <a:p>
                      <a:pPr indent="0" lvl="0" marL="64769" marR="0" rtl="0" algn="ctr">
                        <a:lnSpc>
                          <a:spcPct val="100000"/>
                        </a:lnSpc>
                        <a:spcBef>
                          <a:spcPts val="0"/>
                        </a:spcBef>
                        <a:spcAft>
                          <a:spcPts val="0"/>
                        </a:spcAft>
                        <a:buNone/>
                      </a:pPr>
                      <a:r>
                        <a:rPr lang="en-US" sz="1400" u="none" cap="none" strike="noStrike">
                          <a:latin typeface="Calibri"/>
                          <a:ea typeface="Calibri"/>
                          <a:cs typeface="Calibri"/>
                          <a:sym typeface="Calibri"/>
                        </a:rPr>
                        <a:t>Data &amp; Embedding</a:t>
                      </a:r>
                      <a:endParaRPr sz="1400" u="none" cap="none" strike="noStrike">
                        <a:latin typeface="Calibri"/>
                        <a:ea typeface="Calibri"/>
                        <a:cs typeface="Calibri"/>
                        <a:sym typeface="Calibri"/>
                      </a:endParaRPr>
                    </a:p>
                  </a:txBody>
                  <a:tcPr marT="57150"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ABD7CE"/>
                    </a:solidFill>
                  </a:tcPr>
                </a:tc>
                <a:tc>
                  <a:txBody>
                    <a:bodyPr/>
                    <a:lstStyle/>
                    <a:p>
                      <a:pPr indent="0" lvl="0" marL="480694" marR="0" rtl="0" algn="l">
                        <a:lnSpc>
                          <a:spcPct val="100000"/>
                        </a:lnSpc>
                        <a:spcBef>
                          <a:spcPts val="0"/>
                        </a:spcBef>
                        <a:spcAft>
                          <a:spcPts val="0"/>
                        </a:spcAft>
                        <a:buNone/>
                      </a:pPr>
                      <a:r>
                        <a:rPr lang="en-US" sz="1400" u="none" cap="none" strike="noStrike">
                          <a:latin typeface="Calibri"/>
                          <a:ea typeface="Calibri"/>
                          <a:cs typeface="Calibri"/>
                          <a:sym typeface="Calibri"/>
                        </a:rPr>
                        <a:t>Fine Tuning</a:t>
                      </a:r>
                      <a:endParaRPr sz="1400" u="none" cap="none" strike="noStrike">
                        <a:latin typeface="Calibri"/>
                        <a:ea typeface="Calibri"/>
                        <a:cs typeface="Calibri"/>
                        <a:sym typeface="Calibri"/>
                      </a:endParaRPr>
                    </a:p>
                  </a:txBody>
                  <a:tcPr marT="57150"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ABD7CE"/>
                    </a:solidFill>
                  </a:tcPr>
                </a:tc>
              </a:tr>
              <a:tr h="370325">
                <a:tc>
                  <a:txBody>
                    <a:bodyPr/>
                    <a:lstStyle/>
                    <a:p>
                      <a:pPr indent="0" lvl="0" marL="20320" marR="0" rtl="0" algn="ctr">
                        <a:lnSpc>
                          <a:spcPct val="100000"/>
                        </a:lnSpc>
                        <a:spcBef>
                          <a:spcPts val="0"/>
                        </a:spcBef>
                        <a:spcAft>
                          <a:spcPts val="0"/>
                        </a:spcAft>
                        <a:buNone/>
                      </a:pPr>
                      <a:r>
                        <a:rPr lang="en-US" sz="1400" u="none" cap="none" strike="noStrike">
                          <a:latin typeface="Calibri"/>
                          <a:ea typeface="Calibri"/>
                          <a:cs typeface="Calibri"/>
                          <a:sym typeface="Calibri"/>
                        </a:rPr>
                        <a:t>Templates</a:t>
                      </a:r>
                      <a:endParaRPr sz="1400" u="none" cap="none" strike="noStrike">
                        <a:latin typeface="Calibri"/>
                        <a:ea typeface="Calibri"/>
                        <a:cs typeface="Calibri"/>
                        <a:sym typeface="Calibri"/>
                      </a:endParaRPr>
                    </a:p>
                  </a:txBody>
                  <a:tcPr marT="76200" marB="0" marR="0" marL="0">
                    <a:lnL cap="flat" cmpd="sng" w="952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64135" marR="0" rtl="0" algn="ctr">
                        <a:lnSpc>
                          <a:spcPct val="100000"/>
                        </a:lnSpc>
                        <a:spcBef>
                          <a:spcPts val="0"/>
                        </a:spcBef>
                        <a:spcAft>
                          <a:spcPts val="0"/>
                        </a:spcAft>
                        <a:buNone/>
                      </a:pPr>
                      <a:r>
                        <a:rPr lang="en-US" sz="1400" u="none" cap="none" strike="noStrike">
                          <a:latin typeface="Calibri"/>
                          <a:ea typeface="Calibri"/>
                          <a:cs typeface="Calibri"/>
                          <a:sym typeface="Calibri"/>
                        </a:rPr>
                        <a:t>Vector Database</a:t>
                      </a:r>
                      <a:endParaRPr sz="1400" u="none" cap="none" strike="noStrike">
                        <a:latin typeface="Calibri"/>
                        <a:ea typeface="Calibri"/>
                        <a:cs typeface="Calibri"/>
                        <a:sym typeface="Calibri"/>
                      </a:endParaRPr>
                    </a:p>
                  </a:txBody>
                  <a:tcPr marT="76200"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rowSpan="3">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175895" marR="0" rtl="0" algn="l">
                        <a:lnSpc>
                          <a:spcPct val="100000"/>
                        </a:lnSpc>
                        <a:spcBef>
                          <a:spcPts val="1070"/>
                        </a:spcBef>
                        <a:spcAft>
                          <a:spcPts val="0"/>
                        </a:spcAft>
                        <a:buNone/>
                      </a:pPr>
                      <a:r>
                        <a:rPr lang="en-US" sz="1400" u="none" cap="none" strike="noStrike">
                          <a:latin typeface="Calibri"/>
                          <a:ea typeface="Calibri"/>
                          <a:cs typeface="Calibri"/>
                          <a:sym typeface="Calibri"/>
                        </a:rPr>
                        <a:t>Altering Parameters</a:t>
                      </a:r>
                      <a:endParaRPr sz="1400" u="none" cap="none" strike="noStrike">
                        <a:latin typeface="Calibri"/>
                        <a:ea typeface="Calibri"/>
                        <a:cs typeface="Calibri"/>
                        <a:sym typeface="Calibri"/>
                      </a:endParaRPr>
                    </a:p>
                    <a:p>
                      <a:pPr indent="0" lvl="0" marL="240029" marR="0" rtl="0" algn="l">
                        <a:lnSpc>
                          <a:spcPct val="100000"/>
                        </a:lnSpc>
                        <a:spcBef>
                          <a:spcPts val="0"/>
                        </a:spcBef>
                        <a:spcAft>
                          <a:spcPts val="0"/>
                        </a:spcAft>
                        <a:buNone/>
                      </a:pPr>
                      <a:r>
                        <a:rPr lang="en-US" sz="1400" u="none" cap="none" strike="noStrike">
                          <a:latin typeface="Calibri"/>
                          <a:ea typeface="Calibri"/>
                          <a:cs typeface="Calibri"/>
                          <a:sym typeface="Calibri"/>
                        </a:rPr>
                        <a:t>Adjusting Weights</a:t>
                      </a:r>
                      <a:endParaRPr sz="1400" u="none" cap="none" strike="noStrike">
                        <a:latin typeface="Calibri"/>
                        <a:ea typeface="Calibri"/>
                        <a:cs typeface="Calibri"/>
                        <a:sym typeface="Calibri"/>
                      </a:endParaRPr>
                    </a:p>
                  </a:txBody>
                  <a:tcPr marT="0" marB="0" marR="0" marL="0">
                    <a:lnL cap="flat" cmpd="sng" w="2857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r>
              <a:tr h="390150">
                <a:tc>
                  <a:txBody>
                    <a:bodyPr/>
                    <a:lstStyle/>
                    <a:p>
                      <a:pPr indent="0" lvl="0" marL="20955" marR="0" rtl="0" algn="ctr">
                        <a:lnSpc>
                          <a:spcPct val="100000"/>
                        </a:lnSpc>
                        <a:spcBef>
                          <a:spcPts val="0"/>
                        </a:spcBef>
                        <a:spcAft>
                          <a:spcPts val="0"/>
                        </a:spcAft>
                        <a:buNone/>
                      </a:pPr>
                      <a:r>
                        <a:rPr lang="en-US" sz="1400" u="none" cap="none" strike="noStrike">
                          <a:latin typeface="Calibri"/>
                          <a:ea typeface="Calibri"/>
                          <a:cs typeface="Calibri"/>
                          <a:sym typeface="Calibri"/>
                        </a:rPr>
                        <a:t>Management</a:t>
                      </a:r>
                      <a:endParaRPr sz="1400" u="none" cap="none" strike="noStrike">
                        <a:latin typeface="Calibri"/>
                        <a:ea typeface="Calibri"/>
                        <a:cs typeface="Calibri"/>
                        <a:sym typeface="Calibri"/>
                      </a:endParaRPr>
                    </a:p>
                  </a:txBody>
                  <a:tcPr marT="76825" marB="0" marR="0" marL="0">
                    <a:lnL cap="flat" cmpd="sng" w="952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66675" marR="0" rtl="0" algn="ctr">
                        <a:lnSpc>
                          <a:spcPct val="100000"/>
                        </a:lnSpc>
                        <a:spcBef>
                          <a:spcPts val="0"/>
                        </a:spcBef>
                        <a:spcAft>
                          <a:spcPts val="0"/>
                        </a:spcAft>
                        <a:buNone/>
                      </a:pPr>
                      <a:r>
                        <a:rPr lang="en-US" sz="1400" u="none" cap="none" strike="noStrike">
                          <a:latin typeface="Calibri"/>
                          <a:ea typeface="Calibri"/>
                          <a:cs typeface="Calibri"/>
                          <a:sym typeface="Calibri"/>
                        </a:rPr>
                        <a:t>Embedding</a:t>
                      </a:r>
                      <a:endParaRPr sz="1400" u="none" cap="none" strike="noStrike">
                        <a:latin typeface="Calibri"/>
                        <a:ea typeface="Calibri"/>
                        <a:cs typeface="Calibri"/>
                        <a:sym typeface="Calibri"/>
                      </a:endParaRPr>
                    </a:p>
                  </a:txBody>
                  <a:tcPr marT="76825"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vMerge="1"/>
              </a:tr>
              <a:tr h="355100">
                <a:tc>
                  <a:txBody>
                    <a:bodyPr/>
                    <a:lstStyle/>
                    <a:p>
                      <a:pPr indent="0" lvl="0" marL="22225" marR="0" rtl="0" algn="ctr">
                        <a:lnSpc>
                          <a:spcPct val="100000"/>
                        </a:lnSpc>
                        <a:spcBef>
                          <a:spcPts val="0"/>
                        </a:spcBef>
                        <a:spcAft>
                          <a:spcPts val="0"/>
                        </a:spcAft>
                        <a:buNone/>
                      </a:pPr>
                      <a:r>
                        <a:rPr lang="en-US" sz="1400" u="none" cap="none" strike="noStrike">
                          <a:latin typeface="Calibri"/>
                          <a:ea typeface="Calibri"/>
                          <a:cs typeface="Calibri"/>
                          <a:sym typeface="Calibri"/>
                        </a:rPr>
                        <a:t>Chaining</a:t>
                      </a:r>
                      <a:endParaRPr sz="1400" u="none" cap="none" strike="noStrike">
                        <a:latin typeface="Calibri"/>
                        <a:ea typeface="Calibri"/>
                        <a:cs typeface="Calibri"/>
                        <a:sym typeface="Calibri"/>
                      </a:endParaRPr>
                    </a:p>
                  </a:txBody>
                  <a:tcPr marT="57775" marB="0" marR="0" marL="0">
                    <a:lnL cap="flat" cmpd="sng" w="952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64135" marR="0" rtl="0" algn="ctr">
                        <a:lnSpc>
                          <a:spcPct val="100000"/>
                        </a:lnSpc>
                        <a:spcBef>
                          <a:spcPts val="0"/>
                        </a:spcBef>
                        <a:spcAft>
                          <a:spcPts val="0"/>
                        </a:spcAft>
                        <a:buNone/>
                      </a:pPr>
                      <a:r>
                        <a:rPr lang="en-US" sz="1400" u="none" cap="none" strike="noStrike">
                          <a:latin typeface="Calibri"/>
                          <a:ea typeface="Calibri"/>
                          <a:cs typeface="Calibri"/>
                          <a:sym typeface="Calibri"/>
                        </a:rPr>
                        <a:t>Indexing</a:t>
                      </a:r>
                      <a:endParaRPr sz="1400" u="none" cap="none" strike="noStrike">
                        <a:latin typeface="Calibri"/>
                        <a:ea typeface="Calibri"/>
                        <a:cs typeface="Calibri"/>
                        <a:sym typeface="Calibri"/>
                      </a:endParaRPr>
                    </a:p>
                  </a:txBody>
                  <a:tcPr marT="57775"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vMerge="1"/>
              </a:tr>
              <a:tr h="384050">
                <a:tc gridSpan="3">
                  <a:txBody>
                    <a:bodyPr/>
                    <a:lstStyle/>
                    <a:p>
                      <a:pPr indent="0" lvl="0" marL="14604" marR="0" rtl="0" algn="ctr">
                        <a:lnSpc>
                          <a:spcPct val="100000"/>
                        </a:lnSpc>
                        <a:spcBef>
                          <a:spcPts val="0"/>
                        </a:spcBef>
                        <a:spcAft>
                          <a:spcPts val="0"/>
                        </a:spcAft>
                        <a:buNone/>
                      </a:pPr>
                      <a:r>
                        <a:rPr lang="en-US" sz="1400" u="none" cap="none" strike="noStrike">
                          <a:latin typeface="Calibri"/>
                          <a:ea typeface="Calibri"/>
                          <a:cs typeface="Calibri"/>
                          <a:sym typeface="Calibri"/>
                        </a:rPr>
                        <a:t>Deploy, Optimize &amp; Monitor</a:t>
                      </a:r>
                      <a:endParaRPr sz="1400" u="none" cap="none" strike="noStrike">
                        <a:latin typeface="Calibri"/>
                        <a:ea typeface="Calibri"/>
                        <a:cs typeface="Calibri"/>
                        <a:sym typeface="Calibri"/>
                      </a:endParaRPr>
                    </a:p>
                  </a:txBody>
                  <a:tcPr marT="73650"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ABD7CE"/>
                    </a:solidFill>
                  </a:tcPr>
                </a:tc>
                <a:tc hMerge="1"/>
                <a:tc hMerge="1"/>
              </a:tr>
              <a:tr h="364225">
                <a:tc gridSpan="3">
                  <a:txBody>
                    <a:bodyPr/>
                    <a:lstStyle/>
                    <a:p>
                      <a:pPr indent="0" lvl="0" marL="13970" marR="0" rtl="0" algn="ctr">
                        <a:lnSpc>
                          <a:spcPct val="100000"/>
                        </a:lnSpc>
                        <a:spcBef>
                          <a:spcPts val="0"/>
                        </a:spcBef>
                        <a:spcAft>
                          <a:spcPts val="0"/>
                        </a:spcAft>
                        <a:buNone/>
                      </a:pPr>
                      <a:r>
                        <a:rPr lang="en-US" sz="1400" u="none" cap="none" strike="noStrike">
                          <a:latin typeface="Calibri"/>
                          <a:ea typeface="Calibri"/>
                          <a:cs typeface="Calibri"/>
                          <a:sym typeface="Calibri"/>
                        </a:rPr>
                        <a:t>FM Programming Frameworks</a:t>
                      </a:r>
                      <a:endParaRPr sz="1400" u="none" cap="none" strike="noStrike">
                        <a:latin typeface="Calibri"/>
                        <a:ea typeface="Calibri"/>
                        <a:cs typeface="Calibri"/>
                        <a:sym typeface="Calibri"/>
                      </a:endParaRPr>
                    </a:p>
                  </a:txBody>
                  <a:tcPr marT="60325"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ABD7CE"/>
                    </a:solidFill>
                  </a:tcPr>
                </a:tc>
                <a:tc hMerge="1"/>
                <a:tc hMerge="1"/>
              </a:tr>
            </a:tbl>
          </a:graphicData>
        </a:graphic>
      </p:graphicFrame>
      <p:graphicFrame>
        <p:nvGraphicFramePr>
          <p:cNvPr id="354" name="Google Shape;354;p16"/>
          <p:cNvGraphicFramePr/>
          <p:nvPr/>
        </p:nvGraphicFramePr>
        <p:xfrm>
          <a:off x="6973633" y="4600765"/>
          <a:ext cx="3000000" cy="3000000"/>
        </p:xfrm>
        <a:graphic>
          <a:graphicData uri="http://schemas.openxmlformats.org/drawingml/2006/table">
            <a:tbl>
              <a:tblPr bandRow="1" firstRow="1">
                <a:noFill/>
                <a:tableStyleId>{71F76136-D7E7-48A1-8786-7BC977E6084A}</a:tableStyleId>
              </a:tblPr>
              <a:tblGrid>
                <a:gridCol w="1691650"/>
                <a:gridCol w="1665600"/>
                <a:gridCol w="1717675"/>
              </a:tblGrid>
              <a:tr h="373375">
                <a:tc gridSpan="3">
                  <a:txBody>
                    <a:bodyPr/>
                    <a:lstStyle/>
                    <a:p>
                      <a:pPr indent="0" lvl="0" marL="11430" marR="0" rtl="0" algn="ctr">
                        <a:lnSpc>
                          <a:spcPct val="100000"/>
                        </a:lnSpc>
                        <a:spcBef>
                          <a:spcPts val="0"/>
                        </a:spcBef>
                        <a:spcAft>
                          <a:spcPts val="0"/>
                        </a:spcAft>
                        <a:buNone/>
                      </a:pPr>
                      <a:r>
                        <a:rPr lang="en-US" sz="1800" u="none" cap="none" strike="noStrike">
                          <a:latin typeface="Calibri"/>
                          <a:ea typeface="Calibri"/>
                          <a:cs typeface="Calibri"/>
                          <a:sym typeface="Calibri"/>
                        </a:rPr>
                        <a:t>Model Providers</a:t>
                      </a:r>
                      <a:endParaRPr sz="1800" u="none" cap="none" strike="noStrike">
                        <a:latin typeface="Calibri"/>
                        <a:ea typeface="Calibri"/>
                        <a:cs typeface="Calibri"/>
                        <a:sym typeface="Calibri"/>
                      </a:endParaRPr>
                    </a:p>
                  </a:txBody>
                  <a:tcPr marT="38725"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ABD7CE"/>
                    </a:solidFill>
                  </a:tcPr>
                </a:tc>
                <a:tc hMerge="1"/>
                <a:tc hMerge="1"/>
              </a:tr>
              <a:tr h="373375">
                <a:tc>
                  <a:txBody>
                    <a:bodyPr/>
                    <a:lstStyle/>
                    <a:p>
                      <a:pPr indent="0" lvl="0" marL="443865" marR="0" rtl="0" algn="l">
                        <a:lnSpc>
                          <a:spcPct val="100000"/>
                        </a:lnSpc>
                        <a:spcBef>
                          <a:spcPts val="0"/>
                        </a:spcBef>
                        <a:spcAft>
                          <a:spcPts val="0"/>
                        </a:spcAft>
                        <a:buNone/>
                      </a:pPr>
                      <a:r>
                        <a:rPr lang="en-US" sz="1400" u="none" cap="none" strike="noStrike">
                          <a:latin typeface="Calibri"/>
                          <a:ea typeface="Calibri"/>
                          <a:cs typeface="Calibri"/>
                          <a:sym typeface="Calibri"/>
                        </a:rPr>
                        <a:t>Proprietary</a:t>
                      </a:r>
                      <a:endParaRPr sz="1400" u="none" cap="none" strike="noStrike">
                        <a:latin typeface="Calibri"/>
                        <a:ea typeface="Calibri"/>
                        <a:cs typeface="Calibri"/>
                        <a:sym typeface="Calibri"/>
                      </a:endParaRPr>
                    </a:p>
                  </a:txBody>
                  <a:tcPr marT="70475"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38735" marR="0" rtl="0" algn="ctr">
                        <a:lnSpc>
                          <a:spcPct val="100000"/>
                        </a:lnSpc>
                        <a:spcBef>
                          <a:spcPts val="0"/>
                        </a:spcBef>
                        <a:spcAft>
                          <a:spcPts val="0"/>
                        </a:spcAft>
                        <a:buNone/>
                      </a:pPr>
                      <a:r>
                        <a:rPr lang="en-US" sz="1400" u="none" cap="none" strike="noStrike">
                          <a:latin typeface="Calibri"/>
                          <a:ea typeface="Calibri"/>
                          <a:cs typeface="Calibri"/>
                          <a:sym typeface="Calibri"/>
                        </a:rPr>
                        <a:t>OSS</a:t>
                      </a:r>
                      <a:endParaRPr sz="1400" u="none" cap="none" strike="noStrike">
                        <a:latin typeface="Calibri"/>
                        <a:ea typeface="Calibri"/>
                        <a:cs typeface="Calibri"/>
                        <a:sym typeface="Calibri"/>
                      </a:endParaRPr>
                    </a:p>
                  </a:txBody>
                  <a:tcPr marT="70475"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42545" marR="0" rtl="0" algn="ctr">
                        <a:lnSpc>
                          <a:spcPct val="100000"/>
                        </a:lnSpc>
                        <a:spcBef>
                          <a:spcPts val="0"/>
                        </a:spcBef>
                        <a:spcAft>
                          <a:spcPts val="0"/>
                        </a:spcAft>
                        <a:buNone/>
                      </a:pPr>
                      <a:r>
                        <a:rPr lang="en-US" sz="1400" u="none" cap="none" strike="noStrike">
                          <a:latin typeface="Calibri"/>
                          <a:ea typeface="Calibri"/>
                          <a:cs typeface="Calibri"/>
                          <a:sym typeface="Calibri"/>
                        </a:rPr>
                        <a:t>Hubs</a:t>
                      </a:r>
                      <a:endParaRPr sz="1400" u="none" cap="none" strike="noStrike">
                        <a:latin typeface="Calibri"/>
                        <a:ea typeface="Calibri"/>
                        <a:cs typeface="Calibri"/>
                        <a:sym typeface="Calibri"/>
                      </a:endParaRPr>
                    </a:p>
                  </a:txBody>
                  <a:tcPr marT="70475"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r>
            </a:tbl>
          </a:graphicData>
        </a:graphic>
      </p:graphicFrame>
      <p:sp>
        <p:nvSpPr>
          <p:cNvPr id="355" name="Google Shape;355;p16"/>
          <p:cNvSpPr txBox="1"/>
          <p:nvPr/>
        </p:nvSpPr>
        <p:spPr>
          <a:xfrm>
            <a:off x="6981443" y="5490971"/>
            <a:ext cx="5074920" cy="477520"/>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86975">
            <a:spAutoFit/>
          </a:bodyPr>
          <a:lstStyle/>
          <a:p>
            <a:pPr indent="0" lvl="0" marL="635" marR="0" rtl="0" algn="ctr">
              <a:lnSpc>
                <a:spcPct val="100000"/>
              </a:lnSpc>
              <a:spcBef>
                <a:spcPts val="0"/>
              </a:spcBef>
              <a:spcAft>
                <a:spcPts val="0"/>
              </a:spcAft>
              <a:buNone/>
            </a:pPr>
            <a:r>
              <a:rPr lang="en-US" sz="1800">
                <a:latin typeface="Calibri"/>
                <a:ea typeface="Calibri"/>
                <a:cs typeface="Calibri"/>
                <a:sym typeface="Calibri"/>
              </a:rPr>
              <a:t>Compute &amp; Cloud</a:t>
            </a:r>
            <a:endParaRPr sz="1800">
              <a:latin typeface="Calibri"/>
              <a:ea typeface="Calibri"/>
              <a:cs typeface="Calibri"/>
              <a:sym typeface="Calibri"/>
            </a:endParaRPr>
          </a:p>
        </p:txBody>
      </p:sp>
      <p:sp>
        <p:nvSpPr>
          <p:cNvPr id="356" name="Google Shape;356;p16"/>
          <p:cNvSpPr txBox="1"/>
          <p:nvPr/>
        </p:nvSpPr>
        <p:spPr>
          <a:xfrm>
            <a:off x="6981443" y="6080759"/>
            <a:ext cx="5074920" cy="475615"/>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86350">
            <a:spAutoFit/>
          </a:bodyPr>
          <a:lstStyle/>
          <a:p>
            <a:pPr indent="0" lvl="0" marL="0" marR="0" rtl="0" algn="ctr">
              <a:lnSpc>
                <a:spcPct val="100000"/>
              </a:lnSpc>
              <a:spcBef>
                <a:spcPts val="0"/>
              </a:spcBef>
              <a:spcAft>
                <a:spcPts val="0"/>
              </a:spcAft>
              <a:buNone/>
            </a:pPr>
            <a:r>
              <a:rPr lang="en-US" sz="1800">
                <a:latin typeface="Calibri"/>
                <a:ea typeface="Calibri"/>
                <a:cs typeface="Calibri"/>
                <a:sym typeface="Calibri"/>
              </a:rPr>
              <a:t>Hardware</a:t>
            </a:r>
            <a:endParaRPr sz="1800">
              <a:latin typeface="Calibri"/>
              <a:ea typeface="Calibri"/>
              <a:cs typeface="Calibri"/>
              <a:sym typeface="Calibri"/>
            </a:endParaRPr>
          </a:p>
        </p:txBody>
      </p:sp>
      <p:sp>
        <p:nvSpPr>
          <p:cNvPr id="357" name="Google Shape;357;p16"/>
          <p:cNvSpPr txBox="1"/>
          <p:nvPr/>
        </p:nvSpPr>
        <p:spPr>
          <a:xfrm>
            <a:off x="188976" y="5814059"/>
            <a:ext cx="1325880" cy="628015"/>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26025">
            <a:spAutoFit/>
          </a:bodyPr>
          <a:lstStyle/>
          <a:p>
            <a:pPr indent="130809" lvl="0" marL="316865" marR="308610" rtl="0" algn="l">
              <a:lnSpc>
                <a:spcPct val="100000"/>
              </a:lnSpc>
              <a:spcBef>
                <a:spcPts val="0"/>
              </a:spcBef>
              <a:spcAft>
                <a:spcPts val="0"/>
              </a:spcAft>
              <a:buNone/>
            </a:pPr>
            <a:r>
              <a:rPr lang="en-US" sz="1800">
                <a:solidFill>
                  <a:srgbClr val="FFFFFF"/>
                </a:solidFill>
                <a:latin typeface="Calibri"/>
                <a:ea typeface="Calibri"/>
                <a:cs typeface="Calibri"/>
                <a:sym typeface="Calibri"/>
              </a:rPr>
              <a:t>User  Prompt</a:t>
            </a:r>
            <a:endParaRPr sz="1800">
              <a:latin typeface="Calibri"/>
              <a:ea typeface="Calibri"/>
              <a:cs typeface="Calibri"/>
              <a:sym typeface="Calibri"/>
            </a:endParaRPr>
          </a:p>
        </p:txBody>
      </p:sp>
      <p:sp>
        <p:nvSpPr>
          <p:cNvPr id="358" name="Google Shape;358;p16"/>
          <p:cNvSpPr txBox="1"/>
          <p:nvPr/>
        </p:nvSpPr>
        <p:spPr>
          <a:xfrm>
            <a:off x="1914144" y="5814059"/>
            <a:ext cx="1373505" cy="628015"/>
          </a:xfrm>
          <a:prstGeom prst="rect">
            <a:avLst/>
          </a:prstGeom>
          <a:solidFill>
            <a:srgbClr val="441E4D"/>
          </a:solidFill>
          <a:ln cap="flat" cmpd="sng" w="12700">
            <a:solidFill>
              <a:srgbClr val="FA5B51"/>
            </a:solidFill>
            <a:prstDash val="solid"/>
            <a:round/>
            <a:headEnd len="sm" w="sm" type="none"/>
            <a:tailEnd len="sm" w="sm" type="none"/>
          </a:ln>
        </p:spPr>
        <p:txBody>
          <a:bodyPr anchorCtr="0" anchor="t" bIns="0" lIns="0" spcFirstLastPara="1" rIns="0" wrap="square" tIns="162550">
            <a:spAutoFit/>
          </a:bodyPr>
          <a:lstStyle/>
          <a:p>
            <a:pPr indent="0" lvl="0" marL="248284" marR="0" rtl="0" algn="l">
              <a:lnSpc>
                <a:spcPct val="100000"/>
              </a:lnSpc>
              <a:spcBef>
                <a:spcPts val="0"/>
              </a:spcBef>
              <a:spcAft>
                <a:spcPts val="0"/>
              </a:spcAft>
              <a:buNone/>
            </a:pPr>
            <a:r>
              <a:rPr lang="en-US" sz="1800">
                <a:solidFill>
                  <a:srgbClr val="FFFFFF"/>
                </a:solidFill>
                <a:latin typeface="Calibri"/>
                <a:ea typeface="Calibri"/>
                <a:cs typeface="Calibri"/>
                <a:sym typeface="Calibri"/>
              </a:rPr>
              <a:t>Inference</a:t>
            </a:r>
            <a:endParaRPr sz="1800">
              <a:latin typeface="Calibri"/>
              <a:ea typeface="Calibri"/>
              <a:cs typeface="Calibri"/>
              <a:sym typeface="Calibri"/>
            </a:endParaRPr>
          </a:p>
        </p:txBody>
      </p:sp>
      <p:sp>
        <p:nvSpPr>
          <p:cNvPr id="359" name="Google Shape;359;p16"/>
          <p:cNvSpPr txBox="1"/>
          <p:nvPr/>
        </p:nvSpPr>
        <p:spPr>
          <a:xfrm>
            <a:off x="3686555" y="5814059"/>
            <a:ext cx="1374775" cy="628015"/>
          </a:xfrm>
          <a:prstGeom prst="rect">
            <a:avLst/>
          </a:prstGeom>
          <a:solidFill>
            <a:srgbClr val="17092B"/>
          </a:solidFill>
          <a:ln cap="flat" cmpd="sng" w="12700">
            <a:solidFill>
              <a:srgbClr val="FA5B51"/>
            </a:solidFill>
            <a:prstDash val="solid"/>
            <a:round/>
            <a:headEnd len="sm" w="sm" type="none"/>
            <a:tailEnd len="sm" w="sm" type="none"/>
          </a:ln>
        </p:spPr>
        <p:txBody>
          <a:bodyPr anchorCtr="0" anchor="t" bIns="0" lIns="0" spcFirstLastPara="1" rIns="0" wrap="square" tIns="162550">
            <a:spAutoFit/>
          </a:bodyPr>
          <a:lstStyle/>
          <a:p>
            <a:pPr indent="0" lvl="0" marL="354965" marR="0" rtl="0" algn="l">
              <a:lnSpc>
                <a:spcPct val="100000"/>
              </a:lnSpc>
              <a:spcBef>
                <a:spcPts val="0"/>
              </a:spcBef>
              <a:spcAft>
                <a:spcPts val="0"/>
              </a:spcAft>
              <a:buNone/>
            </a:pPr>
            <a:r>
              <a:rPr lang="en-US" sz="1800">
                <a:solidFill>
                  <a:srgbClr val="FFFFFF"/>
                </a:solidFill>
                <a:latin typeface="Calibri"/>
                <a:ea typeface="Calibri"/>
                <a:cs typeface="Calibri"/>
                <a:sym typeface="Calibri"/>
              </a:rPr>
              <a:t>Output</a:t>
            </a:r>
            <a:endParaRPr sz="1800">
              <a:latin typeface="Calibri"/>
              <a:ea typeface="Calibri"/>
              <a:cs typeface="Calibri"/>
              <a:sym typeface="Calibri"/>
            </a:endParaRPr>
          </a:p>
        </p:txBody>
      </p:sp>
      <p:sp>
        <p:nvSpPr>
          <p:cNvPr id="360" name="Google Shape;360;p16"/>
          <p:cNvSpPr/>
          <p:nvPr/>
        </p:nvSpPr>
        <p:spPr>
          <a:xfrm>
            <a:off x="1514855" y="4041647"/>
            <a:ext cx="399415" cy="76200"/>
          </a:xfrm>
          <a:custGeom>
            <a:rect b="b" l="l" r="r" t="t"/>
            <a:pathLst>
              <a:path extrusionOk="0" h="76200" w="399414">
                <a:moveTo>
                  <a:pt x="323088" y="0"/>
                </a:moveTo>
                <a:lnTo>
                  <a:pt x="323088" y="76200"/>
                </a:lnTo>
                <a:lnTo>
                  <a:pt x="386588" y="44450"/>
                </a:lnTo>
                <a:lnTo>
                  <a:pt x="335788" y="44450"/>
                </a:lnTo>
                <a:lnTo>
                  <a:pt x="335788" y="31750"/>
                </a:lnTo>
                <a:lnTo>
                  <a:pt x="386588" y="31750"/>
                </a:lnTo>
                <a:lnTo>
                  <a:pt x="323088" y="0"/>
                </a:lnTo>
                <a:close/>
              </a:path>
              <a:path extrusionOk="0" h="76200" w="399414">
                <a:moveTo>
                  <a:pt x="323088" y="31750"/>
                </a:moveTo>
                <a:lnTo>
                  <a:pt x="0" y="31750"/>
                </a:lnTo>
                <a:lnTo>
                  <a:pt x="0" y="44450"/>
                </a:lnTo>
                <a:lnTo>
                  <a:pt x="323088" y="44450"/>
                </a:lnTo>
                <a:lnTo>
                  <a:pt x="323088" y="31750"/>
                </a:lnTo>
                <a:close/>
              </a:path>
              <a:path extrusionOk="0" h="76200" w="399414">
                <a:moveTo>
                  <a:pt x="386588" y="31750"/>
                </a:moveTo>
                <a:lnTo>
                  <a:pt x="335788" y="31750"/>
                </a:lnTo>
                <a:lnTo>
                  <a:pt x="335788" y="44450"/>
                </a:lnTo>
                <a:lnTo>
                  <a:pt x="386588" y="44450"/>
                </a:lnTo>
                <a:lnTo>
                  <a:pt x="399288" y="38100"/>
                </a:lnTo>
                <a:lnTo>
                  <a:pt x="386588" y="3175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1" name="Google Shape;361;p16"/>
          <p:cNvSpPr/>
          <p:nvPr/>
        </p:nvSpPr>
        <p:spPr>
          <a:xfrm>
            <a:off x="3287140" y="4037965"/>
            <a:ext cx="399415" cy="76200"/>
          </a:xfrm>
          <a:custGeom>
            <a:rect b="b" l="l" r="r" t="t"/>
            <a:pathLst>
              <a:path extrusionOk="0" h="76200" w="399414">
                <a:moveTo>
                  <a:pt x="387914" y="31623"/>
                </a:moveTo>
                <a:lnTo>
                  <a:pt x="335914" y="31623"/>
                </a:lnTo>
                <a:lnTo>
                  <a:pt x="336042" y="44323"/>
                </a:lnTo>
                <a:lnTo>
                  <a:pt x="323352" y="44462"/>
                </a:lnTo>
                <a:lnTo>
                  <a:pt x="323723" y="76200"/>
                </a:lnTo>
                <a:lnTo>
                  <a:pt x="399414" y="37211"/>
                </a:lnTo>
                <a:lnTo>
                  <a:pt x="387914" y="31623"/>
                </a:lnTo>
                <a:close/>
              </a:path>
              <a:path extrusionOk="0" h="76200" w="399414">
                <a:moveTo>
                  <a:pt x="323204" y="31762"/>
                </a:moveTo>
                <a:lnTo>
                  <a:pt x="0" y="35306"/>
                </a:lnTo>
                <a:lnTo>
                  <a:pt x="254" y="48006"/>
                </a:lnTo>
                <a:lnTo>
                  <a:pt x="323352" y="44462"/>
                </a:lnTo>
                <a:lnTo>
                  <a:pt x="323204" y="31762"/>
                </a:lnTo>
                <a:close/>
              </a:path>
              <a:path extrusionOk="0" h="76200" w="399414">
                <a:moveTo>
                  <a:pt x="335914" y="31623"/>
                </a:moveTo>
                <a:lnTo>
                  <a:pt x="323204" y="31762"/>
                </a:lnTo>
                <a:lnTo>
                  <a:pt x="323352" y="44462"/>
                </a:lnTo>
                <a:lnTo>
                  <a:pt x="336042" y="44323"/>
                </a:lnTo>
                <a:lnTo>
                  <a:pt x="335914" y="31623"/>
                </a:lnTo>
                <a:close/>
              </a:path>
              <a:path extrusionOk="0" h="76200" w="399414">
                <a:moveTo>
                  <a:pt x="322834" y="0"/>
                </a:moveTo>
                <a:lnTo>
                  <a:pt x="323204" y="31762"/>
                </a:lnTo>
                <a:lnTo>
                  <a:pt x="335914" y="31623"/>
                </a:lnTo>
                <a:lnTo>
                  <a:pt x="387914" y="31623"/>
                </a:lnTo>
                <a:lnTo>
                  <a:pt x="322834" y="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2" name="Google Shape;362;p16"/>
          <p:cNvSpPr/>
          <p:nvPr/>
        </p:nvSpPr>
        <p:spPr>
          <a:xfrm>
            <a:off x="4334255" y="4465320"/>
            <a:ext cx="76200" cy="387985"/>
          </a:xfrm>
          <a:custGeom>
            <a:rect b="b" l="l" r="r" t="t"/>
            <a:pathLst>
              <a:path extrusionOk="0" h="387985" w="76200">
                <a:moveTo>
                  <a:pt x="31750" y="311657"/>
                </a:moveTo>
                <a:lnTo>
                  <a:pt x="0" y="311657"/>
                </a:lnTo>
                <a:lnTo>
                  <a:pt x="38100" y="387857"/>
                </a:lnTo>
                <a:lnTo>
                  <a:pt x="69850" y="324357"/>
                </a:lnTo>
                <a:lnTo>
                  <a:pt x="31750" y="324357"/>
                </a:lnTo>
                <a:lnTo>
                  <a:pt x="31750" y="311657"/>
                </a:lnTo>
                <a:close/>
              </a:path>
              <a:path extrusionOk="0" h="387985" w="76200">
                <a:moveTo>
                  <a:pt x="44450" y="0"/>
                </a:moveTo>
                <a:lnTo>
                  <a:pt x="31750" y="0"/>
                </a:lnTo>
                <a:lnTo>
                  <a:pt x="31750" y="324357"/>
                </a:lnTo>
                <a:lnTo>
                  <a:pt x="44450" y="324357"/>
                </a:lnTo>
                <a:lnTo>
                  <a:pt x="44450" y="0"/>
                </a:lnTo>
                <a:close/>
              </a:path>
              <a:path extrusionOk="0" h="387985" w="76200">
                <a:moveTo>
                  <a:pt x="76200" y="311657"/>
                </a:moveTo>
                <a:lnTo>
                  <a:pt x="44450" y="311657"/>
                </a:lnTo>
                <a:lnTo>
                  <a:pt x="44450" y="324357"/>
                </a:lnTo>
                <a:lnTo>
                  <a:pt x="69850" y="324357"/>
                </a:lnTo>
                <a:lnTo>
                  <a:pt x="76200" y="311657"/>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3" name="Google Shape;363;p16"/>
          <p:cNvSpPr/>
          <p:nvPr/>
        </p:nvSpPr>
        <p:spPr>
          <a:xfrm>
            <a:off x="3287267" y="5129784"/>
            <a:ext cx="399415" cy="76200"/>
          </a:xfrm>
          <a:custGeom>
            <a:rect b="b" l="l" r="r" t="t"/>
            <a:pathLst>
              <a:path extrusionOk="0" h="76200" w="399414">
                <a:moveTo>
                  <a:pt x="76200" y="0"/>
                </a:moveTo>
                <a:lnTo>
                  <a:pt x="0" y="38100"/>
                </a:lnTo>
                <a:lnTo>
                  <a:pt x="76200" y="76200"/>
                </a:lnTo>
                <a:lnTo>
                  <a:pt x="76200" y="44450"/>
                </a:lnTo>
                <a:lnTo>
                  <a:pt x="63500" y="44450"/>
                </a:lnTo>
                <a:lnTo>
                  <a:pt x="63500" y="31750"/>
                </a:lnTo>
                <a:lnTo>
                  <a:pt x="76200" y="31750"/>
                </a:lnTo>
                <a:lnTo>
                  <a:pt x="76200" y="0"/>
                </a:lnTo>
                <a:close/>
              </a:path>
              <a:path extrusionOk="0" h="76200" w="399414">
                <a:moveTo>
                  <a:pt x="76200" y="31750"/>
                </a:moveTo>
                <a:lnTo>
                  <a:pt x="63500" y="31750"/>
                </a:lnTo>
                <a:lnTo>
                  <a:pt x="63500" y="44450"/>
                </a:lnTo>
                <a:lnTo>
                  <a:pt x="76200" y="44450"/>
                </a:lnTo>
                <a:lnTo>
                  <a:pt x="76200" y="31750"/>
                </a:lnTo>
                <a:close/>
              </a:path>
              <a:path extrusionOk="0" h="76200" w="399414">
                <a:moveTo>
                  <a:pt x="399288" y="31750"/>
                </a:moveTo>
                <a:lnTo>
                  <a:pt x="76200" y="31750"/>
                </a:lnTo>
                <a:lnTo>
                  <a:pt x="76200" y="44450"/>
                </a:lnTo>
                <a:lnTo>
                  <a:pt x="399288" y="44450"/>
                </a:lnTo>
                <a:lnTo>
                  <a:pt x="399288" y="3175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4" name="Google Shape;364;p16"/>
          <p:cNvSpPr/>
          <p:nvPr/>
        </p:nvSpPr>
        <p:spPr>
          <a:xfrm>
            <a:off x="5059679" y="5128767"/>
            <a:ext cx="399415" cy="76200"/>
          </a:xfrm>
          <a:custGeom>
            <a:rect b="b" l="l" r="r" t="t"/>
            <a:pathLst>
              <a:path extrusionOk="0" h="76200" w="399414">
                <a:moveTo>
                  <a:pt x="75946" y="0"/>
                </a:moveTo>
                <a:lnTo>
                  <a:pt x="0" y="38607"/>
                </a:lnTo>
                <a:lnTo>
                  <a:pt x="76454" y="76199"/>
                </a:lnTo>
                <a:lnTo>
                  <a:pt x="76243" y="44576"/>
                </a:lnTo>
                <a:lnTo>
                  <a:pt x="63500" y="44576"/>
                </a:lnTo>
                <a:lnTo>
                  <a:pt x="63500" y="31876"/>
                </a:lnTo>
                <a:lnTo>
                  <a:pt x="76157" y="31795"/>
                </a:lnTo>
                <a:lnTo>
                  <a:pt x="75946" y="0"/>
                </a:lnTo>
                <a:close/>
              </a:path>
              <a:path extrusionOk="0" h="76200" w="399414">
                <a:moveTo>
                  <a:pt x="76157" y="31795"/>
                </a:moveTo>
                <a:lnTo>
                  <a:pt x="63500" y="31876"/>
                </a:lnTo>
                <a:lnTo>
                  <a:pt x="63500" y="44576"/>
                </a:lnTo>
                <a:lnTo>
                  <a:pt x="76242" y="44495"/>
                </a:lnTo>
                <a:lnTo>
                  <a:pt x="76157" y="31795"/>
                </a:lnTo>
                <a:close/>
              </a:path>
              <a:path extrusionOk="0" h="76200" w="399414">
                <a:moveTo>
                  <a:pt x="76242" y="44495"/>
                </a:moveTo>
                <a:lnTo>
                  <a:pt x="63500" y="44576"/>
                </a:lnTo>
                <a:lnTo>
                  <a:pt x="76243" y="44576"/>
                </a:lnTo>
                <a:close/>
              </a:path>
              <a:path extrusionOk="0" h="76200" w="399414">
                <a:moveTo>
                  <a:pt x="399288" y="29717"/>
                </a:moveTo>
                <a:lnTo>
                  <a:pt x="76157" y="31795"/>
                </a:lnTo>
                <a:lnTo>
                  <a:pt x="76242" y="44495"/>
                </a:lnTo>
                <a:lnTo>
                  <a:pt x="399415" y="42417"/>
                </a:lnTo>
                <a:lnTo>
                  <a:pt x="399288" y="29717"/>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5" name="Google Shape;365;p16"/>
          <p:cNvSpPr/>
          <p:nvPr/>
        </p:nvSpPr>
        <p:spPr>
          <a:xfrm>
            <a:off x="2562605" y="5481828"/>
            <a:ext cx="76200" cy="332105"/>
          </a:xfrm>
          <a:custGeom>
            <a:rect b="b" l="l" r="r" t="t"/>
            <a:pathLst>
              <a:path extrusionOk="0" h="332104" w="76200">
                <a:moveTo>
                  <a:pt x="31834" y="255778"/>
                </a:moveTo>
                <a:lnTo>
                  <a:pt x="0" y="255879"/>
                </a:lnTo>
                <a:lnTo>
                  <a:pt x="38354" y="331952"/>
                </a:lnTo>
                <a:lnTo>
                  <a:pt x="69832" y="268478"/>
                </a:lnTo>
                <a:lnTo>
                  <a:pt x="31876" y="268478"/>
                </a:lnTo>
                <a:lnTo>
                  <a:pt x="31834" y="255778"/>
                </a:lnTo>
                <a:close/>
              </a:path>
              <a:path extrusionOk="0" h="332104" w="76200">
                <a:moveTo>
                  <a:pt x="44534" y="255738"/>
                </a:moveTo>
                <a:lnTo>
                  <a:pt x="31834" y="255778"/>
                </a:lnTo>
                <a:lnTo>
                  <a:pt x="31876" y="268478"/>
                </a:lnTo>
                <a:lnTo>
                  <a:pt x="44576" y="268439"/>
                </a:lnTo>
                <a:lnTo>
                  <a:pt x="44534" y="255738"/>
                </a:lnTo>
                <a:close/>
              </a:path>
              <a:path extrusionOk="0" h="332104" w="76200">
                <a:moveTo>
                  <a:pt x="76200" y="255638"/>
                </a:moveTo>
                <a:lnTo>
                  <a:pt x="44534" y="255738"/>
                </a:lnTo>
                <a:lnTo>
                  <a:pt x="44576" y="268439"/>
                </a:lnTo>
                <a:lnTo>
                  <a:pt x="31876" y="268478"/>
                </a:lnTo>
                <a:lnTo>
                  <a:pt x="69832" y="268478"/>
                </a:lnTo>
                <a:lnTo>
                  <a:pt x="76200" y="255638"/>
                </a:lnTo>
                <a:close/>
              </a:path>
              <a:path extrusionOk="0" h="332104" w="76200">
                <a:moveTo>
                  <a:pt x="43687" y="0"/>
                </a:moveTo>
                <a:lnTo>
                  <a:pt x="30987" y="0"/>
                </a:lnTo>
                <a:lnTo>
                  <a:pt x="31834" y="255778"/>
                </a:lnTo>
                <a:lnTo>
                  <a:pt x="44534" y="255738"/>
                </a:lnTo>
                <a:lnTo>
                  <a:pt x="43687" y="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6" name="Google Shape;366;p16"/>
          <p:cNvSpPr/>
          <p:nvPr/>
        </p:nvSpPr>
        <p:spPr>
          <a:xfrm>
            <a:off x="3287267" y="6089903"/>
            <a:ext cx="399415" cy="76200"/>
          </a:xfrm>
          <a:custGeom>
            <a:rect b="b" l="l" r="r" t="t"/>
            <a:pathLst>
              <a:path extrusionOk="0" h="76200" w="399414">
                <a:moveTo>
                  <a:pt x="323088" y="0"/>
                </a:moveTo>
                <a:lnTo>
                  <a:pt x="323088" y="76200"/>
                </a:lnTo>
                <a:lnTo>
                  <a:pt x="386588" y="44450"/>
                </a:lnTo>
                <a:lnTo>
                  <a:pt x="335788" y="44450"/>
                </a:lnTo>
                <a:lnTo>
                  <a:pt x="335788" y="31750"/>
                </a:lnTo>
                <a:lnTo>
                  <a:pt x="386588" y="31750"/>
                </a:lnTo>
                <a:lnTo>
                  <a:pt x="323088" y="0"/>
                </a:lnTo>
                <a:close/>
              </a:path>
              <a:path extrusionOk="0" h="76200" w="399414">
                <a:moveTo>
                  <a:pt x="323088" y="31750"/>
                </a:moveTo>
                <a:lnTo>
                  <a:pt x="0" y="31750"/>
                </a:lnTo>
                <a:lnTo>
                  <a:pt x="0" y="44450"/>
                </a:lnTo>
                <a:lnTo>
                  <a:pt x="323088" y="44450"/>
                </a:lnTo>
                <a:lnTo>
                  <a:pt x="323088" y="31750"/>
                </a:lnTo>
                <a:close/>
              </a:path>
              <a:path extrusionOk="0" h="76200" w="399414">
                <a:moveTo>
                  <a:pt x="386588" y="31750"/>
                </a:moveTo>
                <a:lnTo>
                  <a:pt x="335788" y="31750"/>
                </a:lnTo>
                <a:lnTo>
                  <a:pt x="335788" y="44450"/>
                </a:lnTo>
                <a:lnTo>
                  <a:pt x="386588" y="44450"/>
                </a:lnTo>
                <a:lnTo>
                  <a:pt x="399288" y="38100"/>
                </a:lnTo>
                <a:lnTo>
                  <a:pt x="386588" y="3175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7" name="Google Shape;367;p16"/>
          <p:cNvSpPr/>
          <p:nvPr/>
        </p:nvSpPr>
        <p:spPr>
          <a:xfrm>
            <a:off x="1514855" y="6089903"/>
            <a:ext cx="399415" cy="76200"/>
          </a:xfrm>
          <a:custGeom>
            <a:rect b="b" l="l" r="r" t="t"/>
            <a:pathLst>
              <a:path extrusionOk="0" h="76200" w="399414">
                <a:moveTo>
                  <a:pt x="323088" y="0"/>
                </a:moveTo>
                <a:lnTo>
                  <a:pt x="323088" y="76200"/>
                </a:lnTo>
                <a:lnTo>
                  <a:pt x="386588" y="44450"/>
                </a:lnTo>
                <a:lnTo>
                  <a:pt x="335788" y="44450"/>
                </a:lnTo>
                <a:lnTo>
                  <a:pt x="335788" y="31750"/>
                </a:lnTo>
                <a:lnTo>
                  <a:pt x="386588" y="31750"/>
                </a:lnTo>
                <a:lnTo>
                  <a:pt x="323088" y="0"/>
                </a:lnTo>
                <a:close/>
              </a:path>
              <a:path extrusionOk="0" h="76200" w="399414">
                <a:moveTo>
                  <a:pt x="323088" y="31750"/>
                </a:moveTo>
                <a:lnTo>
                  <a:pt x="0" y="31750"/>
                </a:lnTo>
                <a:lnTo>
                  <a:pt x="0" y="44450"/>
                </a:lnTo>
                <a:lnTo>
                  <a:pt x="323088" y="44450"/>
                </a:lnTo>
                <a:lnTo>
                  <a:pt x="323088" y="31750"/>
                </a:lnTo>
                <a:close/>
              </a:path>
              <a:path extrusionOk="0" h="76200" w="399414">
                <a:moveTo>
                  <a:pt x="386588" y="31750"/>
                </a:moveTo>
                <a:lnTo>
                  <a:pt x="335788" y="31750"/>
                </a:lnTo>
                <a:lnTo>
                  <a:pt x="335788" y="44450"/>
                </a:lnTo>
                <a:lnTo>
                  <a:pt x="386588" y="44450"/>
                </a:lnTo>
                <a:lnTo>
                  <a:pt x="399288" y="38100"/>
                </a:lnTo>
                <a:lnTo>
                  <a:pt x="386588" y="3175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8" name="Google Shape;368;p16"/>
          <p:cNvSpPr txBox="1"/>
          <p:nvPr/>
        </p:nvSpPr>
        <p:spPr>
          <a:xfrm>
            <a:off x="139445" y="4769358"/>
            <a:ext cx="6699884" cy="1744980"/>
          </a:xfrm>
          <a:prstGeom prst="rect">
            <a:avLst/>
          </a:prstGeom>
          <a:noFill/>
          <a:ln cap="flat" cmpd="sng" w="19050">
            <a:solidFill>
              <a:srgbClr val="FA5B51"/>
            </a:solidFill>
            <a:prstDash val="solid"/>
            <a:round/>
            <a:headEnd len="sm" w="sm" type="none"/>
            <a:tailEnd len="sm" w="sm" type="none"/>
          </a:ln>
        </p:spPr>
        <p:txBody>
          <a:bodyPr anchorCtr="0" anchor="t" bIns="0" lIns="0" spcFirstLastPara="1" rIns="0" wrap="square" tIns="114925">
            <a:spAutoFit/>
          </a:bodyPr>
          <a:lstStyle/>
          <a:p>
            <a:pPr indent="0" lvl="0" marL="126364" marR="5213985" rtl="0" algn="l">
              <a:lnSpc>
                <a:spcPct val="100000"/>
              </a:lnSpc>
              <a:spcBef>
                <a:spcPts val="0"/>
              </a:spcBef>
              <a:spcAft>
                <a:spcPts val="0"/>
              </a:spcAft>
              <a:buNone/>
            </a:pPr>
            <a:r>
              <a:rPr lang="en-US" sz="1100">
                <a:latin typeface="Calibri"/>
                <a:ea typeface="Calibri"/>
                <a:cs typeface="Calibri"/>
                <a:sym typeface="Calibri"/>
              </a:rPr>
              <a:t>Transfer learning  minimizes resources for  adapting pre-existing  models to use cases.</a:t>
            </a:r>
            <a:endParaRPr sz="1100">
              <a:latin typeface="Calibri"/>
              <a:ea typeface="Calibri"/>
              <a:cs typeface="Calibri"/>
              <a:sym typeface="Calibri"/>
            </a:endParaRPr>
          </a:p>
          <a:p>
            <a:pPr indent="0" lvl="0" marL="0" marR="0" rtl="0" algn="l">
              <a:lnSpc>
                <a:spcPct val="100000"/>
              </a:lnSpc>
              <a:spcBef>
                <a:spcPts val="45"/>
              </a:spcBef>
              <a:spcAft>
                <a:spcPts val="0"/>
              </a:spcAft>
              <a:buNone/>
            </a:pPr>
            <a:r>
              <a:t/>
            </a:r>
            <a:endParaRPr sz="1250">
              <a:latin typeface="Calibri"/>
              <a:ea typeface="Calibri"/>
              <a:cs typeface="Calibri"/>
              <a:sym typeface="Calibri"/>
            </a:endParaRPr>
          </a:p>
          <a:p>
            <a:pPr indent="0" lvl="0" marL="5913755" marR="0" rtl="0" algn="l">
              <a:lnSpc>
                <a:spcPct val="100000"/>
              </a:lnSpc>
              <a:spcBef>
                <a:spcPts val="0"/>
              </a:spcBef>
              <a:spcAft>
                <a:spcPts val="0"/>
              </a:spcAft>
              <a:buNone/>
            </a:pPr>
            <a:r>
              <a:rPr b="1" lang="en-US" sz="1400">
                <a:latin typeface="Calibri"/>
                <a:ea typeface="Calibri"/>
                <a:cs typeface="Calibri"/>
                <a:sym typeface="Calibri"/>
              </a:rPr>
              <a:t>LLMOps:</a:t>
            </a:r>
            <a:endParaRPr sz="1400">
              <a:latin typeface="Calibri"/>
              <a:ea typeface="Calibri"/>
              <a:cs typeface="Calibri"/>
              <a:sym typeface="Calibri"/>
            </a:endParaRPr>
          </a:p>
          <a:p>
            <a:pPr indent="85090" lvl="0" marL="5266055" marR="137795" rtl="0" algn="l">
              <a:lnSpc>
                <a:spcPct val="100000"/>
              </a:lnSpc>
              <a:spcBef>
                <a:spcPts val="0"/>
              </a:spcBef>
              <a:spcAft>
                <a:spcPts val="0"/>
              </a:spcAft>
              <a:buNone/>
            </a:pPr>
            <a:r>
              <a:rPr b="1" lang="en-US" sz="1400">
                <a:latin typeface="Calibri"/>
                <a:ea typeface="Calibri"/>
                <a:cs typeface="Calibri"/>
                <a:sym typeface="Calibri"/>
              </a:rPr>
              <a:t>MLOps for Large  Language Models</a:t>
            </a:r>
            <a:endParaRPr sz="1400">
              <a:latin typeface="Calibri"/>
              <a:ea typeface="Calibri"/>
              <a:cs typeface="Calibri"/>
              <a:sym typeface="Calibri"/>
            </a:endParaRPr>
          </a:p>
        </p:txBody>
      </p:sp>
      <p:sp>
        <p:nvSpPr>
          <p:cNvPr id="369" name="Google Shape;369;p16"/>
          <p:cNvSpPr txBox="1"/>
          <p:nvPr/>
        </p:nvSpPr>
        <p:spPr>
          <a:xfrm>
            <a:off x="5189982" y="3654678"/>
            <a:ext cx="1490980" cy="826769"/>
          </a:xfrm>
          <a:prstGeom prst="rect">
            <a:avLst/>
          </a:prstGeom>
          <a:noFill/>
          <a:ln>
            <a:noFill/>
          </a:ln>
        </p:spPr>
        <p:txBody>
          <a:bodyPr anchorCtr="0" anchor="t" bIns="0" lIns="0" spcFirstLastPara="1" rIns="0" wrap="square" tIns="13325">
            <a:spAutoFit/>
          </a:bodyPr>
          <a:lstStyle/>
          <a:p>
            <a:pPr indent="322580" lvl="0" marL="12700" marR="5080" rtl="0" algn="r">
              <a:lnSpc>
                <a:spcPct val="100000"/>
              </a:lnSpc>
              <a:spcBef>
                <a:spcPts val="0"/>
              </a:spcBef>
              <a:spcAft>
                <a:spcPts val="0"/>
              </a:spcAft>
              <a:buNone/>
            </a:pPr>
            <a:r>
              <a:rPr lang="en-US" sz="1050">
                <a:latin typeface="Arial"/>
                <a:ea typeface="Arial"/>
                <a:cs typeface="Arial"/>
                <a:sym typeface="Arial"/>
              </a:rPr>
              <a:t>Foundation models  require excessive data  and compute, making  them unfeasible for most</a:t>
            </a:r>
            <a:endParaRPr sz="1050">
              <a:latin typeface="Arial"/>
              <a:ea typeface="Arial"/>
              <a:cs typeface="Arial"/>
              <a:sym typeface="Arial"/>
            </a:endParaRPr>
          </a:p>
          <a:p>
            <a:pPr indent="0" lvl="0" marL="0" marR="5080" rtl="0" algn="r">
              <a:lnSpc>
                <a:spcPct val="100000"/>
              </a:lnSpc>
              <a:spcBef>
                <a:spcPts val="0"/>
              </a:spcBef>
              <a:spcAft>
                <a:spcPts val="0"/>
              </a:spcAft>
              <a:buNone/>
            </a:pPr>
            <a:r>
              <a:rPr lang="en-US" sz="1050">
                <a:latin typeface="Arial"/>
                <a:ea typeface="Arial"/>
                <a:cs typeface="Arial"/>
                <a:sym typeface="Arial"/>
              </a:rPr>
              <a:t>companies.</a:t>
            </a:r>
            <a:endParaRPr sz="1050">
              <a:latin typeface="Arial"/>
              <a:ea typeface="Arial"/>
              <a:cs typeface="Arial"/>
              <a:sym typeface="Arial"/>
            </a:endParaRPr>
          </a:p>
        </p:txBody>
      </p:sp>
      <p:sp>
        <p:nvSpPr>
          <p:cNvPr id="370" name="Google Shape;370;p16"/>
          <p:cNvSpPr txBox="1"/>
          <p:nvPr>
            <p:ph type="title"/>
          </p:nvPr>
        </p:nvSpPr>
        <p:spPr>
          <a:xfrm>
            <a:off x="601167" y="109219"/>
            <a:ext cx="9722485" cy="685165"/>
          </a:xfrm>
          <a:prstGeom prst="rect">
            <a:avLst/>
          </a:prstGeom>
          <a:noFill/>
          <a:ln>
            <a:noFill/>
          </a:ln>
        </p:spPr>
        <p:txBody>
          <a:bodyPr anchorCtr="0" anchor="t" bIns="0" lIns="0" spcFirstLastPara="1" rIns="0" wrap="square" tIns="31100">
            <a:spAutoFit/>
          </a:bodyPr>
          <a:lstStyle/>
          <a:p>
            <a:pPr indent="0" lvl="0" marL="12700" marR="5080" rtl="0" algn="l">
              <a:lnSpc>
                <a:spcPct val="116363"/>
              </a:lnSpc>
              <a:spcBef>
                <a:spcPts val="0"/>
              </a:spcBef>
              <a:spcAft>
                <a:spcPts val="0"/>
              </a:spcAft>
              <a:buNone/>
            </a:pPr>
            <a:r>
              <a:rPr lang="en-US">
                <a:solidFill>
                  <a:srgbClr val="17092B"/>
                </a:solidFill>
              </a:rPr>
              <a:t>Introducing Large Language Model Ops (LLMOps) and LLM DevTools for  Accelerating AI Paradigm Shift. [Part 1 /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4" name="Shape 374"/>
        <p:cNvGrpSpPr/>
        <p:nvPr/>
      </p:nvGrpSpPr>
      <p:grpSpPr>
        <a:xfrm>
          <a:off x="0" y="0"/>
          <a:ext cx="0" cy="0"/>
          <a:chOff x="0" y="0"/>
          <a:chExt cx="0" cy="0"/>
        </a:xfrm>
      </p:grpSpPr>
      <p:sp>
        <p:nvSpPr>
          <p:cNvPr id="375" name="Google Shape;375;p17"/>
          <p:cNvSpPr txBox="1"/>
          <p:nvPr/>
        </p:nvSpPr>
        <p:spPr>
          <a:xfrm>
            <a:off x="858418" y="4489450"/>
            <a:ext cx="647700" cy="45339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1400">
                <a:latin typeface="Calibri"/>
                <a:ea typeface="Calibri"/>
                <a:cs typeface="Calibri"/>
                <a:sym typeface="Calibri"/>
              </a:rPr>
              <a:t>Batch</a:t>
            </a:r>
            <a:endParaRPr sz="1400">
              <a:latin typeface="Calibri"/>
              <a:ea typeface="Calibri"/>
              <a:cs typeface="Calibri"/>
              <a:sym typeface="Calibri"/>
            </a:endParaRPr>
          </a:p>
          <a:p>
            <a:pPr indent="0" lvl="0" marL="0" marR="0" rtl="0" algn="ctr">
              <a:lnSpc>
                <a:spcPct val="100000"/>
              </a:lnSpc>
              <a:spcBef>
                <a:spcPts val="5"/>
              </a:spcBef>
              <a:spcAft>
                <a:spcPts val="0"/>
              </a:spcAft>
              <a:buNone/>
            </a:pPr>
            <a:r>
              <a:rPr b="1" lang="en-US" sz="1400">
                <a:latin typeface="Calibri"/>
                <a:ea typeface="Calibri"/>
                <a:cs typeface="Calibri"/>
                <a:sym typeface="Calibri"/>
              </a:rPr>
              <a:t>Fetching</a:t>
            </a:r>
            <a:endParaRPr sz="1400">
              <a:latin typeface="Calibri"/>
              <a:ea typeface="Calibri"/>
              <a:cs typeface="Calibri"/>
              <a:sym typeface="Calibri"/>
            </a:endParaRPr>
          </a:p>
        </p:txBody>
      </p:sp>
      <p:grpSp>
        <p:nvGrpSpPr>
          <p:cNvPr id="376" name="Google Shape;376;p17"/>
          <p:cNvGrpSpPr/>
          <p:nvPr/>
        </p:nvGrpSpPr>
        <p:grpSpPr>
          <a:xfrm>
            <a:off x="1425702" y="2932938"/>
            <a:ext cx="5390515" cy="751840"/>
            <a:chOff x="1425702" y="2932938"/>
            <a:chExt cx="5390515" cy="751840"/>
          </a:xfrm>
        </p:grpSpPr>
        <p:sp>
          <p:nvSpPr>
            <p:cNvPr id="377" name="Google Shape;377;p17"/>
            <p:cNvSpPr/>
            <p:nvPr/>
          </p:nvSpPr>
          <p:spPr>
            <a:xfrm>
              <a:off x="1425702" y="2932938"/>
              <a:ext cx="5390515" cy="751840"/>
            </a:xfrm>
            <a:custGeom>
              <a:rect b="b" l="l" r="r" t="t"/>
              <a:pathLst>
                <a:path extrusionOk="0" h="751839" w="5390515">
                  <a:moveTo>
                    <a:pt x="5390388" y="0"/>
                  </a:moveTo>
                  <a:lnTo>
                    <a:pt x="0" y="0"/>
                  </a:lnTo>
                  <a:lnTo>
                    <a:pt x="0" y="751332"/>
                  </a:lnTo>
                  <a:lnTo>
                    <a:pt x="5390388" y="751332"/>
                  </a:lnTo>
                  <a:lnTo>
                    <a:pt x="5390388" y="0"/>
                  </a:lnTo>
                  <a:close/>
                </a:path>
              </a:pathLst>
            </a:custGeom>
            <a:solidFill>
              <a:srgbClr val="AB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8" name="Google Shape;378;p17"/>
            <p:cNvSpPr/>
            <p:nvPr/>
          </p:nvSpPr>
          <p:spPr>
            <a:xfrm>
              <a:off x="1425702" y="2932938"/>
              <a:ext cx="5390515" cy="751840"/>
            </a:xfrm>
            <a:custGeom>
              <a:rect b="b" l="l" r="r" t="t"/>
              <a:pathLst>
                <a:path extrusionOk="0" h="751839" w="5390515">
                  <a:moveTo>
                    <a:pt x="0" y="751332"/>
                  </a:moveTo>
                  <a:lnTo>
                    <a:pt x="5390388" y="751332"/>
                  </a:lnTo>
                  <a:lnTo>
                    <a:pt x="5390388" y="0"/>
                  </a:lnTo>
                  <a:lnTo>
                    <a:pt x="0" y="0"/>
                  </a:lnTo>
                  <a:lnTo>
                    <a:pt x="0" y="751332"/>
                  </a:lnTo>
                  <a:close/>
                </a:path>
              </a:pathLst>
            </a:custGeom>
            <a:noFill/>
            <a:ln cap="flat" cmpd="sng" w="19050">
              <a:solidFill>
                <a:srgbClr val="FA5B51"/>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9" name="Google Shape;379;p17"/>
            <p:cNvSpPr/>
            <p:nvPr/>
          </p:nvSpPr>
          <p:spPr>
            <a:xfrm>
              <a:off x="4764023" y="3022092"/>
              <a:ext cx="890269" cy="396240"/>
            </a:xfrm>
            <a:custGeom>
              <a:rect b="b" l="l" r="r" t="t"/>
              <a:pathLst>
                <a:path extrusionOk="0" h="396239" w="890270">
                  <a:moveTo>
                    <a:pt x="890015" y="0"/>
                  </a:moveTo>
                  <a:lnTo>
                    <a:pt x="0" y="0"/>
                  </a:lnTo>
                  <a:lnTo>
                    <a:pt x="0" y="396239"/>
                  </a:lnTo>
                  <a:lnTo>
                    <a:pt x="890015" y="396239"/>
                  </a:lnTo>
                  <a:lnTo>
                    <a:pt x="890015"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0" name="Google Shape;380;p17"/>
            <p:cNvSpPr/>
            <p:nvPr/>
          </p:nvSpPr>
          <p:spPr>
            <a:xfrm>
              <a:off x="4764023" y="3022092"/>
              <a:ext cx="890269" cy="396240"/>
            </a:xfrm>
            <a:custGeom>
              <a:rect b="b" l="l" r="r" t="t"/>
              <a:pathLst>
                <a:path extrusionOk="0" h="396239" w="890270">
                  <a:moveTo>
                    <a:pt x="0" y="396239"/>
                  </a:moveTo>
                  <a:lnTo>
                    <a:pt x="890015" y="396239"/>
                  </a:lnTo>
                  <a:lnTo>
                    <a:pt x="890015" y="0"/>
                  </a:lnTo>
                  <a:lnTo>
                    <a:pt x="0" y="0"/>
                  </a:lnTo>
                  <a:lnTo>
                    <a:pt x="0" y="396239"/>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81" name="Google Shape;381;p17"/>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2" name="Google Shape;382;p17"/>
          <p:cNvSpPr txBox="1"/>
          <p:nvPr/>
        </p:nvSpPr>
        <p:spPr>
          <a:xfrm>
            <a:off x="128422" y="6630416"/>
            <a:ext cx="549402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latin typeface="Arial"/>
                <a:ea typeface="Arial"/>
                <a:cs typeface="Arial"/>
                <a:sym typeface="Arial"/>
              </a:rPr>
              <a:t>SOURCE REFERENCED: 1. Unusual VC: DevTools for language models — predicting the future.</a:t>
            </a:r>
            <a:endParaRPr sz="1000">
              <a:latin typeface="Arial"/>
              <a:ea typeface="Arial"/>
              <a:cs typeface="Arial"/>
              <a:sym typeface="Arial"/>
            </a:endParaRPr>
          </a:p>
        </p:txBody>
      </p:sp>
      <p:sp>
        <p:nvSpPr>
          <p:cNvPr id="383" name="Google Shape;383;p17"/>
          <p:cNvSpPr/>
          <p:nvPr/>
        </p:nvSpPr>
        <p:spPr>
          <a:xfrm>
            <a:off x="141731" y="2211323"/>
            <a:ext cx="11903075" cy="0"/>
          </a:xfrm>
          <a:custGeom>
            <a:rect b="b" l="l" r="r" t="t"/>
            <a:pathLst>
              <a:path extrusionOk="0" h="120000" w="11903075">
                <a:moveTo>
                  <a:pt x="0" y="0"/>
                </a:moveTo>
                <a:lnTo>
                  <a:pt x="11902821"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4" name="Google Shape;384;p17"/>
          <p:cNvSpPr txBox="1"/>
          <p:nvPr/>
        </p:nvSpPr>
        <p:spPr>
          <a:xfrm>
            <a:off x="128422" y="1899920"/>
            <a:ext cx="23336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LLMOps Architecture</a:t>
            </a:r>
            <a:endParaRPr sz="1800">
              <a:latin typeface="Arial"/>
              <a:ea typeface="Arial"/>
              <a:cs typeface="Arial"/>
              <a:sym typeface="Arial"/>
            </a:endParaRPr>
          </a:p>
        </p:txBody>
      </p:sp>
      <p:sp>
        <p:nvSpPr>
          <p:cNvPr id="385" name="Google Shape;385;p17"/>
          <p:cNvSpPr txBox="1"/>
          <p:nvPr/>
        </p:nvSpPr>
        <p:spPr>
          <a:xfrm>
            <a:off x="4873878" y="3015741"/>
            <a:ext cx="671830" cy="391160"/>
          </a:xfrm>
          <a:prstGeom prst="rect">
            <a:avLst/>
          </a:prstGeom>
          <a:noFill/>
          <a:ln>
            <a:noFill/>
          </a:ln>
        </p:spPr>
        <p:txBody>
          <a:bodyPr anchorCtr="0" anchor="t" bIns="0" lIns="0" spcFirstLastPara="1" rIns="0" wrap="square" tIns="12700">
            <a:spAutoFit/>
          </a:bodyPr>
          <a:lstStyle/>
          <a:p>
            <a:pPr indent="120014" lvl="0" marL="12700" marR="5080" rtl="0" algn="l">
              <a:lnSpc>
                <a:spcPct val="100000"/>
              </a:lnSpc>
              <a:spcBef>
                <a:spcPts val="0"/>
              </a:spcBef>
              <a:spcAft>
                <a:spcPts val="0"/>
              </a:spcAft>
              <a:buNone/>
            </a:pPr>
            <a:r>
              <a:rPr lang="en-US" sz="1200">
                <a:solidFill>
                  <a:srgbClr val="FFFFFF"/>
                </a:solidFill>
                <a:latin typeface="Calibri"/>
                <a:ea typeface="Calibri"/>
                <a:cs typeface="Calibri"/>
                <a:sym typeface="Calibri"/>
              </a:rPr>
              <a:t>Model  Evaluation</a:t>
            </a:r>
            <a:endParaRPr sz="1200">
              <a:latin typeface="Calibri"/>
              <a:ea typeface="Calibri"/>
              <a:cs typeface="Calibri"/>
              <a:sym typeface="Calibri"/>
            </a:endParaRPr>
          </a:p>
        </p:txBody>
      </p:sp>
      <p:sp>
        <p:nvSpPr>
          <p:cNvPr id="386" name="Google Shape;386;p17"/>
          <p:cNvSpPr txBox="1"/>
          <p:nvPr/>
        </p:nvSpPr>
        <p:spPr>
          <a:xfrm>
            <a:off x="11035283" y="3022092"/>
            <a:ext cx="890269" cy="396240"/>
          </a:xfrm>
          <a:prstGeom prst="rect">
            <a:avLst/>
          </a:prstGeom>
          <a:solidFill>
            <a:srgbClr val="0C0415"/>
          </a:solidFill>
          <a:ln cap="flat" cmpd="sng" w="12700">
            <a:solidFill>
              <a:srgbClr val="FA5B51"/>
            </a:solidFill>
            <a:prstDash val="solid"/>
            <a:round/>
            <a:headEnd len="sm" w="sm" type="none"/>
            <a:tailEnd len="sm" w="sm" type="none"/>
          </a:ln>
        </p:spPr>
        <p:txBody>
          <a:bodyPr anchorCtr="0" anchor="t" bIns="0" lIns="0" spcFirstLastPara="1" rIns="0" wrap="square" tIns="97775">
            <a:spAutoFit/>
          </a:bodyPr>
          <a:lstStyle/>
          <a:p>
            <a:pPr indent="0" lvl="0" marL="196850" marR="0" rtl="0" algn="l">
              <a:lnSpc>
                <a:spcPct val="100000"/>
              </a:lnSpc>
              <a:spcBef>
                <a:spcPts val="0"/>
              </a:spcBef>
              <a:spcAft>
                <a:spcPts val="0"/>
              </a:spcAft>
              <a:buNone/>
            </a:pPr>
            <a:r>
              <a:rPr lang="en-US" sz="1200">
                <a:solidFill>
                  <a:srgbClr val="FFFFFF"/>
                </a:solidFill>
                <a:latin typeface="Calibri"/>
                <a:ea typeface="Calibri"/>
                <a:cs typeface="Calibri"/>
                <a:sym typeface="Calibri"/>
              </a:rPr>
              <a:t>Package</a:t>
            </a:r>
            <a:endParaRPr sz="1200">
              <a:latin typeface="Calibri"/>
              <a:ea typeface="Calibri"/>
              <a:cs typeface="Calibri"/>
              <a:sym typeface="Calibri"/>
            </a:endParaRPr>
          </a:p>
        </p:txBody>
      </p:sp>
      <p:grpSp>
        <p:nvGrpSpPr>
          <p:cNvPr id="387" name="Google Shape;387;p17"/>
          <p:cNvGrpSpPr/>
          <p:nvPr/>
        </p:nvGrpSpPr>
        <p:grpSpPr>
          <a:xfrm>
            <a:off x="391668" y="3022092"/>
            <a:ext cx="890269" cy="396240"/>
            <a:chOff x="391668" y="3022092"/>
            <a:chExt cx="890269" cy="396240"/>
          </a:xfrm>
        </p:grpSpPr>
        <p:sp>
          <p:nvSpPr>
            <p:cNvPr id="388" name="Google Shape;388;p17"/>
            <p:cNvSpPr/>
            <p:nvPr/>
          </p:nvSpPr>
          <p:spPr>
            <a:xfrm>
              <a:off x="391668" y="3022092"/>
              <a:ext cx="890269" cy="396240"/>
            </a:xfrm>
            <a:custGeom>
              <a:rect b="b" l="l" r="r" t="t"/>
              <a:pathLst>
                <a:path extrusionOk="0" h="396239" w="890269">
                  <a:moveTo>
                    <a:pt x="890016" y="0"/>
                  </a:moveTo>
                  <a:lnTo>
                    <a:pt x="0" y="0"/>
                  </a:lnTo>
                  <a:lnTo>
                    <a:pt x="0" y="396239"/>
                  </a:lnTo>
                  <a:lnTo>
                    <a:pt x="890016" y="396239"/>
                  </a:lnTo>
                  <a:lnTo>
                    <a:pt x="890016"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9" name="Google Shape;389;p17"/>
            <p:cNvSpPr/>
            <p:nvPr/>
          </p:nvSpPr>
          <p:spPr>
            <a:xfrm>
              <a:off x="391668" y="3022092"/>
              <a:ext cx="890269" cy="396240"/>
            </a:xfrm>
            <a:custGeom>
              <a:rect b="b" l="l" r="r" t="t"/>
              <a:pathLst>
                <a:path extrusionOk="0" h="396239" w="890269">
                  <a:moveTo>
                    <a:pt x="0" y="396239"/>
                  </a:moveTo>
                  <a:lnTo>
                    <a:pt x="890016" y="396239"/>
                  </a:lnTo>
                  <a:lnTo>
                    <a:pt x="890016" y="0"/>
                  </a:lnTo>
                  <a:lnTo>
                    <a:pt x="0" y="0"/>
                  </a:lnTo>
                  <a:lnTo>
                    <a:pt x="0" y="396239"/>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0" name="Google Shape;390;p17"/>
          <p:cNvSpPr txBox="1"/>
          <p:nvPr/>
        </p:nvSpPr>
        <p:spPr>
          <a:xfrm>
            <a:off x="574649" y="3015741"/>
            <a:ext cx="523875" cy="391160"/>
          </a:xfrm>
          <a:prstGeom prst="rect">
            <a:avLst/>
          </a:prstGeom>
          <a:noFill/>
          <a:ln>
            <a:noFill/>
          </a:ln>
        </p:spPr>
        <p:txBody>
          <a:bodyPr anchorCtr="0" anchor="t" bIns="0" lIns="0" spcFirstLastPara="1" rIns="0" wrap="square" tIns="12700">
            <a:spAutoFit/>
          </a:bodyPr>
          <a:lstStyle/>
          <a:p>
            <a:pPr indent="104775" lvl="0" marL="12700" marR="5080" rtl="0" algn="l">
              <a:lnSpc>
                <a:spcPct val="100000"/>
              </a:lnSpc>
              <a:spcBef>
                <a:spcPts val="0"/>
              </a:spcBef>
              <a:spcAft>
                <a:spcPts val="0"/>
              </a:spcAft>
              <a:buNone/>
            </a:pPr>
            <a:r>
              <a:rPr lang="en-US" sz="1200">
                <a:solidFill>
                  <a:srgbClr val="FFFFFF"/>
                </a:solidFill>
                <a:latin typeface="Calibri"/>
                <a:ea typeface="Calibri"/>
                <a:cs typeface="Calibri"/>
                <a:sym typeface="Calibri"/>
              </a:rPr>
              <a:t>Data  Analysis</a:t>
            </a:r>
            <a:endParaRPr sz="1200">
              <a:latin typeface="Calibri"/>
              <a:ea typeface="Calibri"/>
              <a:cs typeface="Calibri"/>
              <a:sym typeface="Calibri"/>
            </a:endParaRPr>
          </a:p>
        </p:txBody>
      </p:sp>
      <p:grpSp>
        <p:nvGrpSpPr>
          <p:cNvPr id="391" name="Google Shape;391;p17"/>
          <p:cNvGrpSpPr/>
          <p:nvPr/>
        </p:nvGrpSpPr>
        <p:grpSpPr>
          <a:xfrm>
            <a:off x="3669791" y="3022092"/>
            <a:ext cx="890269" cy="396240"/>
            <a:chOff x="3669791" y="3022092"/>
            <a:chExt cx="890269" cy="396240"/>
          </a:xfrm>
        </p:grpSpPr>
        <p:sp>
          <p:nvSpPr>
            <p:cNvPr id="392" name="Google Shape;392;p17"/>
            <p:cNvSpPr/>
            <p:nvPr/>
          </p:nvSpPr>
          <p:spPr>
            <a:xfrm>
              <a:off x="3669791" y="3022092"/>
              <a:ext cx="890269" cy="396240"/>
            </a:xfrm>
            <a:custGeom>
              <a:rect b="b" l="l" r="r" t="t"/>
              <a:pathLst>
                <a:path extrusionOk="0" h="396239" w="890270">
                  <a:moveTo>
                    <a:pt x="890015" y="0"/>
                  </a:moveTo>
                  <a:lnTo>
                    <a:pt x="0" y="0"/>
                  </a:lnTo>
                  <a:lnTo>
                    <a:pt x="0" y="396239"/>
                  </a:lnTo>
                  <a:lnTo>
                    <a:pt x="890015" y="396239"/>
                  </a:lnTo>
                  <a:lnTo>
                    <a:pt x="890015"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3" name="Google Shape;393;p17"/>
            <p:cNvSpPr/>
            <p:nvPr/>
          </p:nvSpPr>
          <p:spPr>
            <a:xfrm>
              <a:off x="3669791" y="3022092"/>
              <a:ext cx="890269" cy="396240"/>
            </a:xfrm>
            <a:custGeom>
              <a:rect b="b" l="l" r="r" t="t"/>
              <a:pathLst>
                <a:path extrusionOk="0" h="396239" w="890270">
                  <a:moveTo>
                    <a:pt x="0" y="396239"/>
                  </a:moveTo>
                  <a:lnTo>
                    <a:pt x="890015" y="396239"/>
                  </a:lnTo>
                  <a:lnTo>
                    <a:pt x="890015" y="0"/>
                  </a:lnTo>
                  <a:lnTo>
                    <a:pt x="0" y="0"/>
                  </a:lnTo>
                  <a:lnTo>
                    <a:pt x="0" y="396239"/>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4" name="Google Shape;394;p17"/>
          <p:cNvSpPr txBox="1"/>
          <p:nvPr/>
        </p:nvSpPr>
        <p:spPr>
          <a:xfrm>
            <a:off x="3855846" y="3015741"/>
            <a:ext cx="518159" cy="391160"/>
          </a:xfrm>
          <a:prstGeom prst="rect">
            <a:avLst/>
          </a:prstGeom>
          <a:noFill/>
          <a:ln>
            <a:noFill/>
          </a:ln>
        </p:spPr>
        <p:txBody>
          <a:bodyPr anchorCtr="0" anchor="t" bIns="0" lIns="0" spcFirstLastPara="1" rIns="0" wrap="square" tIns="12700">
            <a:spAutoFit/>
          </a:bodyPr>
          <a:lstStyle/>
          <a:p>
            <a:pPr indent="43814" lvl="0" marL="12700" marR="5080" rtl="0" algn="l">
              <a:lnSpc>
                <a:spcPct val="100000"/>
              </a:lnSpc>
              <a:spcBef>
                <a:spcPts val="0"/>
              </a:spcBef>
              <a:spcAft>
                <a:spcPts val="0"/>
              </a:spcAft>
              <a:buNone/>
            </a:pPr>
            <a:r>
              <a:rPr lang="en-US" sz="1200">
                <a:solidFill>
                  <a:srgbClr val="FFFFFF"/>
                </a:solidFill>
                <a:latin typeface="Calibri"/>
                <a:ea typeface="Calibri"/>
                <a:cs typeface="Calibri"/>
                <a:sym typeface="Calibri"/>
              </a:rPr>
              <a:t>Model  Training</a:t>
            </a:r>
            <a:endParaRPr sz="1200">
              <a:latin typeface="Calibri"/>
              <a:ea typeface="Calibri"/>
              <a:cs typeface="Calibri"/>
              <a:sym typeface="Calibri"/>
            </a:endParaRPr>
          </a:p>
        </p:txBody>
      </p:sp>
      <p:grpSp>
        <p:nvGrpSpPr>
          <p:cNvPr id="395" name="Google Shape;395;p17"/>
          <p:cNvGrpSpPr/>
          <p:nvPr/>
        </p:nvGrpSpPr>
        <p:grpSpPr>
          <a:xfrm>
            <a:off x="2575560" y="3022092"/>
            <a:ext cx="890269" cy="396240"/>
            <a:chOff x="2575560" y="3022092"/>
            <a:chExt cx="890269" cy="396240"/>
          </a:xfrm>
        </p:grpSpPr>
        <p:sp>
          <p:nvSpPr>
            <p:cNvPr id="396" name="Google Shape;396;p17"/>
            <p:cNvSpPr/>
            <p:nvPr/>
          </p:nvSpPr>
          <p:spPr>
            <a:xfrm>
              <a:off x="2575560" y="3022092"/>
              <a:ext cx="890269" cy="396240"/>
            </a:xfrm>
            <a:custGeom>
              <a:rect b="b" l="l" r="r" t="t"/>
              <a:pathLst>
                <a:path extrusionOk="0" h="396239" w="890270">
                  <a:moveTo>
                    <a:pt x="890015" y="0"/>
                  </a:moveTo>
                  <a:lnTo>
                    <a:pt x="0" y="0"/>
                  </a:lnTo>
                  <a:lnTo>
                    <a:pt x="0" y="396239"/>
                  </a:lnTo>
                  <a:lnTo>
                    <a:pt x="890015" y="396239"/>
                  </a:lnTo>
                  <a:lnTo>
                    <a:pt x="890015"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7" name="Google Shape;397;p17"/>
            <p:cNvSpPr/>
            <p:nvPr/>
          </p:nvSpPr>
          <p:spPr>
            <a:xfrm>
              <a:off x="2575560" y="3022092"/>
              <a:ext cx="890269" cy="396240"/>
            </a:xfrm>
            <a:custGeom>
              <a:rect b="b" l="l" r="r" t="t"/>
              <a:pathLst>
                <a:path extrusionOk="0" h="396239" w="890270">
                  <a:moveTo>
                    <a:pt x="0" y="396239"/>
                  </a:moveTo>
                  <a:lnTo>
                    <a:pt x="890015" y="396239"/>
                  </a:lnTo>
                  <a:lnTo>
                    <a:pt x="890015" y="0"/>
                  </a:lnTo>
                  <a:lnTo>
                    <a:pt x="0" y="0"/>
                  </a:lnTo>
                  <a:lnTo>
                    <a:pt x="0" y="396239"/>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8" name="Google Shape;398;p17"/>
          <p:cNvSpPr txBox="1"/>
          <p:nvPr/>
        </p:nvSpPr>
        <p:spPr>
          <a:xfrm>
            <a:off x="2670175" y="3030982"/>
            <a:ext cx="701675" cy="361315"/>
          </a:xfrm>
          <a:prstGeom prst="rect">
            <a:avLst/>
          </a:prstGeom>
          <a:noFill/>
          <a:ln>
            <a:noFill/>
          </a:ln>
        </p:spPr>
        <p:txBody>
          <a:bodyPr anchorCtr="0" anchor="t" bIns="0" lIns="0" spcFirstLastPara="1" rIns="0" wrap="square" tIns="13325">
            <a:spAutoFit/>
          </a:bodyPr>
          <a:lstStyle/>
          <a:p>
            <a:pPr indent="203834" lvl="0" marL="12700" marR="5080" rtl="0" algn="l">
              <a:lnSpc>
                <a:spcPct val="100000"/>
              </a:lnSpc>
              <a:spcBef>
                <a:spcPts val="0"/>
              </a:spcBef>
              <a:spcAft>
                <a:spcPts val="0"/>
              </a:spcAft>
              <a:buNone/>
            </a:pPr>
            <a:r>
              <a:rPr lang="en-US" sz="1100">
                <a:solidFill>
                  <a:srgbClr val="FFFFFF"/>
                </a:solidFill>
                <a:latin typeface="Calibri"/>
                <a:ea typeface="Calibri"/>
                <a:cs typeface="Calibri"/>
                <a:sym typeface="Calibri"/>
              </a:rPr>
              <a:t>Data  Preparation</a:t>
            </a:r>
            <a:endParaRPr sz="1100">
              <a:latin typeface="Calibri"/>
              <a:ea typeface="Calibri"/>
              <a:cs typeface="Calibri"/>
              <a:sym typeface="Calibri"/>
            </a:endParaRPr>
          </a:p>
        </p:txBody>
      </p:sp>
      <p:sp>
        <p:nvSpPr>
          <p:cNvPr id="399" name="Google Shape;399;p17"/>
          <p:cNvSpPr txBox="1"/>
          <p:nvPr/>
        </p:nvSpPr>
        <p:spPr>
          <a:xfrm>
            <a:off x="4288535" y="2296667"/>
            <a:ext cx="890269" cy="396240"/>
          </a:xfrm>
          <a:prstGeom prst="rect">
            <a:avLst/>
          </a:prstGeom>
          <a:solidFill>
            <a:srgbClr val="0C0415"/>
          </a:solidFill>
          <a:ln cap="flat" cmpd="sng" w="12700">
            <a:solidFill>
              <a:srgbClr val="FA5B51"/>
            </a:solidFill>
            <a:prstDash val="solid"/>
            <a:round/>
            <a:headEnd len="sm" w="sm" type="none"/>
            <a:tailEnd len="sm" w="sm" type="none"/>
          </a:ln>
        </p:spPr>
        <p:txBody>
          <a:bodyPr anchorCtr="0" anchor="t" bIns="0" lIns="0" spcFirstLastPara="1" rIns="0" wrap="square" tIns="6350">
            <a:spAutoFit/>
          </a:bodyPr>
          <a:lstStyle/>
          <a:p>
            <a:pPr indent="46989" lvl="0" marL="196215" marR="187325" rtl="0" algn="l">
              <a:lnSpc>
                <a:spcPct val="100000"/>
              </a:lnSpc>
              <a:spcBef>
                <a:spcPts val="0"/>
              </a:spcBef>
              <a:spcAft>
                <a:spcPts val="0"/>
              </a:spcAft>
              <a:buNone/>
            </a:pPr>
            <a:r>
              <a:rPr lang="en-US" sz="1200">
                <a:solidFill>
                  <a:srgbClr val="FFFFFF"/>
                </a:solidFill>
                <a:latin typeface="Calibri"/>
                <a:ea typeface="Calibri"/>
                <a:cs typeface="Calibri"/>
                <a:sym typeface="Calibri"/>
              </a:rPr>
              <a:t>Model  Analysis</a:t>
            </a:r>
            <a:endParaRPr sz="1200">
              <a:latin typeface="Calibri"/>
              <a:ea typeface="Calibri"/>
              <a:cs typeface="Calibri"/>
              <a:sym typeface="Calibri"/>
            </a:endParaRPr>
          </a:p>
        </p:txBody>
      </p:sp>
      <p:grpSp>
        <p:nvGrpSpPr>
          <p:cNvPr id="400" name="Google Shape;400;p17"/>
          <p:cNvGrpSpPr/>
          <p:nvPr/>
        </p:nvGrpSpPr>
        <p:grpSpPr>
          <a:xfrm>
            <a:off x="1481327" y="3022092"/>
            <a:ext cx="890269" cy="396240"/>
            <a:chOff x="1481327" y="3022092"/>
            <a:chExt cx="890269" cy="396240"/>
          </a:xfrm>
        </p:grpSpPr>
        <p:sp>
          <p:nvSpPr>
            <p:cNvPr id="401" name="Google Shape;401;p17"/>
            <p:cNvSpPr/>
            <p:nvPr/>
          </p:nvSpPr>
          <p:spPr>
            <a:xfrm>
              <a:off x="1481327" y="3022092"/>
              <a:ext cx="890269" cy="396240"/>
            </a:xfrm>
            <a:custGeom>
              <a:rect b="b" l="l" r="r" t="t"/>
              <a:pathLst>
                <a:path extrusionOk="0" h="396239" w="890269">
                  <a:moveTo>
                    <a:pt x="890016" y="0"/>
                  </a:moveTo>
                  <a:lnTo>
                    <a:pt x="0" y="0"/>
                  </a:lnTo>
                  <a:lnTo>
                    <a:pt x="0" y="396239"/>
                  </a:lnTo>
                  <a:lnTo>
                    <a:pt x="890016" y="396239"/>
                  </a:lnTo>
                  <a:lnTo>
                    <a:pt x="890016"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2" name="Google Shape;402;p17"/>
            <p:cNvSpPr/>
            <p:nvPr/>
          </p:nvSpPr>
          <p:spPr>
            <a:xfrm>
              <a:off x="1481327" y="3022092"/>
              <a:ext cx="890269" cy="396240"/>
            </a:xfrm>
            <a:custGeom>
              <a:rect b="b" l="l" r="r" t="t"/>
              <a:pathLst>
                <a:path extrusionOk="0" h="396239" w="890269">
                  <a:moveTo>
                    <a:pt x="0" y="396239"/>
                  </a:moveTo>
                  <a:lnTo>
                    <a:pt x="890016" y="396239"/>
                  </a:lnTo>
                  <a:lnTo>
                    <a:pt x="890016" y="0"/>
                  </a:lnTo>
                  <a:lnTo>
                    <a:pt x="0" y="0"/>
                  </a:lnTo>
                  <a:lnTo>
                    <a:pt x="0" y="396239"/>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03" name="Google Shape;403;p17"/>
          <p:cNvSpPr txBox="1"/>
          <p:nvPr/>
        </p:nvSpPr>
        <p:spPr>
          <a:xfrm>
            <a:off x="1602994" y="3015741"/>
            <a:ext cx="646430" cy="391160"/>
          </a:xfrm>
          <a:prstGeom prst="rect">
            <a:avLst/>
          </a:prstGeom>
          <a:noFill/>
          <a:ln>
            <a:noFill/>
          </a:ln>
        </p:spPr>
        <p:txBody>
          <a:bodyPr anchorCtr="0" anchor="t" bIns="0" lIns="0" spcFirstLastPara="1" rIns="0" wrap="square" tIns="12700">
            <a:spAutoFit/>
          </a:bodyPr>
          <a:lstStyle/>
          <a:p>
            <a:pPr indent="165735" lvl="0" marL="12700" marR="5080" rtl="0" algn="l">
              <a:lnSpc>
                <a:spcPct val="100000"/>
              </a:lnSpc>
              <a:spcBef>
                <a:spcPts val="0"/>
              </a:spcBef>
              <a:spcAft>
                <a:spcPts val="0"/>
              </a:spcAft>
              <a:buNone/>
            </a:pPr>
            <a:r>
              <a:rPr lang="en-US" sz="1200">
                <a:solidFill>
                  <a:srgbClr val="FFFFFF"/>
                </a:solidFill>
                <a:latin typeface="Calibri"/>
                <a:ea typeface="Calibri"/>
                <a:cs typeface="Calibri"/>
                <a:sym typeface="Calibri"/>
              </a:rPr>
              <a:t>Data  Validation</a:t>
            </a:r>
            <a:endParaRPr sz="1200">
              <a:latin typeface="Calibri"/>
              <a:ea typeface="Calibri"/>
              <a:cs typeface="Calibri"/>
              <a:sym typeface="Calibri"/>
            </a:endParaRPr>
          </a:p>
        </p:txBody>
      </p:sp>
      <p:grpSp>
        <p:nvGrpSpPr>
          <p:cNvPr id="404" name="Google Shape;404;p17"/>
          <p:cNvGrpSpPr/>
          <p:nvPr/>
        </p:nvGrpSpPr>
        <p:grpSpPr>
          <a:xfrm>
            <a:off x="5858255" y="3022092"/>
            <a:ext cx="890269" cy="396240"/>
            <a:chOff x="5858255" y="3022092"/>
            <a:chExt cx="890269" cy="396240"/>
          </a:xfrm>
        </p:grpSpPr>
        <p:sp>
          <p:nvSpPr>
            <p:cNvPr id="405" name="Google Shape;405;p17"/>
            <p:cNvSpPr/>
            <p:nvPr/>
          </p:nvSpPr>
          <p:spPr>
            <a:xfrm>
              <a:off x="5858255" y="3022092"/>
              <a:ext cx="890269" cy="396240"/>
            </a:xfrm>
            <a:custGeom>
              <a:rect b="b" l="l" r="r" t="t"/>
              <a:pathLst>
                <a:path extrusionOk="0" h="396239" w="890270">
                  <a:moveTo>
                    <a:pt x="890016" y="0"/>
                  </a:moveTo>
                  <a:lnTo>
                    <a:pt x="0" y="0"/>
                  </a:lnTo>
                  <a:lnTo>
                    <a:pt x="0" y="396239"/>
                  </a:lnTo>
                  <a:lnTo>
                    <a:pt x="890016" y="396239"/>
                  </a:lnTo>
                  <a:lnTo>
                    <a:pt x="890016"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6" name="Google Shape;406;p17"/>
            <p:cNvSpPr/>
            <p:nvPr/>
          </p:nvSpPr>
          <p:spPr>
            <a:xfrm>
              <a:off x="5858255" y="3022092"/>
              <a:ext cx="890269" cy="396240"/>
            </a:xfrm>
            <a:custGeom>
              <a:rect b="b" l="l" r="r" t="t"/>
              <a:pathLst>
                <a:path extrusionOk="0" h="396239" w="890270">
                  <a:moveTo>
                    <a:pt x="0" y="396239"/>
                  </a:moveTo>
                  <a:lnTo>
                    <a:pt x="890016" y="396239"/>
                  </a:lnTo>
                  <a:lnTo>
                    <a:pt x="890016" y="0"/>
                  </a:lnTo>
                  <a:lnTo>
                    <a:pt x="0" y="0"/>
                  </a:lnTo>
                  <a:lnTo>
                    <a:pt x="0" y="396239"/>
                  </a:lnTo>
                  <a:close/>
                </a:path>
              </a:pathLst>
            </a:custGeom>
            <a:noFill/>
            <a:ln cap="flat" cmpd="sng" w="1267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07" name="Google Shape;407;p17"/>
          <p:cNvSpPr txBox="1"/>
          <p:nvPr/>
        </p:nvSpPr>
        <p:spPr>
          <a:xfrm>
            <a:off x="5980303" y="3015741"/>
            <a:ext cx="646430" cy="391160"/>
          </a:xfrm>
          <a:prstGeom prst="rect">
            <a:avLst/>
          </a:prstGeom>
          <a:noFill/>
          <a:ln>
            <a:noFill/>
          </a:ln>
        </p:spPr>
        <p:txBody>
          <a:bodyPr anchorCtr="0" anchor="t" bIns="0" lIns="0" spcFirstLastPara="1" rIns="0" wrap="square" tIns="12700">
            <a:spAutoFit/>
          </a:bodyPr>
          <a:lstStyle/>
          <a:p>
            <a:pPr indent="107950" lvl="0" marL="12700" marR="5080" rtl="0" algn="l">
              <a:lnSpc>
                <a:spcPct val="100000"/>
              </a:lnSpc>
              <a:spcBef>
                <a:spcPts val="0"/>
              </a:spcBef>
              <a:spcAft>
                <a:spcPts val="0"/>
              </a:spcAft>
              <a:buNone/>
            </a:pPr>
            <a:r>
              <a:rPr lang="en-US" sz="1200">
                <a:solidFill>
                  <a:srgbClr val="FFFFFF"/>
                </a:solidFill>
                <a:latin typeface="Calibri"/>
                <a:ea typeface="Calibri"/>
                <a:cs typeface="Calibri"/>
                <a:sym typeface="Calibri"/>
              </a:rPr>
              <a:t>Model  Validation</a:t>
            </a:r>
            <a:endParaRPr sz="1200">
              <a:latin typeface="Calibri"/>
              <a:ea typeface="Calibri"/>
              <a:cs typeface="Calibri"/>
              <a:sym typeface="Calibri"/>
            </a:endParaRPr>
          </a:p>
        </p:txBody>
      </p:sp>
      <p:grpSp>
        <p:nvGrpSpPr>
          <p:cNvPr id="408" name="Google Shape;408;p17"/>
          <p:cNvGrpSpPr/>
          <p:nvPr/>
        </p:nvGrpSpPr>
        <p:grpSpPr>
          <a:xfrm>
            <a:off x="6909816" y="3022092"/>
            <a:ext cx="891540" cy="396240"/>
            <a:chOff x="6909816" y="3022092"/>
            <a:chExt cx="891540" cy="396240"/>
          </a:xfrm>
        </p:grpSpPr>
        <p:sp>
          <p:nvSpPr>
            <p:cNvPr id="409" name="Google Shape;409;p17"/>
            <p:cNvSpPr/>
            <p:nvPr/>
          </p:nvSpPr>
          <p:spPr>
            <a:xfrm>
              <a:off x="6909816" y="3022092"/>
              <a:ext cx="891540" cy="396240"/>
            </a:xfrm>
            <a:custGeom>
              <a:rect b="b" l="l" r="r" t="t"/>
              <a:pathLst>
                <a:path extrusionOk="0" h="396239" w="891540">
                  <a:moveTo>
                    <a:pt x="891540" y="0"/>
                  </a:moveTo>
                  <a:lnTo>
                    <a:pt x="0" y="0"/>
                  </a:lnTo>
                  <a:lnTo>
                    <a:pt x="0" y="396239"/>
                  </a:lnTo>
                  <a:lnTo>
                    <a:pt x="891540" y="396239"/>
                  </a:lnTo>
                  <a:lnTo>
                    <a:pt x="891540"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0" name="Google Shape;410;p17"/>
            <p:cNvSpPr/>
            <p:nvPr/>
          </p:nvSpPr>
          <p:spPr>
            <a:xfrm>
              <a:off x="6909816" y="3022092"/>
              <a:ext cx="891540" cy="396240"/>
            </a:xfrm>
            <a:custGeom>
              <a:rect b="b" l="l" r="r" t="t"/>
              <a:pathLst>
                <a:path extrusionOk="0" h="396239" w="891540">
                  <a:moveTo>
                    <a:pt x="0" y="396239"/>
                  </a:moveTo>
                  <a:lnTo>
                    <a:pt x="891540" y="396239"/>
                  </a:lnTo>
                  <a:lnTo>
                    <a:pt x="891540" y="0"/>
                  </a:lnTo>
                  <a:lnTo>
                    <a:pt x="0" y="0"/>
                  </a:lnTo>
                  <a:lnTo>
                    <a:pt x="0" y="396239"/>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11" name="Google Shape;411;p17"/>
          <p:cNvSpPr txBox="1"/>
          <p:nvPr/>
        </p:nvSpPr>
        <p:spPr>
          <a:xfrm>
            <a:off x="7132446" y="3015741"/>
            <a:ext cx="448945" cy="391160"/>
          </a:xfrm>
          <a:prstGeom prst="rect">
            <a:avLst/>
          </a:prstGeom>
          <a:noFill/>
          <a:ln>
            <a:noFill/>
          </a:ln>
        </p:spPr>
        <p:txBody>
          <a:bodyPr anchorCtr="0" anchor="t" bIns="0" lIns="0" spcFirstLastPara="1" rIns="0" wrap="square" tIns="12700">
            <a:spAutoFit/>
          </a:bodyPr>
          <a:lstStyle/>
          <a:p>
            <a:pPr indent="-52069" lvl="0" marL="64135" marR="5080" rtl="0" algn="l">
              <a:lnSpc>
                <a:spcPct val="100000"/>
              </a:lnSpc>
              <a:spcBef>
                <a:spcPts val="0"/>
              </a:spcBef>
              <a:spcAft>
                <a:spcPts val="0"/>
              </a:spcAft>
              <a:buNone/>
            </a:pPr>
            <a:r>
              <a:rPr lang="en-US" sz="1200">
                <a:solidFill>
                  <a:srgbClr val="FFFFFF"/>
                </a:solidFill>
                <a:latin typeface="Calibri"/>
                <a:ea typeface="Calibri"/>
                <a:cs typeface="Calibri"/>
                <a:sym typeface="Calibri"/>
              </a:rPr>
              <a:t>Source  Code</a:t>
            </a:r>
            <a:endParaRPr sz="1200">
              <a:latin typeface="Calibri"/>
              <a:ea typeface="Calibri"/>
              <a:cs typeface="Calibri"/>
              <a:sym typeface="Calibri"/>
            </a:endParaRPr>
          </a:p>
        </p:txBody>
      </p:sp>
      <p:grpSp>
        <p:nvGrpSpPr>
          <p:cNvPr id="412" name="Google Shape;412;p17"/>
          <p:cNvGrpSpPr/>
          <p:nvPr/>
        </p:nvGrpSpPr>
        <p:grpSpPr>
          <a:xfrm>
            <a:off x="7997952" y="3022092"/>
            <a:ext cx="890269" cy="396240"/>
            <a:chOff x="7997952" y="3022092"/>
            <a:chExt cx="890269" cy="396240"/>
          </a:xfrm>
        </p:grpSpPr>
        <p:sp>
          <p:nvSpPr>
            <p:cNvPr id="413" name="Google Shape;413;p17"/>
            <p:cNvSpPr/>
            <p:nvPr/>
          </p:nvSpPr>
          <p:spPr>
            <a:xfrm>
              <a:off x="7997952" y="3022092"/>
              <a:ext cx="890269" cy="396240"/>
            </a:xfrm>
            <a:custGeom>
              <a:rect b="b" l="l" r="r" t="t"/>
              <a:pathLst>
                <a:path extrusionOk="0" h="396239" w="890270">
                  <a:moveTo>
                    <a:pt x="890016" y="0"/>
                  </a:moveTo>
                  <a:lnTo>
                    <a:pt x="0" y="0"/>
                  </a:lnTo>
                  <a:lnTo>
                    <a:pt x="0" y="396239"/>
                  </a:lnTo>
                  <a:lnTo>
                    <a:pt x="890016" y="396239"/>
                  </a:lnTo>
                  <a:lnTo>
                    <a:pt x="890016"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4" name="Google Shape;414;p17"/>
            <p:cNvSpPr/>
            <p:nvPr/>
          </p:nvSpPr>
          <p:spPr>
            <a:xfrm>
              <a:off x="7997952" y="3022092"/>
              <a:ext cx="890269" cy="396240"/>
            </a:xfrm>
            <a:custGeom>
              <a:rect b="b" l="l" r="r" t="t"/>
              <a:pathLst>
                <a:path extrusionOk="0" h="396239" w="890270">
                  <a:moveTo>
                    <a:pt x="0" y="396239"/>
                  </a:moveTo>
                  <a:lnTo>
                    <a:pt x="890016" y="396239"/>
                  </a:lnTo>
                  <a:lnTo>
                    <a:pt x="890016" y="0"/>
                  </a:lnTo>
                  <a:lnTo>
                    <a:pt x="0" y="0"/>
                  </a:lnTo>
                  <a:lnTo>
                    <a:pt x="0" y="396239"/>
                  </a:lnTo>
                  <a:close/>
                </a:path>
              </a:pathLst>
            </a:custGeom>
            <a:noFill/>
            <a:ln cap="flat" cmpd="sng" w="1267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15" name="Google Shape;415;p17"/>
          <p:cNvSpPr txBox="1"/>
          <p:nvPr/>
        </p:nvSpPr>
        <p:spPr>
          <a:xfrm>
            <a:off x="8099806" y="3015741"/>
            <a:ext cx="690245" cy="391160"/>
          </a:xfrm>
          <a:prstGeom prst="rect">
            <a:avLst/>
          </a:prstGeom>
          <a:noFill/>
          <a:ln>
            <a:noFill/>
          </a:ln>
        </p:spPr>
        <p:txBody>
          <a:bodyPr anchorCtr="0" anchor="t" bIns="0" lIns="0" spcFirstLastPara="1" rIns="0" wrap="square" tIns="12700">
            <a:spAutoFit/>
          </a:bodyPr>
          <a:lstStyle/>
          <a:p>
            <a:pPr indent="120014" lvl="0" marL="12700" marR="5080" rtl="0" algn="l">
              <a:lnSpc>
                <a:spcPct val="100000"/>
              </a:lnSpc>
              <a:spcBef>
                <a:spcPts val="0"/>
              </a:spcBef>
              <a:spcAft>
                <a:spcPts val="0"/>
              </a:spcAft>
              <a:buNone/>
            </a:pPr>
            <a:r>
              <a:rPr lang="en-US" sz="1200">
                <a:solidFill>
                  <a:srgbClr val="FFFFFF"/>
                </a:solidFill>
                <a:latin typeface="Calibri"/>
                <a:ea typeface="Calibri"/>
                <a:cs typeface="Calibri"/>
                <a:sym typeface="Calibri"/>
              </a:rPr>
              <a:t>Source  Repository</a:t>
            </a:r>
            <a:endParaRPr sz="1200">
              <a:latin typeface="Calibri"/>
              <a:ea typeface="Calibri"/>
              <a:cs typeface="Calibri"/>
              <a:sym typeface="Calibri"/>
            </a:endParaRPr>
          </a:p>
        </p:txBody>
      </p:sp>
      <p:grpSp>
        <p:nvGrpSpPr>
          <p:cNvPr id="416" name="Google Shape;416;p17"/>
          <p:cNvGrpSpPr/>
          <p:nvPr/>
        </p:nvGrpSpPr>
        <p:grpSpPr>
          <a:xfrm>
            <a:off x="9047988" y="3022092"/>
            <a:ext cx="1819910" cy="396240"/>
            <a:chOff x="9047988" y="3022092"/>
            <a:chExt cx="1819910" cy="396240"/>
          </a:xfrm>
        </p:grpSpPr>
        <p:sp>
          <p:nvSpPr>
            <p:cNvPr id="417" name="Google Shape;417;p17"/>
            <p:cNvSpPr/>
            <p:nvPr/>
          </p:nvSpPr>
          <p:spPr>
            <a:xfrm>
              <a:off x="9047988" y="3022092"/>
              <a:ext cx="1819910" cy="396240"/>
            </a:xfrm>
            <a:custGeom>
              <a:rect b="b" l="l" r="r" t="t"/>
              <a:pathLst>
                <a:path extrusionOk="0" h="396239" w="1819909">
                  <a:moveTo>
                    <a:pt x="1819655" y="0"/>
                  </a:moveTo>
                  <a:lnTo>
                    <a:pt x="0" y="0"/>
                  </a:lnTo>
                  <a:lnTo>
                    <a:pt x="0" y="396239"/>
                  </a:lnTo>
                  <a:lnTo>
                    <a:pt x="1819655" y="396239"/>
                  </a:lnTo>
                  <a:lnTo>
                    <a:pt x="1819655"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8" name="Google Shape;418;p17"/>
            <p:cNvSpPr/>
            <p:nvPr/>
          </p:nvSpPr>
          <p:spPr>
            <a:xfrm>
              <a:off x="9047988" y="3022092"/>
              <a:ext cx="1819910" cy="396240"/>
            </a:xfrm>
            <a:custGeom>
              <a:rect b="b" l="l" r="r" t="t"/>
              <a:pathLst>
                <a:path extrusionOk="0" h="396239" w="1819909">
                  <a:moveTo>
                    <a:pt x="0" y="396239"/>
                  </a:moveTo>
                  <a:lnTo>
                    <a:pt x="1819655" y="396239"/>
                  </a:lnTo>
                  <a:lnTo>
                    <a:pt x="1819655" y="0"/>
                  </a:lnTo>
                  <a:lnTo>
                    <a:pt x="0" y="0"/>
                  </a:lnTo>
                  <a:lnTo>
                    <a:pt x="0" y="396239"/>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19" name="Google Shape;419;p17"/>
          <p:cNvSpPr txBox="1"/>
          <p:nvPr/>
        </p:nvSpPr>
        <p:spPr>
          <a:xfrm>
            <a:off x="9184893" y="3015741"/>
            <a:ext cx="1546860" cy="391160"/>
          </a:xfrm>
          <a:prstGeom prst="rect">
            <a:avLst/>
          </a:prstGeom>
          <a:noFill/>
          <a:ln>
            <a:noFill/>
          </a:ln>
        </p:spPr>
        <p:txBody>
          <a:bodyPr anchorCtr="0" anchor="t" bIns="0" lIns="0" spcFirstLastPara="1" rIns="0" wrap="square" tIns="12700">
            <a:spAutoFit/>
          </a:bodyPr>
          <a:lstStyle/>
          <a:p>
            <a:pPr indent="-109855" lvl="0" marL="121920" marR="5080" rtl="0" algn="l">
              <a:lnSpc>
                <a:spcPct val="100000"/>
              </a:lnSpc>
              <a:spcBef>
                <a:spcPts val="0"/>
              </a:spcBef>
              <a:spcAft>
                <a:spcPts val="0"/>
              </a:spcAft>
              <a:buNone/>
            </a:pPr>
            <a:r>
              <a:rPr lang="en-US" sz="1200">
                <a:solidFill>
                  <a:srgbClr val="FFFFFF"/>
                </a:solidFill>
                <a:latin typeface="Calibri"/>
                <a:ea typeface="Calibri"/>
                <a:cs typeface="Calibri"/>
                <a:sym typeface="Calibri"/>
              </a:rPr>
              <a:t>CL: Build, Test &amp; Package  pipeline components</a:t>
            </a:r>
            <a:endParaRPr sz="1200">
              <a:latin typeface="Calibri"/>
              <a:ea typeface="Calibri"/>
              <a:cs typeface="Calibri"/>
              <a:sym typeface="Calibri"/>
            </a:endParaRPr>
          </a:p>
        </p:txBody>
      </p:sp>
      <p:sp>
        <p:nvSpPr>
          <p:cNvPr id="420" name="Google Shape;420;p17"/>
          <p:cNvSpPr txBox="1"/>
          <p:nvPr/>
        </p:nvSpPr>
        <p:spPr>
          <a:xfrm>
            <a:off x="391668" y="3777996"/>
            <a:ext cx="890269" cy="39624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6350">
            <a:spAutoFit/>
          </a:bodyPr>
          <a:lstStyle/>
          <a:p>
            <a:pPr indent="-74929" lvl="0" marL="280670" marR="199390" rtl="0" algn="l">
              <a:lnSpc>
                <a:spcPct val="100000"/>
              </a:lnSpc>
              <a:spcBef>
                <a:spcPts val="0"/>
              </a:spcBef>
              <a:spcAft>
                <a:spcPts val="0"/>
              </a:spcAft>
              <a:buNone/>
            </a:pPr>
            <a:r>
              <a:rPr lang="en-US" sz="1200">
                <a:solidFill>
                  <a:srgbClr val="FFFFFF"/>
                </a:solidFill>
                <a:latin typeface="Calibri"/>
                <a:ea typeface="Calibri"/>
                <a:cs typeface="Calibri"/>
                <a:sym typeface="Calibri"/>
              </a:rPr>
              <a:t>Feature  Store</a:t>
            </a:r>
            <a:endParaRPr sz="1200">
              <a:latin typeface="Calibri"/>
              <a:ea typeface="Calibri"/>
              <a:cs typeface="Calibri"/>
              <a:sym typeface="Calibri"/>
            </a:endParaRPr>
          </a:p>
        </p:txBody>
      </p:sp>
      <p:sp>
        <p:nvSpPr>
          <p:cNvPr id="421" name="Google Shape;421;p17"/>
          <p:cNvSpPr txBox="1"/>
          <p:nvPr/>
        </p:nvSpPr>
        <p:spPr>
          <a:xfrm>
            <a:off x="391668" y="5664708"/>
            <a:ext cx="890269" cy="38354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99050">
            <a:spAutoFit/>
          </a:bodyPr>
          <a:lstStyle/>
          <a:p>
            <a:pPr indent="0" lvl="0" marL="231775" marR="0" rtl="0" algn="l">
              <a:lnSpc>
                <a:spcPct val="100000"/>
              </a:lnSpc>
              <a:spcBef>
                <a:spcPts val="0"/>
              </a:spcBef>
              <a:spcAft>
                <a:spcPts val="0"/>
              </a:spcAft>
              <a:buNone/>
            </a:pPr>
            <a:r>
              <a:rPr lang="en-US" sz="1200">
                <a:solidFill>
                  <a:srgbClr val="FFFFFF"/>
                </a:solidFill>
                <a:latin typeface="Calibri"/>
                <a:ea typeface="Calibri"/>
                <a:cs typeface="Calibri"/>
                <a:sym typeface="Calibri"/>
              </a:rPr>
              <a:t>Trigger</a:t>
            </a:r>
            <a:endParaRPr sz="1200">
              <a:latin typeface="Calibri"/>
              <a:ea typeface="Calibri"/>
              <a:cs typeface="Calibri"/>
              <a:sym typeface="Calibri"/>
            </a:endParaRPr>
          </a:p>
        </p:txBody>
      </p:sp>
      <p:sp>
        <p:nvSpPr>
          <p:cNvPr id="422" name="Google Shape;422;p17"/>
          <p:cNvSpPr txBox="1"/>
          <p:nvPr/>
        </p:nvSpPr>
        <p:spPr>
          <a:xfrm>
            <a:off x="4288535" y="6047994"/>
            <a:ext cx="890269" cy="383540"/>
          </a:xfrm>
          <a:prstGeom prst="rect">
            <a:avLst/>
          </a:prstGeom>
          <a:solidFill>
            <a:srgbClr val="0C0415"/>
          </a:solidFill>
          <a:ln cap="flat" cmpd="sng" w="12700">
            <a:solidFill>
              <a:srgbClr val="FA5B51"/>
            </a:solidFill>
            <a:prstDash val="solid"/>
            <a:round/>
            <a:headEnd len="sm" w="sm" type="none"/>
            <a:tailEnd len="sm" w="sm" type="none"/>
          </a:ln>
        </p:spPr>
        <p:txBody>
          <a:bodyPr anchorCtr="0" anchor="t" bIns="0" lIns="0" spcFirstLastPara="1" rIns="0" wrap="square" tIns="18400">
            <a:spAutoFit/>
          </a:bodyPr>
          <a:lstStyle/>
          <a:p>
            <a:pPr indent="-48895" lvl="0" marL="140970" marR="84455" rtl="0" algn="l">
              <a:lnSpc>
                <a:spcPct val="100000"/>
              </a:lnSpc>
              <a:spcBef>
                <a:spcPts val="0"/>
              </a:spcBef>
              <a:spcAft>
                <a:spcPts val="0"/>
              </a:spcAft>
              <a:buNone/>
            </a:pPr>
            <a:r>
              <a:rPr lang="en-US" sz="1050">
                <a:solidFill>
                  <a:srgbClr val="FFFFFF"/>
                </a:solidFill>
                <a:latin typeface="Calibri"/>
                <a:ea typeface="Calibri"/>
                <a:cs typeface="Calibri"/>
                <a:sym typeface="Calibri"/>
              </a:rPr>
              <a:t>Performance  Monitoring</a:t>
            </a:r>
            <a:endParaRPr sz="1050">
              <a:latin typeface="Calibri"/>
              <a:ea typeface="Calibri"/>
              <a:cs typeface="Calibri"/>
              <a:sym typeface="Calibri"/>
            </a:endParaRPr>
          </a:p>
        </p:txBody>
      </p:sp>
      <p:grpSp>
        <p:nvGrpSpPr>
          <p:cNvPr id="423" name="Google Shape;423;p17"/>
          <p:cNvGrpSpPr/>
          <p:nvPr/>
        </p:nvGrpSpPr>
        <p:grpSpPr>
          <a:xfrm>
            <a:off x="11035283" y="6035040"/>
            <a:ext cx="890269" cy="396240"/>
            <a:chOff x="11035283" y="6035040"/>
            <a:chExt cx="890269" cy="396240"/>
          </a:xfrm>
        </p:grpSpPr>
        <p:sp>
          <p:nvSpPr>
            <p:cNvPr id="424" name="Google Shape;424;p17"/>
            <p:cNvSpPr/>
            <p:nvPr/>
          </p:nvSpPr>
          <p:spPr>
            <a:xfrm>
              <a:off x="11035283" y="6035040"/>
              <a:ext cx="890269" cy="396240"/>
            </a:xfrm>
            <a:custGeom>
              <a:rect b="b" l="l" r="r" t="t"/>
              <a:pathLst>
                <a:path extrusionOk="0" h="396239" w="890270">
                  <a:moveTo>
                    <a:pt x="890016" y="0"/>
                  </a:moveTo>
                  <a:lnTo>
                    <a:pt x="0" y="0"/>
                  </a:lnTo>
                  <a:lnTo>
                    <a:pt x="0" y="396240"/>
                  </a:lnTo>
                  <a:lnTo>
                    <a:pt x="890016" y="396240"/>
                  </a:lnTo>
                  <a:lnTo>
                    <a:pt x="890016"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5" name="Google Shape;425;p17"/>
            <p:cNvSpPr/>
            <p:nvPr/>
          </p:nvSpPr>
          <p:spPr>
            <a:xfrm>
              <a:off x="11035283" y="6035040"/>
              <a:ext cx="890269" cy="396240"/>
            </a:xfrm>
            <a:custGeom>
              <a:rect b="b" l="l" r="r" t="t"/>
              <a:pathLst>
                <a:path extrusionOk="0" h="396239" w="890270">
                  <a:moveTo>
                    <a:pt x="0" y="396240"/>
                  </a:moveTo>
                  <a:lnTo>
                    <a:pt x="890016" y="396240"/>
                  </a:lnTo>
                  <a:lnTo>
                    <a:pt x="890016" y="0"/>
                  </a:lnTo>
                  <a:lnTo>
                    <a:pt x="0" y="0"/>
                  </a:lnTo>
                  <a:lnTo>
                    <a:pt x="0" y="396240"/>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26" name="Google Shape;426;p17"/>
          <p:cNvSpPr txBox="1"/>
          <p:nvPr/>
        </p:nvSpPr>
        <p:spPr>
          <a:xfrm>
            <a:off x="11150854" y="6030264"/>
            <a:ext cx="660400" cy="391160"/>
          </a:xfrm>
          <a:prstGeom prst="rect">
            <a:avLst/>
          </a:prstGeom>
          <a:noFill/>
          <a:ln>
            <a:noFill/>
          </a:ln>
        </p:spPr>
        <p:txBody>
          <a:bodyPr anchorCtr="0" anchor="t" bIns="0" lIns="0" spcFirstLastPara="1" rIns="0" wrap="square" tIns="12700">
            <a:spAutoFit/>
          </a:bodyPr>
          <a:lstStyle/>
          <a:p>
            <a:pPr indent="-96520" lvl="0" marL="108585" marR="5080" rtl="0" algn="l">
              <a:lnSpc>
                <a:spcPct val="100000"/>
              </a:lnSpc>
              <a:spcBef>
                <a:spcPts val="0"/>
              </a:spcBef>
              <a:spcAft>
                <a:spcPts val="0"/>
              </a:spcAft>
              <a:buNone/>
            </a:pPr>
            <a:r>
              <a:rPr lang="en-US" sz="1200">
                <a:solidFill>
                  <a:srgbClr val="FFFFFF"/>
                </a:solidFill>
                <a:latin typeface="Calibri"/>
                <a:ea typeface="Calibri"/>
                <a:cs typeface="Calibri"/>
                <a:sym typeface="Calibri"/>
              </a:rPr>
              <a:t>Prediction  Service</a:t>
            </a:r>
            <a:endParaRPr sz="1200">
              <a:latin typeface="Calibri"/>
              <a:ea typeface="Calibri"/>
              <a:cs typeface="Calibri"/>
              <a:sym typeface="Calibri"/>
            </a:endParaRPr>
          </a:p>
        </p:txBody>
      </p:sp>
      <p:sp>
        <p:nvSpPr>
          <p:cNvPr id="427" name="Google Shape;427;p17"/>
          <p:cNvSpPr txBox="1"/>
          <p:nvPr/>
        </p:nvSpPr>
        <p:spPr>
          <a:xfrm>
            <a:off x="11035283" y="4527803"/>
            <a:ext cx="890269" cy="396240"/>
          </a:xfrm>
          <a:prstGeom prst="rect">
            <a:avLst/>
          </a:prstGeom>
          <a:solidFill>
            <a:srgbClr val="17092B"/>
          </a:solidFill>
          <a:ln cap="flat" cmpd="sng" w="12700">
            <a:solidFill>
              <a:srgbClr val="FA5B51"/>
            </a:solidFill>
            <a:prstDash val="solid"/>
            <a:round/>
            <a:headEnd len="sm" w="sm" type="none"/>
            <a:tailEnd len="sm" w="sm" type="none"/>
          </a:ln>
        </p:spPr>
        <p:txBody>
          <a:bodyPr anchorCtr="0" anchor="t" bIns="0" lIns="0" spcFirstLastPara="1" rIns="0" wrap="square" tIns="7600">
            <a:spAutoFit/>
          </a:bodyPr>
          <a:lstStyle/>
          <a:p>
            <a:pPr indent="-29209" lvl="0" marL="243840" marR="206375" rtl="0" algn="l">
              <a:lnSpc>
                <a:spcPct val="100000"/>
              </a:lnSpc>
              <a:spcBef>
                <a:spcPts val="0"/>
              </a:spcBef>
              <a:spcAft>
                <a:spcPts val="0"/>
              </a:spcAft>
              <a:buNone/>
            </a:pPr>
            <a:r>
              <a:rPr lang="en-US" sz="1200">
                <a:solidFill>
                  <a:srgbClr val="FFFFFF"/>
                </a:solidFill>
                <a:latin typeface="Calibri"/>
                <a:ea typeface="Calibri"/>
                <a:cs typeface="Calibri"/>
                <a:sym typeface="Calibri"/>
              </a:rPr>
              <a:t>Trained  Model</a:t>
            </a:r>
            <a:endParaRPr sz="1200">
              <a:latin typeface="Calibri"/>
              <a:ea typeface="Calibri"/>
              <a:cs typeface="Calibri"/>
              <a:sym typeface="Calibri"/>
            </a:endParaRPr>
          </a:p>
        </p:txBody>
      </p:sp>
      <p:grpSp>
        <p:nvGrpSpPr>
          <p:cNvPr id="428" name="Google Shape;428;p17"/>
          <p:cNvGrpSpPr/>
          <p:nvPr/>
        </p:nvGrpSpPr>
        <p:grpSpPr>
          <a:xfrm>
            <a:off x="11035283" y="3777996"/>
            <a:ext cx="890269" cy="396240"/>
            <a:chOff x="11035283" y="3777996"/>
            <a:chExt cx="890269" cy="396240"/>
          </a:xfrm>
        </p:grpSpPr>
        <p:sp>
          <p:nvSpPr>
            <p:cNvPr id="429" name="Google Shape;429;p17"/>
            <p:cNvSpPr/>
            <p:nvPr/>
          </p:nvSpPr>
          <p:spPr>
            <a:xfrm>
              <a:off x="11035283" y="3777996"/>
              <a:ext cx="890269" cy="396240"/>
            </a:xfrm>
            <a:custGeom>
              <a:rect b="b" l="l" r="r" t="t"/>
              <a:pathLst>
                <a:path extrusionOk="0" h="396239" w="890270">
                  <a:moveTo>
                    <a:pt x="890016" y="0"/>
                  </a:moveTo>
                  <a:lnTo>
                    <a:pt x="0" y="0"/>
                  </a:lnTo>
                  <a:lnTo>
                    <a:pt x="0" y="396239"/>
                  </a:lnTo>
                  <a:lnTo>
                    <a:pt x="890016" y="396239"/>
                  </a:lnTo>
                  <a:lnTo>
                    <a:pt x="890016"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0" name="Google Shape;430;p17"/>
            <p:cNvSpPr/>
            <p:nvPr/>
          </p:nvSpPr>
          <p:spPr>
            <a:xfrm>
              <a:off x="11035283" y="3777996"/>
              <a:ext cx="890269" cy="396240"/>
            </a:xfrm>
            <a:custGeom>
              <a:rect b="b" l="l" r="r" t="t"/>
              <a:pathLst>
                <a:path extrusionOk="0" h="396239" w="890270">
                  <a:moveTo>
                    <a:pt x="0" y="396239"/>
                  </a:moveTo>
                  <a:lnTo>
                    <a:pt x="890016" y="396239"/>
                  </a:lnTo>
                  <a:lnTo>
                    <a:pt x="890016" y="0"/>
                  </a:lnTo>
                  <a:lnTo>
                    <a:pt x="0" y="0"/>
                  </a:lnTo>
                  <a:lnTo>
                    <a:pt x="0" y="396239"/>
                  </a:lnTo>
                  <a:close/>
                </a:path>
              </a:pathLst>
            </a:custGeom>
            <a:noFill/>
            <a:ln cap="flat" cmpd="sng" w="1267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31" name="Google Shape;431;p17"/>
          <p:cNvSpPr txBox="1"/>
          <p:nvPr/>
        </p:nvSpPr>
        <p:spPr>
          <a:xfrm>
            <a:off x="11134090" y="3794886"/>
            <a:ext cx="695960" cy="346710"/>
          </a:xfrm>
          <a:prstGeom prst="rect">
            <a:avLst/>
          </a:prstGeom>
          <a:noFill/>
          <a:ln>
            <a:noFill/>
          </a:ln>
        </p:spPr>
        <p:txBody>
          <a:bodyPr anchorCtr="0" anchor="t" bIns="0" lIns="0" spcFirstLastPara="1" rIns="0" wrap="square" tIns="13325">
            <a:spAutoFit/>
          </a:bodyPr>
          <a:lstStyle/>
          <a:p>
            <a:pPr indent="7620" lvl="0" marL="12700" marR="5080" rtl="0" algn="l">
              <a:lnSpc>
                <a:spcPct val="100000"/>
              </a:lnSpc>
              <a:spcBef>
                <a:spcPts val="0"/>
              </a:spcBef>
              <a:spcAft>
                <a:spcPts val="0"/>
              </a:spcAft>
              <a:buNone/>
            </a:pPr>
            <a:r>
              <a:rPr lang="en-US" sz="1050">
                <a:solidFill>
                  <a:srgbClr val="FFFFFF"/>
                </a:solidFill>
                <a:latin typeface="Calibri"/>
                <a:ea typeface="Calibri"/>
                <a:cs typeface="Calibri"/>
                <a:sym typeface="Calibri"/>
              </a:rPr>
              <a:t>CD: Pipeline  Deployment</a:t>
            </a:r>
            <a:endParaRPr sz="1050">
              <a:latin typeface="Calibri"/>
              <a:ea typeface="Calibri"/>
              <a:cs typeface="Calibri"/>
              <a:sym typeface="Calibri"/>
            </a:endParaRPr>
          </a:p>
        </p:txBody>
      </p:sp>
      <p:grpSp>
        <p:nvGrpSpPr>
          <p:cNvPr id="432" name="Google Shape;432;p17"/>
          <p:cNvGrpSpPr/>
          <p:nvPr/>
        </p:nvGrpSpPr>
        <p:grpSpPr>
          <a:xfrm>
            <a:off x="11035283" y="5279135"/>
            <a:ext cx="890269" cy="396240"/>
            <a:chOff x="11035283" y="5279135"/>
            <a:chExt cx="890269" cy="396240"/>
          </a:xfrm>
        </p:grpSpPr>
        <p:sp>
          <p:nvSpPr>
            <p:cNvPr id="433" name="Google Shape;433;p17"/>
            <p:cNvSpPr/>
            <p:nvPr/>
          </p:nvSpPr>
          <p:spPr>
            <a:xfrm>
              <a:off x="11035283" y="5279135"/>
              <a:ext cx="890269" cy="396240"/>
            </a:xfrm>
            <a:custGeom>
              <a:rect b="b" l="l" r="r" t="t"/>
              <a:pathLst>
                <a:path extrusionOk="0" h="396239" w="890270">
                  <a:moveTo>
                    <a:pt x="890016" y="0"/>
                  </a:moveTo>
                  <a:lnTo>
                    <a:pt x="0" y="0"/>
                  </a:lnTo>
                  <a:lnTo>
                    <a:pt x="0" y="396239"/>
                  </a:lnTo>
                  <a:lnTo>
                    <a:pt x="890016" y="396239"/>
                  </a:lnTo>
                  <a:lnTo>
                    <a:pt x="890016"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4" name="Google Shape;434;p17"/>
            <p:cNvSpPr/>
            <p:nvPr/>
          </p:nvSpPr>
          <p:spPr>
            <a:xfrm>
              <a:off x="11035283" y="5279135"/>
              <a:ext cx="890269" cy="396240"/>
            </a:xfrm>
            <a:custGeom>
              <a:rect b="b" l="l" r="r" t="t"/>
              <a:pathLst>
                <a:path extrusionOk="0" h="396239" w="890270">
                  <a:moveTo>
                    <a:pt x="0" y="396239"/>
                  </a:moveTo>
                  <a:lnTo>
                    <a:pt x="890016" y="396239"/>
                  </a:lnTo>
                  <a:lnTo>
                    <a:pt x="890016" y="0"/>
                  </a:lnTo>
                  <a:lnTo>
                    <a:pt x="0" y="0"/>
                  </a:lnTo>
                  <a:lnTo>
                    <a:pt x="0" y="396239"/>
                  </a:lnTo>
                  <a:close/>
                </a:path>
              </a:pathLst>
            </a:custGeom>
            <a:noFill/>
            <a:ln cap="flat" cmpd="sng" w="1267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35" name="Google Shape;435;p17"/>
          <p:cNvSpPr txBox="1"/>
          <p:nvPr/>
        </p:nvSpPr>
        <p:spPr>
          <a:xfrm>
            <a:off x="11115802" y="5274055"/>
            <a:ext cx="733425" cy="39179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lang="en-US" sz="1200">
                <a:solidFill>
                  <a:srgbClr val="FFFFFF"/>
                </a:solidFill>
                <a:latin typeface="Calibri"/>
                <a:ea typeface="Calibri"/>
                <a:cs typeface="Calibri"/>
                <a:sym typeface="Calibri"/>
              </a:rPr>
              <a:t>CD: Serving</a:t>
            </a:r>
            <a:endParaRPr sz="1200">
              <a:latin typeface="Calibri"/>
              <a:ea typeface="Calibri"/>
              <a:cs typeface="Calibri"/>
              <a:sym typeface="Calibri"/>
            </a:endParaRPr>
          </a:p>
          <a:p>
            <a:pPr indent="0" lvl="0" marL="0" marR="0" rtl="0" algn="ctr">
              <a:lnSpc>
                <a:spcPct val="100000"/>
              </a:lnSpc>
              <a:spcBef>
                <a:spcPts val="0"/>
              </a:spcBef>
              <a:spcAft>
                <a:spcPts val="0"/>
              </a:spcAft>
              <a:buNone/>
            </a:pPr>
            <a:r>
              <a:rPr lang="en-US" sz="1200">
                <a:solidFill>
                  <a:srgbClr val="FFFFFF"/>
                </a:solidFill>
                <a:latin typeface="Calibri"/>
                <a:ea typeface="Calibri"/>
                <a:cs typeface="Calibri"/>
                <a:sym typeface="Calibri"/>
              </a:rPr>
              <a:t>Model</a:t>
            </a:r>
            <a:endParaRPr sz="1200">
              <a:latin typeface="Calibri"/>
              <a:ea typeface="Calibri"/>
              <a:cs typeface="Calibri"/>
              <a:sym typeface="Calibri"/>
            </a:endParaRPr>
          </a:p>
        </p:txBody>
      </p:sp>
      <p:sp>
        <p:nvSpPr>
          <p:cNvPr id="436" name="Google Shape;436;p17"/>
          <p:cNvSpPr txBox="1"/>
          <p:nvPr/>
        </p:nvSpPr>
        <p:spPr>
          <a:xfrm>
            <a:off x="3174873" y="3422091"/>
            <a:ext cx="1880235" cy="24002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400">
                <a:latin typeface="Calibri"/>
                <a:ea typeface="Calibri"/>
                <a:cs typeface="Calibri"/>
                <a:sym typeface="Calibri"/>
              </a:rPr>
              <a:t>Orchestrated Experiment</a:t>
            </a:r>
            <a:endParaRPr sz="1400">
              <a:latin typeface="Calibri"/>
              <a:ea typeface="Calibri"/>
              <a:cs typeface="Calibri"/>
              <a:sym typeface="Calibri"/>
            </a:endParaRPr>
          </a:p>
        </p:txBody>
      </p:sp>
      <p:grpSp>
        <p:nvGrpSpPr>
          <p:cNvPr id="437" name="Google Shape;437;p17"/>
          <p:cNvGrpSpPr/>
          <p:nvPr/>
        </p:nvGrpSpPr>
        <p:grpSpPr>
          <a:xfrm>
            <a:off x="1427225" y="5196078"/>
            <a:ext cx="5389245" cy="751840"/>
            <a:chOff x="1427225" y="5196078"/>
            <a:chExt cx="5389245" cy="751840"/>
          </a:xfrm>
        </p:grpSpPr>
        <p:sp>
          <p:nvSpPr>
            <p:cNvPr id="438" name="Google Shape;438;p17"/>
            <p:cNvSpPr/>
            <p:nvPr/>
          </p:nvSpPr>
          <p:spPr>
            <a:xfrm>
              <a:off x="1427225" y="5196078"/>
              <a:ext cx="5389245" cy="751840"/>
            </a:xfrm>
            <a:custGeom>
              <a:rect b="b" l="l" r="r" t="t"/>
              <a:pathLst>
                <a:path extrusionOk="0" h="751839" w="5389245">
                  <a:moveTo>
                    <a:pt x="5388864" y="0"/>
                  </a:moveTo>
                  <a:lnTo>
                    <a:pt x="0" y="0"/>
                  </a:lnTo>
                  <a:lnTo>
                    <a:pt x="0" y="751332"/>
                  </a:lnTo>
                  <a:lnTo>
                    <a:pt x="5388864" y="751332"/>
                  </a:lnTo>
                  <a:lnTo>
                    <a:pt x="5388864" y="0"/>
                  </a:lnTo>
                  <a:close/>
                </a:path>
              </a:pathLst>
            </a:custGeom>
            <a:solidFill>
              <a:srgbClr val="AB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9" name="Google Shape;439;p17"/>
            <p:cNvSpPr/>
            <p:nvPr/>
          </p:nvSpPr>
          <p:spPr>
            <a:xfrm>
              <a:off x="1427225" y="5196078"/>
              <a:ext cx="5389245" cy="751840"/>
            </a:xfrm>
            <a:custGeom>
              <a:rect b="b" l="l" r="r" t="t"/>
              <a:pathLst>
                <a:path extrusionOk="0" h="751839" w="5389245">
                  <a:moveTo>
                    <a:pt x="0" y="751332"/>
                  </a:moveTo>
                  <a:lnTo>
                    <a:pt x="5388864" y="751332"/>
                  </a:lnTo>
                  <a:lnTo>
                    <a:pt x="5388864" y="0"/>
                  </a:lnTo>
                  <a:lnTo>
                    <a:pt x="0" y="0"/>
                  </a:lnTo>
                  <a:lnTo>
                    <a:pt x="0" y="751332"/>
                  </a:lnTo>
                  <a:close/>
                </a:path>
              </a:pathLst>
            </a:custGeom>
            <a:noFill/>
            <a:ln cap="flat" cmpd="sng" w="19050">
              <a:solidFill>
                <a:srgbClr val="FA5B51"/>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40" name="Google Shape;440;p17"/>
          <p:cNvSpPr txBox="1"/>
          <p:nvPr/>
        </p:nvSpPr>
        <p:spPr>
          <a:xfrm>
            <a:off x="4764023" y="5285232"/>
            <a:ext cx="890269" cy="37973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13325">
            <a:spAutoFit/>
          </a:bodyPr>
          <a:lstStyle/>
          <a:p>
            <a:pPr indent="120013" lvl="0" marL="121920" marR="113029" rtl="0" algn="l">
              <a:lnSpc>
                <a:spcPct val="100000"/>
              </a:lnSpc>
              <a:spcBef>
                <a:spcPts val="0"/>
              </a:spcBef>
              <a:spcAft>
                <a:spcPts val="0"/>
              </a:spcAft>
              <a:buNone/>
            </a:pPr>
            <a:r>
              <a:rPr lang="en-US" sz="1200">
                <a:solidFill>
                  <a:srgbClr val="FFFFFF"/>
                </a:solidFill>
                <a:latin typeface="Calibri"/>
                <a:ea typeface="Calibri"/>
                <a:cs typeface="Calibri"/>
                <a:sym typeface="Calibri"/>
              </a:rPr>
              <a:t>Model  Evaluation</a:t>
            </a:r>
            <a:endParaRPr sz="1200">
              <a:latin typeface="Calibri"/>
              <a:ea typeface="Calibri"/>
              <a:cs typeface="Calibri"/>
              <a:sym typeface="Calibri"/>
            </a:endParaRPr>
          </a:p>
        </p:txBody>
      </p:sp>
      <p:sp>
        <p:nvSpPr>
          <p:cNvPr id="441" name="Google Shape;441;p17"/>
          <p:cNvSpPr txBox="1"/>
          <p:nvPr/>
        </p:nvSpPr>
        <p:spPr>
          <a:xfrm>
            <a:off x="3669791" y="5285232"/>
            <a:ext cx="890269" cy="37973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29825">
            <a:spAutoFit/>
          </a:bodyPr>
          <a:lstStyle/>
          <a:p>
            <a:pPr indent="203834" lvl="0" marL="107314" marR="99060" rtl="0" algn="l">
              <a:lnSpc>
                <a:spcPct val="100000"/>
              </a:lnSpc>
              <a:spcBef>
                <a:spcPts val="0"/>
              </a:spcBef>
              <a:spcAft>
                <a:spcPts val="0"/>
              </a:spcAft>
              <a:buNone/>
            </a:pPr>
            <a:r>
              <a:rPr lang="en-US" sz="1100">
                <a:solidFill>
                  <a:srgbClr val="FFFFFF"/>
                </a:solidFill>
                <a:latin typeface="Calibri"/>
                <a:ea typeface="Calibri"/>
                <a:cs typeface="Calibri"/>
                <a:sym typeface="Calibri"/>
              </a:rPr>
              <a:t>Data  Preparation</a:t>
            </a:r>
            <a:endParaRPr sz="1100">
              <a:latin typeface="Calibri"/>
              <a:ea typeface="Calibri"/>
              <a:cs typeface="Calibri"/>
              <a:sym typeface="Calibri"/>
            </a:endParaRPr>
          </a:p>
        </p:txBody>
      </p:sp>
      <p:sp>
        <p:nvSpPr>
          <p:cNvPr id="442" name="Google Shape;442;p17"/>
          <p:cNvSpPr txBox="1"/>
          <p:nvPr/>
        </p:nvSpPr>
        <p:spPr>
          <a:xfrm>
            <a:off x="2575560" y="5285232"/>
            <a:ext cx="890269" cy="37973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13325">
            <a:spAutoFit/>
          </a:bodyPr>
          <a:lstStyle/>
          <a:p>
            <a:pPr indent="165734" lvl="0" marL="134620" marR="127000" rtl="0" algn="l">
              <a:lnSpc>
                <a:spcPct val="100000"/>
              </a:lnSpc>
              <a:spcBef>
                <a:spcPts val="0"/>
              </a:spcBef>
              <a:spcAft>
                <a:spcPts val="0"/>
              </a:spcAft>
              <a:buNone/>
            </a:pPr>
            <a:r>
              <a:rPr lang="en-US" sz="1200">
                <a:solidFill>
                  <a:srgbClr val="FFFFFF"/>
                </a:solidFill>
                <a:latin typeface="Calibri"/>
                <a:ea typeface="Calibri"/>
                <a:cs typeface="Calibri"/>
                <a:sym typeface="Calibri"/>
              </a:rPr>
              <a:t>Data  Validation</a:t>
            </a:r>
            <a:endParaRPr sz="1200">
              <a:latin typeface="Calibri"/>
              <a:ea typeface="Calibri"/>
              <a:cs typeface="Calibri"/>
              <a:sym typeface="Calibri"/>
            </a:endParaRPr>
          </a:p>
        </p:txBody>
      </p:sp>
      <p:grpSp>
        <p:nvGrpSpPr>
          <p:cNvPr id="443" name="Google Shape;443;p17"/>
          <p:cNvGrpSpPr/>
          <p:nvPr/>
        </p:nvGrpSpPr>
        <p:grpSpPr>
          <a:xfrm>
            <a:off x="1481327" y="5291328"/>
            <a:ext cx="890269" cy="396240"/>
            <a:chOff x="1481327" y="5291328"/>
            <a:chExt cx="890269" cy="396240"/>
          </a:xfrm>
        </p:grpSpPr>
        <p:sp>
          <p:nvSpPr>
            <p:cNvPr id="444" name="Google Shape;444;p17"/>
            <p:cNvSpPr/>
            <p:nvPr/>
          </p:nvSpPr>
          <p:spPr>
            <a:xfrm>
              <a:off x="1481327" y="5291328"/>
              <a:ext cx="890269" cy="396240"/>
            </a:xfrm>
            <a:custGeom>
              <a:rect b="b" l="l" r="r" t="t"/>
              <a:pathLst>
                <a:path extrusionOk="0" h="396239" w="890269">
                  <a:moveTo>
                    <a:pt x="890016" y="0"/>
                  </a:moveTo>
                  <a:lnTo>
                    <a:pt x="0" y="0"/>
                  </a:lnTo>
                  <a:lnTo>
                    <a:pt x="0" y="396240"/>
                  </a:lnTo>
                  <a:lnTo>
                    <a:pt x="890016" y="396240"/>
                  </a:lnTo>
                  <a:lnTo>
                    <a:pt x="890016"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5" name="Google Shape;445;p17"/>
            <p:cNvSpPr/>
            <p:nvPr/>
          </p:nvSpPr>
          <p:spPr>
            <a:xfrm>
              <a:off x="1481327" y="5291328"/>
              <a:ext cx="890269" cy="396240"/>
            </a:xfrm>
            <a:custGeom>
              <a:rect b="b" l="l" r="r" t="t"/>
              <a:pathLst>
                <a:path extrusionOk="0" h="396239" w="890269">
                  <a:moveTo>
                    <a:pt x="0" y="396240"/>
                  </a:moveTo>
                  <a:lnTo>
                    <a:pt x="890016" y="396240"/>
                  </a:lnTo>
                  <a:lnTo>
                    <a:pt x="890016" y="0"/>
                  </a:lnTo>
                  <a:lnTo>
                    <a:pt x="0" y="0"/>
                  </a:lnTo>
                  <a:lnTo>
                    <a:pt x="0" y="396240"/>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46" name="Google Shape;446;p17"/>
          <p:cNvSpPr txBox="1"/>
          <p:nvPr/>
        </p:nvSpPr>
        <p:spPr>
          <a:xfrm>
            <a:off x="1436750" y="5286502"/>
            <a:ext cx="928369" cy="391795"/>
          </a:xfrm>
          <a:prstGeom prst="rect">
            <a:avLst/>
          </a:prstGeom>
          <a:noFill/>
          <a:ln>
            <a:noFill/>
          </a:ln>
        </p:spPr>
        <p:txBody>
          <a:bodyPr anchorCtr="0" anchor="t" bIns="0" lIns="0" spcFirstLastPara="1" rIns="0" wrap="square" tIns="12700">
            <a:spAutoFit/>
          </a:bodyPr>
          <a:lstStyle/>
          <a:p>
            <a:pPr indent="169545" lvl="0" marL="175895" marR="118110" rtl="0" algn="l">
              <a:lnSpc>
                <a:spcPct val="100000"/>
              </a:lnSpc>
              <a:spcBef>
                <a:spcPts val="0"/>
              </a:spcBef>
              <a:spcAft>
                <a:spcPts val="0"/>
              </a:spcAft>
              <a:buNone/>
            </a:pPr>
            <a:r>
              <a:rPr lang="en-US" sz="1200">
                <a:solidFill>
                  <a:srgbClr val="FFFFFF"/>
                </a:solidFill>
                <a:latin typeface="Calibri"/>
                <a:ea typeface="Calibri"/>
                <a:cs typeface="Calibri"/>
                <a:sym typeface="Calibri"/>
              </a:rPr>
              <a:t>Data  Extraction</a:t>
            </a:r>
            <a:endParaRPr sz="1200">
              <a:latin typeface="Calibri"/>
              <a:ea typeface="Calibri"/>
              <a:cs typeface="Calibri"/>
              <a:sym typeface="Calibri"/>
            </a:endParaRPr>
          </a:p>
        </p:txBody>
      </p:sp>
      <p:sp>
        <p:nvSpPr>
          <p:cNvPr id="447" name="Google Shape;447;p17"/>
          <p:cNvSpPr txBox="1"/>
          <p:nvPr/>
        </p:nvSpPr>
        <p:spPr>
          <a:xfrm>
            <a:off x="5858255" y="5285232"/>
            <a:ext cx="890269" cy="37973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13325">
            <a:spAutoFit/>
          </a:bodyPr>
          <a:lstStyle/>
          <a:p>
            <a:pPr indent="107950" lvl="0" marL="134620" marR="127000" rtl="0" algn="l">
              <a:lnSpc>
                <a:spcPct val="100000"/>
              </a:lnSpc>
              <a:spcBef>
                <a:spcPts val="0"/>
              </a:spcBef>
              <a:spcAft>
                <a:spcPts val="0"/>
              </a:spcAft>
              <a:buNone/>
            </a:pPr>
            <a:r>
              <a:rPr lang="en-US" sz="1200">
                <a:solidFill>
                  <a:srgbClr val="FFFFFF"/>
                </a:solidFill>
                <a:latin typeface="Calibri"/>
                <a:ea typeface="Calibri"/>
                <a:cs typeface="Calibri"/>
                <a:sym typeface="Calibri"/>
              </a:rPr>
              <a:t>Model  Validation</a:t>
            </a:r>
            <a:endParaRPr sz="1200">
              <a:latin typeface="Calibri"/>
              <a:ea typeface="Calibri"/>
              <a:cs typeface="Calibri"/>
              <a:sym typeface="Calibri"/>
            </a:endParaRPr>
          </a:p>
        </p:txBody>
      </p:sp>
      <p:sp>
        <p:nvSpPr>
          <p:cNvPr id="448" name="Google Shape;448;p17"/>
          <p:cNvSpPr txBox="1"/>
          <p:nvPr/>
        </p:nvSpPr>
        <p:spPr>
          <a:xfrm>
            <a:off x="1436750" y="5671058"/>
            <a:ext cx="5370195" cy="267335"/>
          </a:xfrm>
          <a:prstGeom prst="rect">
            <a:avLst/>
          </a:prstGeom>
          <a:solidFill>
            <a:srgbClr val="ABD7CE"/>
          </a:solidFill>
          <a:ln>
            <a:noFill/>
          </a:ln>
        </p:spPr>
        <p:txBody>
          <a:bodyPr anchorCtr="0" anchor="t" bIns="0" lIns="0" spcFirstLastPara="1" rIns="0" wrap="square" tIns="38100">
            <a:spAutoFit/>
          </a:bodyPr>
          <a:lstStyle/>
          <a:p>
            <a:pPr indent="0" lvl="0" marL="0" marR="0" rtl="0" algn="ctr">
              <a:lnSpc>
                <a:spcPct val="100000"/>
              </a:lnSpc>
              <a:spcBef>
                <a:spcPts val="0"/>
              </a:spcBef>
              <a:spcAft>
                <a:spcPts val="0"/>
              </a:spcAft>
              <a:buNone/>
            </a:pPr>
            <a:r>
              <a:rPr b="1" lang="en-US" sz="1400">
                <a:latin typeface="Calibri"/>
                <a:ea typeface="Calibri"/>
                <a:cs typeface="Calibri"/>
                <a:sym typeface="Calibri"/>
              </a:rPr>
              <a:t>Automated Pipeline</a:t>
            </a:r>
            <a:endParaRPr sz="1400">
              <a:latin typeface="Calibri"/>
              <a:ea typeface="Calibri"/>
              <a:cs typeface="Calibri"/>
              <a:sym typeface="Calibri"/>
            </a:endParaRPr>
          </a:p>
        </p:txBody>
      </p:sp>
      <p:sp>
        <p:nvSpPr>
          <p:cNvPr id="449" name="Google Shape;449;p17"/>
          <p:cNvSpPr txBox="1"/>
          <p:nvPr/>
        </p:nvSpPr>
        <p:spPr>
          <a:xfrm>
            <a:off x="5858255" y="4527803"/>
            <a:ext cx="890269" cy="396240"/>
          </a:xfrm>
          <a:prstGeom prst="rect">
            <a:avLst/>
          </a:prstGeom>
          <a:solidFill>
            <a:srgbClr val="0C0415"/>
          </a:solidFill>
          <a:ln cap="flat" cmpd="sng" w="12700">
            <a:solidFill>
              <a:srgbClr val="FA5B51"/>
            </a:solidFill>
            <a:prstDash val="solid"/>
            <a:round/>
            <a:headEnd len="sm" w="sm" type="none"/>
            <a:tailEnd len="sm" w="sm" type="none"/>
          </a:ln>
        </p:spPr>
        <p:txBody>
          <a:bodyPr anchorCtr="0" anchor="t" bIns="0" lIns="0" spcFirstLastPara="1" rIns="0" wrap="square" tIns="7600">
            <a:spAutoFit/>
          </a:bodyPr>
          <a:lstStyle/>
          <a:p>
            <a:pPr indent="43815" lvl="0" marL="198755" marR="189230" rtl="0" algn="l">
              <a:lnSpc>
                <a:spcPct val="100000"/>
              </a:lnSpc>
              <a:spcBef>
                <a:spcPts val="0"/>
              </a:spcBef>
              <a:spcAft>
                <a:spcPts val="0"/>
              </a:spcAft>
              <a:buNone/>
            </a:pPr>
            <a:r>
              <a:rPr lang="en-US" sz="1200">
                <a:solidFill>
                  <a:srgbClr val="FFFFFF"/>
                </a:solidFill>
                <a:latin typeface="Calibri"/>
                <a:ea typeface="Calibri"/>
                <a:cs typeface="Calibri"/>
                <a:sym typeface="Calibri"/>
              </a:rPr>
              <a:t>Model  Registry</a:t>
            </a:r>
            <a:endParaRPr sz="1200">
              <a:latin typeface="Calibri"/>
              <a:ea typeface="Calibri"/>
              <a:cs typeface="Calibri"/>
              <a:sym typeface="Calibri"/>
            </a:endParaRPr>
          </a:p>
        </p:txBody>
      </p:sp>
      <p:grpSp>
        <p:nvGrpSpPr>
          <p:cNvPr id="450" name="Google Shape;450;p17"/>
          <p:cNvGrpSpPr/>
          <p:nvPr/>
        </p:nvGrpSpPr>
        <p:grpSpPr>
          <a:xfrm>
            <a:off x="173736" y="2699004"/>
            <a:ext cx="11344910" cy="3831717"/>
            <a:chOff x="173736" y="2699004"/>
            <a:chExt cx="11344910" cy="3831717"/>
          </a:xfrm>
        </p:grpSpPr>
        <p:pic>
          <p:nvPicPr>
            <p:cNvPr id="451" name="Google Shape;451;p17"/>
            <p:cNvPicPr preferRelativeResize="0"/>
            <p:nvPr/>
          </p:nvPicPr>
          <p:blipFill rotWithShape="1">
            <a:blip r:embed="rId3">
              <a:alphaModFix/>
            </a:blip>
            <a:srcRect b="0" l="0" r="0" t="0"/>
            <a:stretch/>
          </p:blipFill>
          <p:spPr>
            <a:xfrm>
              <a:off x="4619244" y="2699004"/>
              <a:ext cx="76200" cy="220599"/>
            </a:xfrm>
            <a:prstGeom prst="rect">
              <a:avLst/>
            </a:prstGeom>
            <a:noFill/>
            <a:ln>
              <a:noFill/>
            </a:ln>
          </p:spPr>
        </p:pic>
        <p:pic>
          <p:nvPicPr>
            <p:cNvPr id="452" name="Google Shape;452;p17"/>
            <p:cNvPicPr preferRelativeResize="0"/>
            <p:nvPr/>
          </p:nvPicPr>
          <p:blipFill rotWithShape="1">
            <a:blip r:embed="rId4">
              <a:alphaModFix/>
            </a:blip>
            <a:srcRect b="0" l="0" r="0" t="0"/>
            <a:stretch/>
          </p:blipFill>
          <p:spPr>
            <a:xfrm>
              <a:off x="4768595" y="2700528"/>
              <a:ext cx="76200" cy="220852"/>
            </a:xfrm>
            <a:prstGeom prst="rect">
              <a:avLst/>
            </a:prstGeom>
            <a:noFill/>
            <a:ln>
              <a:noFill/>
            </a:ln>
          </p:spPr>
        </p:pic>
        <p:pic>
          <p:nvPicPr>
            <p:cNvPr id="453" name="Google Shape;453;p17"/>
            <p:cNvPicPr preferRelativeResize="0"/>
            <p:nvPr/>
          </p:nvPicPr>
          <p:blipFill rotWithShape="1">
            <a:blip r:embed="rId5">
              <a:alphaModFix/>
            </a:blip>
            <a:srcRect b="0" l="0" r="0" t="0"/>
            <a:stretch/>
          </p:blipFill>
          <p:spPr>
            <a:xfrm>
              <a:off x="1281683" y="3182112"/>
              <a:ext cx="199135" cy="76200"/>
            </a:xfrm>
            <a:prstGeom prst="rect">
              <a:avLst/>
            </a:prstGeom>
            <a:noFill/>
            <a:ln>
              <a:noFill/>
            </a:ln>
          </p:spPr>
        </p:pic>
        <p:pic>
          <p:nvPicPr>
            <p:cNvPr id="454" name="Google Shape;454;p17"/>
            <p:cNvPicPr preferRelativeResize="0"/>
            <p:nvPr/>
          </p:nvPicPr>
          <p:blipFill rotWithShape="1">
            <a:blip r:embed="rId6">
              <a:alphaModFix/>
            </a:blip>
            <a:srcRect b="0" l="0" r="0" t="0"/>
            <a:stretch/>
          </p:blipFill>
          <p:spPr>
            <a:xfrm>
              <a:off x="2371343" y="3182112"/>
              <a:ext cx="204088" cy="76200"/>
            </a:xfrm>
            <a:prstGeom prst="rect">
              <a:avLst/>
            </a:prstGeom>
            <a:noFill/>
            <a:ln>
              <a:noFill/>
            </a:ln>
          </p:spPr>
        </p:pic>
        <p:pic>
          <p:nvPicPr>
            <p:cNvPr id="455" name="Google Shape;455;p17"/>
            <p:cNvPicPr preferRelativeResize="0"/>
            <p:nvPr/>
          </p:nvPicPr>
          <p:blipFill rotWithShape="1">
            <a:blip r:embed="rId6">
              <a:alphaModFix/>
            </a:blip>
            <a:srcRect b="0" l="0" r="0" t="0"/>
            <a:stretch/>
          </p:blipFill>
          <p:spPr>
            <a:xfrm>
              <a:off x="3465576" y="3182112"/>
              <a:ext cx="204088" cy="76200"/>
            </a:xfrm>
            <a:prstGeom prst="rect">
              <a:avLst/>
            </a:prstGeom>
            <a:noFill/>
            <a:ln>
              <a:noFill/>
            </a:ln>
          </p:spPr>
        </p:pic>
        <p:pic>
          <p:nvPicPr>
            <p:cNvPr id="456" name="Google Shape;456;p17"/>
            <p:cNvPicPr preferRelativeResize="0"/>
            <p:nvPr/>
          </p:nvPicPr>
          <p:blipFill rotWithShape="1">
            <a:blip r:embed="rId6">
              <a:alphaModFix/>
            </a:blip>
            <a:srcRect b="0" l="0" r="0" t="0"/>
            <a:stretch/>
          </p:blipFill>
          <p:spPr>
            <a:xfrm>
              <a:off x="4559807" y="3182112"/>
              <a:ext cx="204088" cy="76200"/>
            </a:xfrm>
            <a:prstGeom prst="rect">
              <a:avLst/>
            </a:prstGeom>
            <a:noFill/>
            <a:ln>
              <a:noFill/>
            </a:ln>
          </p:spPr>
        </p:pic>
        <p:pic>
          <p:nvPicPr>
            <p:cNvPr id="457" name="Google Shape;457;p17"/>
            <p:cNvPicPr preferRelativeResize="0"/>
            <p:nvPr/>
          </p:nvPicPr>
          <p:blipFill rotWithShape="1">
            <a:blip r:embed="rId6">
              <a:alphaModFix/>
            </a:blip>
            <a:srcRect b="0" l="0" r="0" t="0"/>
            <a:stretch/>
          </p:blipFill>
          <p:spPr>
            <a:xfrm>
              <a:off x="5654039" y="3182112"/>
              <a:ext cx="204088" cy="76200"/>
            </a:xfrm>
            <a:prstGeom prst="rect">
              <a:avLst/>
            </a:prstGeom>
            <a:noFill/>
            <a:ln>
              <a:noFill/>
            </a:ln>
          </p:spPr>
        </p:pic>
        <p:pic>
          <p:nvPicPr>
            <p:cNvPr id="458" name="Google Shape;458;p17"/>
            <p:cNvPicPr preferRelativeResize="0"/>
            <p:nvPr/>
          </p:nvPicPr>
          <p:blipFill rotWithShape="1">
            <a:blip r:embed="rId7">
              <a:alphaModFix/>
            </a:blip>
            <a:srcRect b="0" l="0" r="0" t="0"/>
            <a:stretch/>
          </p:blipFill>
          <p:spPr>
            <a:xfrm>
              <a:off x="6748271" y="3182112"/>
              <a:ext cx="162559" cy="76200"/>
            </a:xfrm>
            <a:prstGeom prst="rect">
              <a:avLst/>
            </a:prstGeom>
            <a:noFill/>
            <a:ln>
              <a:noFill/>
            </a:ln>
          </p:spPr>
        </p:pic>
        <p:pic>
          <p:nvPicPr>
            <p:cNvPr id="459" name="Google Shape;459;p17"/>
            <p:cNvPicPr preferRelativeResize="0"/>
            <p:nvPr/>
          </p:nvPicPr>
          <p:blipFill rotWithShape="1">
            <a:blip r:embed="rId8">
              <a:alphaModFix/>
            </a:blip>
            <a:srcRect b="0" l="0" r="0" t="0"/>
            <a:stretch/>
          </p:blipFill>
          <p:spPr>
            <a:xfrm>
              <a:off x="7801355" y="3182112"/>
              <a:ext cx="197739" cy="76200"/>
            </a:xfrm>
            <a:prstGeom prst="rect">
              <a:avLst/>
            </a:prstGeom>
            <a:noFill/>
            <a:ln>
              <a:noFill/>
            </a:ln>
          </p:spPr>
        </p:pic>
        <p:pic>
          <p:nvPicPr>
            <p:cNvPr id="460" name="Google Shape;460;p17"/>
            <p:cNvPicPr preferRelativeResize="0"/>
            <p:nvPr/>
          </p:nvPicPr>
          <p:blipFill rotWithShape="1">
            <a:blip r:embed="rId9">
              <a:alphaModFix/>
            </a:blip>
            <a:srcRect b="0" l="0" r="0" t="0"/>
            <a:stretch/>
          </p:blipFill>
          <p:spPr>
            <a:xfrm>
              <a:off x="8887967" y="3182112"/>
              <a:ext cx="160147" cy="76200"/>
            </a:xfrm>
            <a:prstGeom prst="rect">
              <a:avLst/>
            </a:prstGeom>
            <a:noFill/>
            <a:ln>
              <a:noFill/>
            </a:ln>
          </p:spPr>
        </p:pic>
        <p:pic>
          <p:nvPicPr>
            <p:cNvPr id="461" name="Google Shape;461;p17"/>
            <p:cNvPicPr preferRelativeResize="0"/>
            <p:nvPr/>
          </p:nvPicPr>
          <p:blipFill rotWithShape="1">
            <a:blip r:embed="rId10">
              <a:alphaModFix/>
            </a:blip>
            <a:srcRect b="0" l="0" r="0" t="0"/>
            <a:stretch/>
          </p:blipFill>
          <p:spPr>
            <a:xfrm>
              <a:off x="10867643" y="3182112"/>
              <a:ext cx="167004" cy="76200"/>
            </a:xfrm>
            <a:prstGeom prst="rect">
              <a:avLst/>
            </a:prstGeom>
            <a:noFill/>
            <a:ln>
              <a:noFill/>
            </a:ln>
          </p:spPr>
        </p:pic>
        <p:sp>
          <p:nvSpPr>
            <p:cNvPr id="462" name="Google Shape;462;p17"/>
            <p:cNvSpPr/>
            <p:nvPr/>
          </p:nvSpPr>
          <p:spPr>
            <a:xfrm>
              <a:off x="4082796" y="3418331"/>
              <a:ext cx="7435850" cy="1778000"/>
            </a:xfrm>
            <a:custGeom>
              <a:rect b="b" l="l" r="r" t="t"/>
              <a:pathLst>
                <a:path extrusionOk="0" h="1778000" w="7435850">
                  <a:moveTo>
                    <a:pt x="76200" y="1701673"/>
                  </a:moveTo>
                  <a:lnTo>
                    <a:pt x="44450" y="1701673"/>
                  </a:lnTo>
                  <a:lnTo>
                    <a:pt x="44450" y="896112"/>
                  </a:lnTo>
                  <a:lnTo>
                    <a:pt x="31750" y="896112"/>
                  </a:lnTo>
                  <a:lnTo>
                    <a:pt x="31750" y="1701673"/>
                  </a:lnTo>
                  <a:lnTo>
                    <a:pt x="0" y="1701673"/>
                  </a:lnTo>
                  <a:lnTo>
                    <a:pt x="38100" y="1777873"/>
                  </a:lnTo>
                  <a:lnTo>
                    <a:pt x="69850" y="1714373"/>
                  </a:lnTo>
                  <a:lnTo>
                    <a:pt x="76200" y="1701673"/>
                  </a:lnTo>
                  <a:close/>
                </a:path>
                <a:path extrusionOk="0" h="1778000" w="7435850">
                  <a:moveTo>
                    <a:pt x="7435596" y="283591"/>
                  </a:moveTo>
                  <a:lnTo>
                    <a:pt x="7403846" y="283591"/>
                  </a:lnTo>
                  <a:lnTo>
                    <a:pt x="7403846" y="0"/>
                  </a:lnTo>
                  <a:lnTo>
                    <a:pt x="7391146" y="0"/>
                  </a:lnTo>
                  <a:lnTo>
                    <a:pt x="7391146" y="283591"/>
                  </a:lnTo>
                  <a:lnTo>
                    <a:pt x="7359396" y="283591"/>
                  </a:lnTo>
                  <a:lnTo>
                    <a:pt x="7397496" y="359791"/>
                  </a:lnTo>
                  <a:lnTo>
                    <a:pt x="7429246" y="296291"/>
                  </a:lnTo>
                  <a:lnTo>
                    <a:pt x="7435596" y="283591"/>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3" name="Google Shape;463;p17"/>
            <p:cNvSpPr/>
            <p:nvPr/>
          </p:nvSpPr>
          <p:spPr>
            <a:xfrm>
              <a:off x="4120895" y="4314444"/>
              <a:ext cx="7359650" cy="0"/>
            </a:xfrm>
            <a:custGeom>
              <a:rect b="b" l="l" r="r" t="t"/>
              <a:pathLst>
                <a:path extrusionOk="0" h="120000" w="7359650">
                  <a:moveTo>
                    <a:pt x="7359523" y="0"/>
                  </a:moveTo>
                  <a:lnTo>
                    <a:pt x="0" y="0"/>
                  </a:lnTo>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64" name="Google Shape;464;p17"/>
            <p:cNvPicPr preferRelativeResize="0"/>
            <p:nvPr/>
          </p:nvPicPr>
          <p:blipFill rotWithShape="1">
            <a:blip r:embed="rId11">
              <a:alphaModFix/>
            </a:blip>
            <a:srcRect b="0" l="0" r="0" t="0"/>
            <a:stretch/>
          </p:blipFill>
          <p:spPr>
            <a:xfrm>
              <a:off x="11442192" y="4174236"/>
              <a:ext cx="76200" cy="139826"/>
            </a:xfrm>
            <a:prstGeom prst="rect">
              <a:avLst/>
            </a:prstGeom>
            <a:noFill/>
            <a:ln>
              <a:noFill/>
            </a:ln>
          </p:spPr>
        </p:pic>
        <p:sp>
          <p:nvSpPr>
            <p:cNvPr id="465" name="Google Shape;465;p17"/>
            <p:cNvSpPr/>
            <p:nvPr/>
          </p:nvSpPr>
          <p:spPr>
            <a:xfrm>
              <a:off x="6265164" y="4924044"/>
              <a:ext cx="4770755" cy="591820"/>
            </a:xfrm>
            <a:custGeom>
              <a:rect b="b" l="l" r="r" t="t"/>
              <a:pathLst>
                <a:path extrusionOk="0" h="591820" w="4770755">
                  <a:moveTo>
                    <a:pt x="76200" y="76200"/>
                  </a:moveTo>
                  <a:lnTo>
                    <a:pt x="69850" y="63500"/>
                  </a:lnTo>
                  <a:lnTo>
                    <a:pt x="38100" y="0"/>
                  </a:lnTo>
                  <a:lnTo>
                    <a:pt x="0" y="76200"/>
                  </a:lnTo>
                  <a:lnTo>
                    <a:pt x="31750" y="76200"/>
                  </a:lnTo>
                  <a:lnTo>
                    <a:pt x="31750" y="270637"/>
                  </a:lnTo>
                  <a:lnTo>
                    <a:pt x="44450" y="270637"/>
                  </a:lnTo>
                  <a:lnTo>
                    <a:pt x="44450" y="76200"/>
                  </a:lnTo>
                  <a:lnTo>
                    <a:pt x="76200" y="76200"/>
                  </a:lnTo>
                  <a:close/>
                </a:path>
                <a:path extrusionOk="0" h="591820" w="4770755">
                  <a:moveTo>
                    <a:pt x="4770501" y="553212"/>
                  </a:moveTo>
                  <a:lnTo>
                    <a:pt x="4757940" y="546989"/>
                  </a:lnTo>
                  <a:lnTo>
                    <a:pt x="4694174" y="515366"/>
                  </a:lnTo>
                  <a:lnTo>
                    <a:pt x="4694275" y="547027"/>
                  </a:lnTo>
                  <a:lnTo>
                    <a:pt x="483108" y="559308"/>
                  </a:lnTo>
                  <a:lnTo>
                    <a:pt x="483108" y="572008"/>
                  </a:lnTo>
                  <a:lnTo>
                    <a:pt x="4694313" y="559727"/>
                  </a:lnTo>
                  <a:lnTo>
                    <a:pt x="4694428" y="591566"/>
                  </a:lnTo>
                  <a:lnTo>
                    <a:pt x="4770501" y="553212"/>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6" name="Google Shape;466;p17"/>
            <p:cNvSpPr/>
            <p:nvPr/>
          </p:nvSpPr>
          <p:spPr>
            <a:xfrm>
              <a:off x="6748272" y="4687823"/>
              <a:ext cx="4770120" cy="591185"/>
            </a:xfrm>
            <a:custGeom>
              <a:rect b="b" l="l" r="r" t="t"/>
              <a:pathLst>
                <a:path extrusionOk="0" h="591185" w="4770120">
                  <a:moveTo>
                    <a:pt x="4287393" y="38100"/>
                  </a:moveTo>
                  <a:lnTo>
                    <a:pt x="4274693" y="31750"/>
                  </a:lnTo>
                  <a:lnTo>
                    <a:pt x="4211193" y="0"/>
                  </a:lnTo>
                  <a:lnTo>
                    <a:pt x="4211193" y="31750"/>
                  </a:lnTo>
                  <a:lnTo>
                    <a:pt x="0" y="31750"/>
                  </a:lnTo>
                  <a:lnTo>
                    <a:pt x="0" y="44450"/>
                  </a:lnTo>
                  <a:lnTo>
                    <a:pt x="4211193" y="44450"/>
                  </a:lnTo>
                  <a:lnTo>
                    <a:pt x="4211193" y="76200"/>
                  </a:lnTo>
                  <a:lnTo>
                    <a:pt x="4274693" y="44450"/>
                  </a:lnTo>
                  <a:lnTo>
                    <a:pt x="4287393" y="38100"/>
                  </a:lnTo>
                  <a:close/>
                </a:path>
                <a:path extrusionOk="0" h="591185" w="4770120">
                  <a:moveTo>
                    <a:pt x="4770120" y="514604"/>
                  </a:moveTo>
                  <a:lnTo>
                    <a:pt x="4738370" y="514604"/>
                  </a:lnTo>
                  <a:lnTo>
                    <a:pt x="4738497" y="236220"/>
                  </a:lnTo>
                  <a:lnTo>
                    <a:pt x="4725797" y="236220"/>
                  </a:lnTo>
                  <a:lnTo>
                    <a:pt x="4725670" y="514604"/>
                  </a:lnTo>
                  <a:lnTo>
                    <a:pt x="4693920" y="514604"/>
                  </a:lnTo>
                  <a:lnTo>
                    <a:pt x="4732020" y="590804"/>
                  </a:lnTo>
                  <a:lnTo>
                    <a:pt x="4763770" y="527304"/>
                  </a:lnTo>
                  <a:lnTo>
                    <a:pt x="4770120" y="514604"/>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7" name="Google Shape;467;p17"/>
            <p:cNvSpPr/>
            <p:nvPr/>
          </p:nvSpPr>
          <p:spPr>
            <a:xfrm>
              <a:off x="11442192" y="5675376"/>
              <a:ext cx="76200" cy="360045"/>
            </a:xfrm>
            <a:custGeom>
              <a:rect b="b" l="l" r="r" t="t"/>
              <a:pathLst>
                <a:path extrusionOk="0" h="360045" w="76200">
                  <a:moveTo>
                    <a:pt x="31750" y="283540"/>
                  </a:moveTo>
                  <a:lnTo>
                    <a:pt x="0" y="283540"/>
                  </a:lnTo>
                  <a:lnTo>
                    <a:pt x="38100" y="359740"/>
                  </a:lnTo>
                  <a:lnTo>
                    <a:pt x="69850" y="296240"/>
                  </a:lnTo>
                  <a:lnTo>
                    <a:pt x="31750" y="296240"/>
                  </a:lnTo>
                  <a:lnTo>
                    <a:pt x="31750" y="283540"/>
                  </a:lnTo>
                  <a:close/>
                </a:path>
                <a:path extrusionOk="0" h="360045" w="76200">
                  <a:moveTo>
                    <a:pt x="44450" y="0"/>
                  </a:moveTo>
                  <a:lnTo>
                    <a:pt x="31750" y="0"/>
                  </a:lnTo>
                  <a:lnTo>
                    <a:pt x="31750" y="296240"/>
                  </a:lnTo>
                  <a:lnTo>
                    <a:pt x="44450" y="296240"/>
                  </a:lnTo>
                  <a:lnTo>
                    <a:pt x="44450" y="0"/>
                  </a:lnTo>
                  <a:close/>
                </a:path>
                <a:path extrusionOk="0" h="360045" w="76200">
                  <a:moveTo>
                    <a:pt x="76200" y="283540"/>
                  </a:moveTo>
                  <a:lnTo>
                    <a:pt x="44450" y="283540"/>
                  </a:lnTo>
                  <a:lnTo>
                    <a:pt x="44450" y="296240"/>
                  </a:lnTo>
                  <a:lnTo>
                    <a:pt x="69850" y="296240"/>
                  </a:lnTo>
                  <a:lnTo>
                    <a:pt x="76200" y="28354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8" name="Google Shape;468;p17"/>
            <p:cNvSpPr/>
            <p:nvPr/>
          </p:nvSpPr>
          <p:spPr>
            <a:xfrm>
              <a:off x="5178551" y="6195060"/>
              <a:ext cx="5856605" cy="76200"/>
            </a:xfrm>
            <a:custGeom>
              <a:rect b="b" l="l" r="r" t="t"/>
              <a:pathLst>
                <a:path extrusionOk="0" h="76200" w="5856605">
                  <a:moveTo>
                    <a:pt x="76200" y="0"/>
                  </a:moveTo>
                  <a:lnTo>
                    <a:pt x="0" y="38099"/>
                  </a:lnTo>
                  <a:lnTo>
                    <a:pt x="76200" y="76199"/>
                  </a:lnTo>
                  <a:lnTo>
                    <a:pt x="76200" y="44449"/>
                  </a:lnTo>
                  <a:lnTo>
                    <a:pt x="63500" y="44449"/>
                  </a:lnTo>
                  <a:lnTo>
                    <a:pt x="63500" y="31749"/>
                  </a:lnTo>
                  <a:lnTo>
                    <a:pt x="76200" y="31749"/>
                  </a:lnTo>
                  <a:lnTo>
                    <a:pt x="76200" y="0"/>
                  </a:lnTo>
                  <a:close/>
                </a:path>
                <a:path extrusionOk="0" h="76200" w="5856605">
                  <a:moveTo>
                    <a:pt x="76200" y="31749"/>
                  </a:moveTo>
                  <a:lnTo>
                    <a:pt x="63500" y="31749"/>
                  </a:lnTo>
                  <a:lnTo>
                    <a:pt x="63500" y="44449"/>
                  </a:lnTo>
                  <a:lnTo>
                    <a:pt x="76200" y="44449"/>
                  </a:lnTo>
                  <a:lnTo>
                    <a:pt x="76200" y="31749"/>
                  </a:lnTo>
                  <a:close/>
                </a:path>
                <a:path extrusionOk="0" h="76200" w="5856605">
                  <a:moveTo>
                    <a:pt x="5856351" y="31749"/>
                  </a:moveTo>
                  <a:lnTo>
                    <a:pt x="76200" y="31749"/>
                  </a:lnTo>
                  <a:lnTo>
                    <a:pt x="76200" y="44449"/>
                  </a:lnTo>
                  <a:lnTo>
                    <a:pt x="5856351" y="44449"/>
                  </a:lnTo>
                  <a:lnTo>
                    <a:pt x="5856351" y="31749"/>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9" name="Google Shape;469;p17"/>
            <p:cNvSpPr/>
            <p:nvPr/>
          </p:nvSpPr>
          <p:spPr>
            <a:xfrm>
              <a:off x="173736" y="6233160"/>
              <a:ext cx="4114800" cy="0"/>
            </a:xfrm>
            <a:custGeom>
              <a:rect b="b" l="l" r="r" t="t"/>
              <a:pathLst>
                <a:path extrusionOk="0" h="120000" w="4114800">
                  <a:moveTo>
                    <a:pt x="4114418" y="0"/>
                  </a:moveTo>
                  <a:lnTo>
                    <a:pt x="0" y="0"/>
                  </a:lnTo>
                </a:path>
              </a:pathLst>
            </a:custGeom>
            <a:noFill/>
            <a:ln cap="flat" cmpd="sng" w="9525">
              <a:solidFill>
                <a:srgbClr val="86529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70" name="Google Shape;470;p17"/>
            <p:cNvPicPr preferRelativeResize="0"/>
            <p:nvPr/>
          </p:nvPicPr>
          <p:blipFill rotWithShape="1">
            <a:blip r:embed="rId12">
              <a:alphaModFix/>
            </a:blip>
            <a:srcRect b="0" l="0" r="0" t="0"/>
            <a:stretch/>
          </p:blipFill>
          <p:spPr>
            <a:xfrm>
              <a:off x="798576" y="6060948"/>
              <a:ext cx="76199" cy="172097"/>
            </a:xfrm>
            <a:prstGeom prst="rect">
              <a:avLst/>
            </a:prstGeom>
            <a:noFill/>
            <a:ln>
              <a:noFill/>
            </a:ln>
          </p:spPr>
        </p:pic>
        <p:sp>
          <p:nvSpPr>
            <p:cNvPr id="471" name="Google Shape;471;p17"/>
            <p:cNvSpPr/>
            <p:nvPr/>
          </p:nvSpPr>
          <p:spPr>
            <a:xfrm>
              <a:off x="836676" y="5451348"/>
              <a:ext cx="644525" cy="76200"/>
            </a:xfrm>
            <a:custGeom>
              <a:rect b="b" l="l" r="r" t="t"/>
              <a:pathLst>
                <a:path extrusionOk="0" h="76200" w="644525">
                  <a:moveTo>
                    <a:pt x="568071" y="0"/>
                  </a:moveTo>
                  <a:lnTo>
                    <a:pt x="568071" y="76199"/>
                  </a:lnTo>
                  <a:lnTo>
                    <a:pt x="631571" y="44449"/>
                  </a:lnTo>
                  <a:lnTo>
                    <a:pt x="580771" y="44449"/>
                  </a:lnTo>
                  <a:lnTo>
                    <a:pt x="580771" y="31749"/>
                  </a:lnTo>
                  <a:lnTo>
                    <a:pt x="631571" y="31749"/>
                  </a:lnTo>
                  <a:lnTo>
                    <a:pt x="568071" y="0"/>
                  </a:lnTo>
                  <a:close/>
                </a:path>
                <a:path extrusionOk="0" h="76200" w="644525">
                  <a:moveTo>
                    <a:pt x="568071" y="31749"/>
                  </a:moveTo>
                  <a:lnTo>
                    <a:pt x="0" y="31749"/>
                  </a:lnTo>
                  <a:lnTo>
                    <a:pt x="0" y="44449"/>
                  </a:lnTo>
                  <a:lnTo>
                    <a:pt x="568071" y="44449"/>
                  </a:lnTo>
                  <a:lnTo>
                    <a:pt x="568071" y="31749"/>
                  </a:lnTo>
                  <a:close/>
                </a:path>
                <a:path extrusionOk="0" h="76200" w="644525">
                  <a:moveTo>
                    <a:pt x="631571" y="31749"/>
                  </a:moveTo>
                  <a:lnTo>
                    <a:pt x="580771" y="31749"/>
                  </a:lnTo>
                  <a:lnTo>
                    <a:pt x="580771" y="44449"/>
                  </a:lnTo>
                  <a:lnTo>
                    <a:pt x="631571" y="44449"/>
                  </a:lnTo>
                  <a:lnTo>
                    <a:pt x="644271" y="38099"/>
                  </a:lnTo>
                  <a:lnTo>
                    <a:pt x="631571" y="31749"/>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2" name="Google Shape;472;p17"/>
            <p:cNvSpPr/>
            <p:nvPr/>
          </p:nvSpPr>
          <p:spPr>
            <a:xfrm>
              <a:off x="836676" y="4174236"/>
              <a:ext cx="0" cy="1491615"/>
            </a:xfrm>
            <a:custGeom>
              <a:rect b="b" l="l" r="r" t="t"/>
              <a:pathLst>
                <a:path extrusionOk="0" h="1491614" w="120000">
                  <a:moveTo>
                    <a:pt x="0" y="0"/>
                  </a:moveTo>
                  <a:lnTo>
                    <a:pt x="0" y="1491284"/>
                  </a:lnTo>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3" name="Google Shape;473;p17"/>
            <p:cNvSpPr/>
            <p:nvPr/>
          </p:nvSpPr>
          <p:spPr>
            <a:xfrm>
              <a:off x="798576" y="3418332"/>
              <a:ext cx="76200" cy="360045"/>
            </a:xfrm>
            <a:custGeom>
              <a:rect b="b" l="l" r="r" t="t"/>
              <a:pathLst>
                <a:path extrusionOk="0" h="360045" w="76200">
                  <a:moveTo>
                    <a:pt x="44449" y="63500"/>
                  </a:moveTo>
                  <a:lnTo>
                    <a:pt x="31749" y="63500"/>
                  </a:lnTo>
                  <a:lnTo>
                    <a:pt x="31749" y="359790"/>
                  </a:lnTo>
                  <a:lnTo>
                    <a:pt x="44449" y="359790"/>
                  </a:lnTo>
                  <a:lnTo>
                    <a:pt x="44449" y="63500"/>
                  </a:lnTo>
                  <a:close/>
                </a:path>
                <a:path extrusionOk="0" h="360045" w="76200">
                  <a:moveTo>
                    <a:pt x="38099" y="0"/>
                  </a:moveTo>
                  <a:lnTo>
                    <a:pt x="0" y="76200"/>
                  </a:lnTo>
                  <a:lnTo>
                    <a:pt x="31749" y="76200"/>
                  </a:lnTo>
                  <a:lnTo>
                    <a:pt x="31749" y="63500"/>
                  </a:lnTo>
                  <a:lnTo>
                    <a:pt x="69849" y="63500"/>
                  </a:lnTo>
                  <a:lnTo>
                    <a:pt x="38099" y="0"/>
                  </a:lnTo>
                  <a:close/>
                </a:path>
                <a:path extrusionOk="0" h="360045" w="76200">
                  <a:moveTo>
                    <a:pt x="69849" y="63500"/>
                  </a:moveTo>
                  <a:lnTo>
                    <a:pt x="44449" y="63500"/>
                  </a:lnTo>
                  <a:lnTo>
                    <a:pt x="44449" y="76200"/>
                  </a:lnTo>
                  <a:lnTo>
                    <a:pt x="76199" y="76200"/>
                  </a:lnTo>
                  <a:lnTo>
                    <a:pt x="69849" y="6350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74" name="Google Shape;474;p17"/>
            <p:cNvPicPr preferRelativeResize="0"/>
            <p:nvPr/>
          </p:nvPicPr>
          <p:blipFill rotWithShape="1">
            <a:blip r:embed="rId13">
              <a:alphaModFix/>
            </a:blip>
            <a:srcRect b="0" l="0" r="0" t="0"/>
            <a:stretch/>
          </p:blipFill>
          <p:spPr>
            <a:xfrm>
              <a:off x="173736" y="3182112"/>
              <a:ext cx="217411" cy="76200"/>
            </a:xfrm>
            <a:prstGeom prst="rect">
              <a:avLst/>
            </a:prstGeom>
            <a:noFill/>
            <a:ln>
              <a:noFill/>
            </a:ln>
          </p:spPr>
        </p:pic>
        <p:sp>
          <p:nvSpPr>
            <p:cNvPr id="475" name="Google Shape;475;p17"/>
            <p:cNvSpPr/>
            <p:nvPr/>
          </p:nvSpPr>
          <p:spPr>
            <a:xfrm>
              <a:off x="173736" y="3220212"/>
              <a:ext cx="0" cy="3014345"/>
            </a:xfrm>
            <a:custGeom>
              <a:rect b="b" l="l" r="r" t="t"/>
              <a:pathLst>
                <a:path extrusionOk="0" h="3014345" w="120000">
                  <a:moveTo>
                    <a:pt x="0" y="0"/>
                  </a:moveTo>
                  <a:lnTo>
                    <a:pt x="0" y="3013722"/>
                  </a:lnTo>
                </a:path>
              </a:pathLst>
            </a:custGeom>
            <a:noFill/>
            <a:ln cap="flat" cmpd="sng" w="9525">
              <a:solidFill>
                <a:srgbClr val="86529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76" name="Google Shape;476;p17"/>
            <p:cNvPicPr preferRelativeResize="0"/>
            <p:nvPr/>
          </p:nvPicPr>
          <p:blipFill rotWithShape="1">
            <a:blip r:embed="rId6">
              <a:alphaModFix/>
            </a:blip>
            <a:srcRect b="0" l="0" r="0" t="0"/>
            <a:stretch/>
          </p:blipFill>
          <p:spPr>
            <a:xfrm>
              <a:off x="2371343" y="5451348"/>
              <a:ext cx="204088" cy="76200"/>
            </a:xfrm>
            <a:prstGeom prst="rect">
              <a:avLst/>
            </a:prstGeom>
            <a:noFill/>
            <a:ln>
              <a:noFill/>
            </a:ln>
          </p:spPr>
        </p:pic>
        <p:pic>
          <p:nvPicPr>
            <p:cNvPr id="477" name="Google Shape;477;p17"/>
            <p:cNvPicPr preferRelativeResize="0"/>
            <p:nvPr/>
          </p:nvPicPr>
          <p:blipFill rotWithShape="1">
            <a:blip r:embed="rId6">
              <a:alphaModFix/>
            </a:blip>
            <a:srcRect b="0" l="0" r="0" t="0"/>
            <a:stretch/>
          </p:blipFill>
          <p:spPr>
            <a:xfrm>
              <a:off x="3465576" y="5451348"/>
              <a:ext cx="204088" cy="76200"/>
            </a:xfrm>
            <a:prstGeom prst="rect">
              <a:avLst/>
            </a:prstGeom>
            <a:noFill/>
            <a:ln>
              <a:noFill/>
            </a:ln>
          </p:spPr>
        </p:pic>
        <p:pic>
          <p:nvPicPr>
            <p:cNvPr id="478" name="Google Shape;478;p17"/>
            <p:cNvPicPr preferRelativeResize="0"/>
            <p:nvPr/>
          </p:nvPicPr>
          <p:blipFill rotWithShape="1">
            <a:blip r:embed="rId6">
              <a:alphaModFix/>
            </a:blip>
            <a:srcRect b="0" l="0" r="0" t="0"/>
            <a:stretch/>
          </p:blipFill>
          <p:spPr>
            <a:xfrm>
              <a:off x="4559807" y="5451348"/>
              <a:ext cx="204088" cy="76200"/>
            </a:xfrm>
            <a:prstGeom prst="rect">
              <a:avLst/>
            </a:prstGeom>
            <a:noFill/>
            <a:ln>
              <a:noFill/>
            </a:ln>
          </p:spPr>
        </p:pic>
        <p:pic>
          <p:nvPicPr>
            <p:cNvPr id="479" name="Google Shape;479;p17"/>
            <p:cNvPicPr preferRelativeResize="0"/>
            <p:nvPr/>
          </p:nvPicPr>
          <p:blipFill rotWithShape="1">
            <a:blip r:embed="rId6">
              <a:alphaModFix/>
            </a:blip>
            <a:srcRect b="0" l="0" r="0" t="0"/>
            <a:stretch/>
          </p:blipFill>
          <p:spPr>
            <a:xfrm>
              <a:off x="5654039" y="5451348"/>
              <a:ext cx="204088" cy="76200"/>
            </a:xfrm>
            <a:prstGeom prst="rect">
              <a:avLst/>
            </a:prstGeom>
            <a:noFill/>
            <a:ln>
              <a:noFill/>
            </a:ln>
          </p:spPr>
        </p:pic>
        <p:sp>
          <p:nvSpPr>
            <p:cNvPr id="480" name="Google Shape;480;p17"/>
            <p:cNvSpPr/>
            <p:nvPr/>
          </p:nvSpPr>
          <p:spPr>
            <a:xfrm>
              <a:off x="248412" y="3976116"/>
              <a:ext cx="11232515" cy="2554605"/>
            </a:xfrm>
            <a:custGeom>
              <a:rect b="b" l="l" r="r" t="t"/>
              <a:pathLst>
                <a:path extrusionOk="0" h="2554604" w="11232515">
                  <a:moveTo>
                    <a:pt x="143916" y="0"/>
                  </a:moveTo>
                  <a:lnTo>
                    <a:pt x="0" y="0"/>
                  </a:lnTo>
                </a:path>
                <a:path extrusionOk="0" h="2554604" w="11232515">
                  <a:moveTo>
                    <a:pt x="0" y="0"/>
                  </a:moveTo>
                  <a:lnTo>
                    <a:pt x="21653" y="2554566"/>
                  </a:lnTo>
                </a:path>
                <a:path extrusionOk="0" h="2554604" w="11232515">
                  <a:moveTo>
                    <a:pt x="11232134" y="2554223"/>
                  </a:moveTo>
                  <a:lnTo>
                    <a:pt x="21335" y="2554223"/>
                  </a:lnTo>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81" name="Google Shape;481;p17"/>
            <p:cNvPicPr preferRelativeResize="0"/>
            <p:nvPr/>
          </p:nvPicPr>
          <p:blipFill rotWithShape="1">
            <a:blip r:embed="rId14">
              <a:alphaModFix/>
            </a:blip>
            <a:srcRect b="0" l="0" r="0" t="0"/>
            <a:stretch/>
          </p:blipFill>
          <p:spPr>
            <a:xfrm>
              <a:off x="11442192" y="6431280"/>
              <a:ext cx="76200" cy="98704"/>
            </a:xfrm>
            <a:prstGeom prst="rect">
              <a:avLst/>
            </a:prstGeom>
            <a:noFill/>
            <a:ln>
              <a:noFill/>
            </a:ln>
          </p:spPr>
        </p:pic>
      </p:grpSp>
      <p:sp>
        <p:nvSpPr>
          <p:cNvPr id="482" name="Google Shape;482;p17"/>
          <p:cNvSpPr txBox="1"/>
          <p:nvPr/>
        </p:nvSpPr>
        <p:spPr>
          <a:xfrm>
            <a:off x="4288535" y="4527803"/>
            <a:ext cx="890269" cy="396240"/>
          </a:xfrm>
          <a:prstGeom prst="rect">
            <a:avLst/>
          </a:prstGeom>
          <a:solidFill>
            <a:srgbClr val="0C0415"/>
          </a:solidFill>
          <a:ln cap="flat" cmpd="sng" w="12700">
            <a:solidFill>
              <a:srgbClr val="FA5B51"/>
            </a:solidFill>
            <a:prstDash val="solid"/>
            <a:round/>
            <a:headEnd len="sm" w="sm" type="none"/>
            <a:tailEnd len="sm" w="sm" type="none"/>
          </a:ln>
        </p:spPr>
        <p:txBody>
          <a:bodyPr anchorCtr="0" anchor="t" bIns="0" lIns="0" spcFirstLastPara="1" rIns="0" wrap="square" tIns="7600">
            <a:spAutoFit/>
          </a:bodyPr>
          <a:lstStyle/>
          <a:p>
            <a:pPr indent="0" lvl="0" marL="1270" marR="0" rtl="0" algn="ctr">
              <a:lnSpc>
                <a:spcPct val="100000"/>
              </a:lnSpc>
              <a:spcBef>
                <a:spcPts val="0"/>
              </a:spcBef>
              <a:spcAft>
                <a:spcPts val="0"/>
              </a:spcAft>
              <a:buNone/>
            </a:pPr>
            <a:r>
              <a:rPr lang="en-US" sz="1200">
                <a:solidFill>
                  <a:srgbClr val="FFFFFF"/>
                </a:solidFill>
                <a:latin typeface="Calibri"/>
                <a:ea typeface="Calibri"/>
                <a:cs typeface="Calibri"/>
                <a:sym typeface="Calibri"/>
              </a:rPr>
              <a:t>LLM</a:t>
            </a:r>
            <a:endParaRPr sz="1200">
              <a:latin typeface="Calibri"/>
              <a:ea typeface="Calibri"/>
              <a:cs typeface="Calibri"/>
              <a:sym typeface="Calibri"/>
            </a:endParaRPr>
          </a:p>
          <a:p>
            <a:pPr indent="0" lvl="0" marL="0" marR="0" rtl="0" algn="ctr">
              <a:lnSpc>
                <a:spcPct val="100000"/>
              </a:lnSpc>
              <a:spcBef>
                <a:spcPts val="0"/>
              </a:spcBef>
              <a:spcAft>
                <a:spcPts val="0"/>
              </a:spcAft>
              <a:buNone/>
            </a:pPr>
            <a:r>
              <a:rPr lang="en-US" sz="1200">
                <a:solidFill>
                  <a:srgbClr val="FFFFFF"/>
                </a:solidFill>
                <a:latin typeface="Calibri"/>
                <a:ea typeface="Calibri"/>
                <a:cs typeface="Calibri"/>
                <a:sym typeface="Calibri"/>
              </a:rPr>
              <a:t>Metadata</a:t>
            </a:r>
            <a:endParaRPr sz="1200">
              <a:latin typeface="Calibri"/>
              <a:ea typeface="Calibri"/>
              <a:cs typeface="Calibri"/>
              <a:sym typeface="Calibri"/>
            </a:endParaRPr>
          </a:p>
        </p:txBody>
      </p:sp>
      <p:sp>
        <p:nvSpPr>
          <p:cNvPr id="483" name="Google Shape;483;p17"/>
          <p:cNvSpPr/>
          <p:nvPr/>
        </p:nvSpPr>
        <p:spPr>
          <a:xfrm>
            <a:off x="4619244" y="4917947"/>
            <a:ext cx="226060" cy="277495"/>
          </a:xfrm>
          <a:custGeom>
            <a:rect b="b" l="l" r="r" t="t"/>
            <a:pathLst>
              <a:path extrusionOk="0" h="277495" w="226060">
                <a:moveTo>
                  <a:pt x="76200" y="201295"/>
                </a:moveTo>
                <a:lnTo>
                  <a:pt x="44450" y="201295"/>
                </a:lnTo>
                <a:lnTo>
                  <a:pt x="44450" y="0"/>
                </a:lnTo>
                <a:lnTo>
                  <a:pt x="31750" y="0"/>
                </a:lnTo>
                <a:lnTo>
                  <a:pt x="31750" y="201295"/>
                </a:lnTo>
                <a:lnTo>
                  <a:pt x="0" y="201295"/>
                </a:lnTo>
                <a:lnTo>
                  <a:pt x="38100" y="277495"/>
                </a:lnTo>
                <a:lnTo>
                  <a:pt x="69850" y="213995"/>
                </a:lnTo>
                <a:lnTo>
                  <a:pt x="76200" y="201295"/>
                </a:lnTo>
                <a:close/>
              </a:path>
              <a:path extrusionOk="0" h="277495" w="226060">
                <a:moveTo>
                  <a:pt x="225552" y="77724"/>
                </a:moveTo>
                <a:lnTo>
                  <a:pt x="219202" y="65024"/>
                </a:lnTo>
                <a:lnTo>
                  <a:pt x="187452" y="1524"/>
                </a:lnTo>
                <a:lnTo>
                  <a:pt x="149352" y="77724"/>
                </a:lnTo>
                <a:lnTo>
                  <a:pt x="181102" y="77724"/>
                </a:lnTo>
                <a:lnTo>
                  <a:pt x="181102" y="277495"/>
                </a:lnTo>
                <a:lnTo>
                  <a:pt x="193802" y="277495"/>
                </a:lnTo>
                <a:lnTo>
                  <a:pt x="193802" y="77724"/>
                </a:lnTo>
                <a:lnTo>
                  <a:pt x="225552" y="77724"/>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4" name="Google Shape;484;p17"/>
          <p:cNvSpPr txBox="1"/>
          <p:nvPr/>
        </p:nvSpPr>
        <p:spPr>
          <a:xfrm>
            <a:off x="1506727" y="3692754"/>
            <a:ext cx="2701290" cy="523875"/>
          </a:xfrm>
          <a:prstGeom prst="rect">
            <a:avLst/>
          </a:prstGeom>
          <a:noFill/>
          <a:ln>
            <a:noFill/>
          </a:ln>
        </p:spPr>
        <p:txBody>
          <a:bodyPr anchorCtr="0" anchor="t" bIns="0" lIns="0" spcFirstLastPara="1" rIns="0" wrap="square" tIns="12700">
            <a:spAutoFit/>
          </a:bodyPr>
          <a:lstStyle/>
          <a:p>
            <a:pPr indent="-48895" lvl="0" marL="60960" marR="5080" rtl="0" algn="l">
              <a:lnSpc>
                <a:spcPct val="116700"/>
              </a:lnSpc>
              <a:spcBef>
                <a:spcPts val="0"/>
              </a:spcBef>
              <a:spcAft>
                <a:spcPts val="0"/>
              </a:spcAft>
              <a:buNone/>
            </a:pPr>
            <a:r>
              <a:rPr b="1" lang="en-US" sz="1400">
                <a:latin typeface="Calibri"/>
                <a:ea typeface="Calibri"/>
                <a:cs typeface="Calibri"/>
                <a:sym typeface="Calibri"/>
              </a:rPr>
              <a:t>Experimentation/Development/Test  Staging/Preproduction/Production</a:t>
            </a:r>
            <a:endParaRPr sz="1400">
              <a:latin typeface="Calibri"/>
              <a:ea typeface="Calibri"/>
              <a:cs typeface="Calibri"/>
              <a:sym typeface="Calibri"/>
            </a:endParaRPr>
          </a:p>
        </p:txBody>
      </p:sp>
      <p:sp>
        <p:nvSpPr>
          <p:cNvPr id="485" name="Google Shape;485;p17"/>
          <p:cNvSpPr/>
          <p:nvPr/>
        </p:nvSpPr>
        <p:spPr>
          <a:xfrm>
            <a:off x="141731" y="1197863"/>
            <a:ext cx="11903075" cy="0"/>
          </a:xfrm>
          <a:custGeom>
            <a:rect b="b" l="l" r="r" t="t"/>
            <a:pathLst>
              <a:path extrusionOk="0" h="120000" w="11903075">
                <a:moveTo>
                  <a:pt x="0" y="0"/>
                </a:moveTo>
                <a:lnTo>
                  <a:pt x="11902821"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6" name="Google Shape;486;p17"/>
          <p:cNvSpPr txBox="1"/>
          <p:nvPr/>
        </p:nvSpPr>
        <p:spPr>
          <a:xfrm>
            <a:off x="128422" y="885901"/>
            <a:ext cx="3420745"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Product Mechanics Breakdown</a:t>
            </a:r>
            <a:endParaRPr sz="1800">
              <a:latin typeface="Arial"/>
              <a:ea typeface="Arial"/>
              <a:cs typeface="Arial"/>
              <a:sym typeface="Arial"/>
            </a:endParaRPr>
          </a:p>
        </p:txBody>
      </p:sp>
      <p:sp>
        <p:nvSpPr>
          <p:cNvPr id="487" name="Google Shape;487;p17"/>
          <p:cNvSpPr txBox="1"/>
          <p:nvPr/>
        </p:nvSpPr>
        <p:spPr>
          <a:xfrm>
            <a:off x="141731" y="1307591"/>
            <a:ext cx="1140460" cy="434340"/>
          </a:xfrm>
          <a:prstGeom prst="rect">
            <a:avLst/>
          </a:prstGeom>
          <a:solidFill>
            <a:srgbClr val="17092B"/>
          </a:solidFill>
          <a:ln cap="flat" cmpd="sng" w="12700">
            <a:solidFill>
              <a:srgbClr val="FA5B51"/>
            </a:solidFill>
            <a:prstDash val="solid"/>
            <a:round/>
            <a:headEnd len="sm" w="sm" type="none"/>
            <a:tailEnd len="sm" w="sm" type="none"/>
          </a:ln>
        </p:spPr>
        <p:txBody>
          <a:bodyPr anchorCtr="0" anchor="t" bIns="0" lIns="0" spcFirstLastPara="1" rIns="0" wrap="square" tIns="83175">
            <a:spAutoFit/>
          </a:bodyPr>
          <a:lstStyle/>
          <a:p>
            <a:pPr indent="0" lvl="0" marL="237490" marR="0" rtl="0" algn="l">
              <a:lnSpc>
                <a:spcPct val="100000"/>
              </a:lnSpc>
              <a:spcBef>
                <a:spcPts val="0"/>
              </a:spcBef>
              <a:spcAft>
                <a:spcPts val="0"/>
              </a:spcAft>
              <a:buNone/>
            </a:pPr>
            <a:r>
              <a:rPr lang="en-US" sz="1600">
                <a:solidFill>
                  <a:srgbClr val="FFFFFF"/>
                </a:solidFill>
                <a:latin typeface="Calibri"/>
                <a:ea typeface="Calibri"/>
                <a:cs typeface="Calibri"/>
                <a:sym typeface="Calibri"/>
              </a:rPr>
              <a:t>LLM API</a:t>
            </a:r>
            <a:endParaRPr sz="1600">
              <a:latin typeface="Calibri"/>
              <a:ea typeface="Calibri"/>
              <a:cs typeface="Calibri"/>
              <a:sym typeface="Calibri"/>
            </a:endParaRPr>
          </a:p>
        </p:txBody>
      </p:sp>
      <p:sp>
        <p:nvSpPr>
          <p:cNvPr id="488" name="Google Shape;488;p17"/>
          <p:cNvSpPr txBox="1"/>
          <p:nvPr/>
        </p:nvSpPr>
        <p:spPr>
          <a:xfrm>
            <a:off x="9564623" y="1307591"/>
            <a:ext cx="1140460" cy="43434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83175">
            <a:spAutoFit/>
          </a:bodyPr>
          <a:lstStyle/>
          <a:p>
            <a:pPr indent="0" lvl="0" marL="106045" marR="0" rtl="0" algn="l">
              <a:lnSpc>
                <a:spcPct val="100000"/>
              </a:lnSpc>
              <a:spcBef>
                <a:spcPts val="0"/>
              </a:spcBef>
              <a:spcAft>
                <a:spcPts val="0"/>
              </a:spcAft>
              <a:buNone/>
            </a:pPr>
            <a:r>
              <a:rPr lang="en-US" sz="1600">
                <a:solidFill>
                  <a:srgbClr val="FFFFFF"/>
                </a:solidFill>
                <a:latin typeface="Calibri"/>
                <a:ea typeface="Calibri"/>
                <a:cs typeface="Calibri"/>
                <a:sym typeface="Calibri"/>
              </a:rPr>
              <a:t>Monitoring</a:t>
            </a:r>
            <a:endParaRPr sz="1600">
              <a:latin typeface="Calibri"/>
              <a:ea typeface="Calibri"/>
              <a:cs typeface="Calibri"/>
              <a:sym typeface="Calibri"/>
            </a:endParaRPr>
          </a:p>
        </p:txBody>
      </p:sp>
      <p:sp>
        <p:nvSpPr>
          <p:cNvPr id="489" name="Google Shape;489;p17"/>
          <p:cNvSpPr txBox="1"/>
          <p:nvPr/>
        </p:nvSpPr>
        <p:spPr>
          <a:xfrm>
            <a:off x="8217407" y="1307591"/>
            <a:ext cx="1141730" cy="434340"/>
          </a:xfrm>
          <a:prstGeom prst="rect">
            <a:avLst/>
          </a:prstGeom>
          <a:solidFill>
            <a:srgbClr val="441E4D"/>
          </a:solidFill>
          <a:ln cap="flat" cmpd="sng" w="12700">
            <a:solidFill>
              <a:srgbClr val="FA5B51"/>
            </a:solidFill>
            <a:prstDash val="solid"/>
            <a:round/>
            <a:headEnd len="sm" w="sm" type="none"/>
            <a:tailEnd len="sm" w="sm" type="none"/>
          </a:ln>
        </p:spPr>
        <p:txBody>
          <a:bodyPr anchorCtr="0" anchor="t" bIns="0" lIns="0" spcFirstLastPara="1" rIns="0" wrap="square" tIns="83175">
            <a:spAutoFit/>
          </a:bodyPr>
          <a:lstStyle/>
          <a:p>
            <a:pPr indent="0" lvl="0" marL="115570" marR="0" rtl="0" algn="l">
              <a:lnSpc>
                <a:spcPct val="100000"/>
              </a:lnSpc>
              <a:spcBef>
                <a:spcPts val="0"/>
              </a:spcBef>
              <a:spcAft>
                <a:spcPts val="0"/>
              </a:spcAft>
              <a:buNone/>
            </a:pPr>
            <a:r>
              <a:rPr lang="en-US" sz="1600">
                <a:solidFill>
                  <a:srgbClr val="FFFFFF"/>
                </a:solidFill>
                <a:latin typeface="Calibri"/>
                <a:ea typeface="Calibri"/>
                <a:cs typeface="Calibri"/>
                <a:sym typeface="Calibri"/>
              </a:rPr>
              <a:t>Product V2</a:t>
            </a:r>
            <a:endParaRPr sz="1600">
              <a:latin typeface="Calibri"/>
              <a:ea typeface="Calibri"/>
              <a:cs typeface="Calibri"/>
              <a:sym typeface="Calibri"/>
            </a:endParaRPr>
          </a:p>
        </p:txBody>
      </p:sp>
      <p:sp>
        <p:nvSpPr>
          <p:cNvPr id="490" name="Google Shape;490;p17"/>
          <p:cNvSpPr txBox="1"/>
          <p:nvPr/>
        </p:nvSpPr>
        <p:spPr>
          <a:xfrm>
            <a:off x="6844283" y="1307591"/>
            <a:ext cx="1140460" cy="43434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83175">
            <a:spAutoFit/>
          </a:bodyPr>
          <a:lstStyle/>
          <a:p>
            <a:pPr indent="0" lvl="0" marL="97790" marR="0" rtl="0" algn="l">
              <a:lnSpc>
                <a:spcPct val="100000"/>
              </a:lnSpc>
              <a:spcBef>
                <a:spcPts val="0"/>
              </a:spcBef>
              <a:spcAft>
                <a:spcPts val="0"/>
              </a:spcAft>
              <a:buNone/>
            </a:pPr>
            <a:r>
              <a:rPr lang="en-US" sz="1600">
                <a:solidFill>
                  <a:srgbClr val="FFFFFF"/>
                </a:solidFill>
                <a:latin typeface="Calibri"/>
                <a:ea typeface="Calibri"/>
                <a:cs typeface="Calibri"/>
                <a:sym typeface="Calibri"/>
              </a:rPr>
              <a:t>Fine Tuning</a:t>
            </a:r>
            <a:endParaRPr sz="1600">
              <a:latin typeface="Calibri"/>
              <a:ea typeface="Calibri"/>
              <a:cs typeface="Calibri"/>
              <a:sym typeface="Calibri"/>
            </a:endParaRPr>
          </a:p>
        </p:txBody>
      </p:sp>
      <p:sp>
        <p:nvSpPr>
          <p:cNvPr id="491" name="Google Shape;491;p17"/>
          <p:cNvSpPr txBox="1"/>
          <p:nvPr/>
        </p:nvSpPr>
        <p:spPr>
          <a:xfrm>
            <a:off x="5526023" y="1307591"/>
            <a:ext cx="1140460" cy="43434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83175">
            <a:spAutoFit/>
          </a:bodyPr>
          <a:lstStyle/>
          <a:p>
            <a:pPr indent="0" lvl="0" marL="203200" marR="0" rtl="0" algn="l">
              <a:lnSpc>
                <a:spcPct val="100000"/>
              </a:lnSpc>
              <a:spcBef>
                <a:spcPts val="0"/>
              </a:spcBef>
              <a:spcAft>
                <a:spcPts val="0"/>
              </a:spcAft>
              <a:buNone/>
            </a:pPr>
            <a:r>
              <a:rPr lang="en-US" sz="1600">
                <a:solidFill>
                  <a:srgbClr val="FFFFFF"/>
                </a:solidFill>
                <a:latin typeface="Calibri"/>
                <a:ea typeface="Calibri"/>
                <a:cs typeface="Calibri"/>
                <a:sym typeface="Calibri"/>
              </a:rPr>
              <a:t>Labelling</a:t>
            </a:r>
            <a:endParaRPr sz="1600">
              <a:latin typeface="Calibri"/>
              <a:ea typeface="Calibri"/>
              <a:cs typeface="Calibri"/>
              <a:sym typeface="Calibri"/>
            </a:endParaRPr>
          </a:p>
        </p:txBody>
      </p:sp>
      <p:sp>
        <p:nvSpPr>
          <p:cNvPr id="492" name="Google Shape;492;p17"/>
          <p:cNvSpPr txBox="1"/>
          <p:nvPr/>
        </p:nvSpPr>
        <p:spPr>
          <a:xfrm>
            <a:off x="10910316" y="1307591"/>
            <a:ext cx="1140460" cy="434340"/>
          </a:xfrm>
          <a:prstGeom prst="rect">
            <a:avLst/>
          </a:prstGeom>
          <a:solidFill>
            <a:srgbClr val="17092B"/>
          </a:solidFill>
          <a:ln cap="flat" cmpd="sng" w="12700">
            <a:solidFill>
              <a:srgbClr val="FA5B51"/>
            </a:solidFill>
            <a:prstDash val="solid"/>
            <a:round/>
            <a:headEnd len="sm" w="sm" type="none"/>
            <a:tailEnd len="sm" w="sm" type="none"/>
          </a:ln>
        </p:spPr>
        <p:txBody>
          <a:bodyPr anchorCtr="0" anchor="t" bIns="0" lIns="0" spcFirstLastPara="1" rIns="0" wrap="square" tIns="83175">
            <a:spAutoFit/>
          </a:bodyPr>
          <a:lstStyle/>
          <a:p>
            <a:pPr indent="0" lvl="0" marL="114935" marR="0" rtl="0" algn="l">
              <a:lnSpc>
                <a:spcPct val="100000"/>
              </a:lnSpc>
              <a:spcBef>
                <a:spcPts val="0"/>
              </a:spcBef>
              <a:spcAft>
                <a:spcPts val="0"/>
              </a:spcAft>
              <a:buNone/>
            </a:pPr>
            <a:r>
              <a:rPr lang="en-US" sz="1600">
                <a:solidFill>
                  <a:srgbClr val="FFFFFF"/>
                </a:solidFill>
                <a:latin typeface="Calibri"/>
                <a:ea typeface="Calibri"/>
                <a:cs typeface="Calibri"/>
                <a:sym typeface="Calibri"/>
              </a:rPr>
              <a:t>Product V3</a:t>
            </a:r>
            <a:endParaRPr sz="1600">
              <a:latin typeface="Calibri"/>
              <a:ea typeface="Calibri"/>
              <a:cs typeface="Calibri"/>
              <a:sym typeface="Calibri"/>
            </a:endParaRPr>
          </a:p>
        </p:txBody>
      </p:sp>
      <p:sp>
        <p:nvSpPr>
          <p:cNvPr id="493" name="Google Shape;493;p17"/>
          <p:cNvSpPr txBox="1"/>
          <p:nvPr/>
        </p:nvSpPr>
        <p:spPr>
          <a:xfrm>
            <a:off x="1459991" y="1307591"/>
            <a:ext cx="1140460" cy="43434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49525">
            <a:spAutoFit/>
          </a:bodyPr>
          <a:lstStyle/>
          <a:p>
            <a:pPr indent="116838" lvl="0" marL="247650" marR="240029" rtl="0" algn="l">
              <a:lnSpc>
                <a:spcPct val="100000"/>
              </a:lnSpc>
              <a:spcBef>
                <a:spcPts val="0"/>
              </a:spcBef>
              <a:spcAft>
                <a:spcPts val="0"/>
              </a:spcAft>
              <a:buNone/>
            </a:pPr>
            <a:r>
              <a:rPr lang="en-US" sz="1050">
                <a:solidFill>
                  <a:srgbClr val="FFFFFF"/>
                </a:solidFill>
                <a:latin typeface="Calibri"/>
                <a:ea typeface="Calibri"/>
                <a:cs typeface="Calibri"/>
                <a:sym typeface="Calibri"/>
              </a:rPr>
              <a:t>Prompt  Engineering</a:t>
            </a:r>
            <a:endParaRPr sz="1050">
              <a:latin typeface="Calibri"/>
              <a:ea typeface="Calibri"/>
              <a:cs typeface="Calibri"/>
              <a:sym typeface="Calibri"/>
            </a:endParaRPr>
          </a:p>
        </p:txBody>
      </p:sp>
      <p:sp>
        <p:nvSpPr>
          <p:cNvPr id="494" name="Google Shape;494;p17"/>
          <p:cNvSpPr txBox="1"/>
          <p:nvPr/>
        </p:nvSpPr>
        <p:spPr>
          <a:xfrm>
            <a:off x="2811779" y="1307591"/>
            <a:ext cx="1140460" cy="43434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49525">
            <a:spAutoFit/>
          </a:bodyPr>
          <a:lstStyle/>
          <a:p>
            <a:pPr indent="0" lvl="0" marL="120650" marR="0" rtl="0" algn="l">
              <a:lnSpc>
                <a:spcPct val="100000"/>
              </a:lnSpc>
              <a:spcBef>
                <a:spcPts val="0"/>
              </a:spcBef>
              <a:spcAft>
                <a:spcPts val="0"/>
              </a:spcAft>
              <a:buNone/>
            </a:pPr>
            <a:r>
              <a:rPr lang="en-US" sz="1050">
                <a:solidFill>
                  <a:srgbClr val="FFFFFF"/>
                </a:solidFill>
                <a:latin typeface="Calibri"/>
                <a:ea typeface="Calibri"/>
                <a:cs typeface="Calibri"/>
                <a:sym typeface="Calibri"/>
              </a:rPr>
              <a:t>Vector Database</a:t>
            </a:r>
            <a:endParaRPr sz="1050">
              <a:latin typeface="Calibri"/>
              <a:ea typeface="Calibri"/>
              <a:cs typeface="Calibri"/>
              <a:sym typeface="Calibri"/>
            </a:endParaRPr>
          </a:p>
          <a:p>
            <a:pPr indent="0" lvl="0" marL="100330" marR="0" rtl="0" algn="l">
              <a:lnSpc>
                <a:spcPct val="100000"/>
              </a:lnSpc>
              <a:spcBef>
                <a:spcPts val="0"/>
              </a:spcBef>
              <a:spcAft>
                <a:spcPts val="0"/>
              </a:spcAft>
              <a:buNone/>
            </a:pPr>
            <a:r>
              <a:rPr lang="en-US" sz="1050">
                <a:solidFill>
                  <a:srgbClr val="FFFFFF"/>
                </a:solidFill>
                <a:latin typeface="Calibri"/>
                <a:ea typeface="Calibri"/>
                <a:cs typeface="Calibri"/>
                <a:sym typeface="Calibri"/>
              </a:rPr>
              <a:t>/Data Integration</a:t>
            </a:r>
            <a:endParaRPr sz="1050">
              <a:latin typeface="Calibri"/>
              <a:ea typeface="Calibri"/>
              <a:cs typeface="Calibri"/>
              <a:sym typeface="Calibri"/>
            </a:endParaRPr>
          </a:p>
        </p:txBody>
      </p:sp>
      <p:sp>
        <p:nvSpPr>
          <p:cNvPr id="495" name="Google Shape;495;p17"/>
          <p:cNvSpPr txBox="1"/>
          <p:nvPr/>
        </p:nvSpPr>
        <p:spPr>
          <a:xfrm>
            <a:off x="4163567" y="1307591"/>
            <a:ext cx="1141730" cy="434340"/>
          </a:xfrm>
          <a:prstGeom prst="rect">
            <a:avLst/>
          </a:prstGeom>
          <a:solidFill>
            <a:srgbClr val="441E4D"/>
          </a:solidFill>
          <a:ln cap="flat" cmpd="sng" w="12700">
            <a:solidFill>
              <a:srgbClr val="FA5B51"/>
            </a:solidFill>
            <a:prstDash val="solid"/>
            <a:round/>
            <a:headEnd len="sm" w="sm" type="none"/>
            <a:tailEnd len="sm" w="sm" type="none"/>
          </a:ln>
        </p:spPr>
        <p:txBody>
          <a:bodyPr anchorCtr="0" anchor="t" bIns="0" lIns="0" spcFirstLastPara="1" rIns="0" wrap="square" tIns="83175">
            <a:spAutoFit/>
          </a:bodyPr>
          <a:lstStyle/>
          <a:p>
            <a:pPr indent="0" lvl="0" marL="114935" marR="0" rtl="0" algn="l">
              <a:lnSpc>
                <a:spcPct val="100000"/>
              </a:lnSpc>
              <a:spcBef>
                <a:spcPts val="0"/>
              </a:spcBef>
              <a:spcAft>
                <a:spcPts val="0"/>
              </a:spcAft>
              <a:buNone/>
            </a:pPr>
            <a:r>
              <a:rPr lang="en-US" sz="1600">
                <a:solidFill>
                  <a:srgbClr val="FFFFFF"/>
                </a:solidFill>
                <a:latin typeface="Calibri"/>
                <a:ea typeface="Calibri"/>
                <a:cs typeface="Calibri"/>
                <a:sym typeface="Calibri"/>
              </a:rPr>
              <a:t>Product V1</a:t>
            </a:r>
            <a:endParaRPr sz="1600">
              <a:latin typeface="Calibri"/>
              <a:ea typeface="Calibri"/>
              <a:cs typeface="Calibri"/>
              <a:sym typeface="Calibri"/>
            </a:endParaRPr>
          </a:p>
        </p:txBody>
      </p:sp>
      <p:sp>
        <p:nvSpPr>
          <p:cNvPr id="496" name="Google Shape;496;p17"/>
          <p:cNvSpPr/>
          <p:nvPr/>
        </p:nvSpPr>
        <p:spPr>
          <a:xfrm>
            <a:off x="1281683" y="3938015"/>
            <a:ext cx="9753600" cy="76200"/>
          </a:xfrm>
          <a:custGeom>
            <a:rect b="b" l="l" r="r" t="t"/>
            <a:pathLst>
              <a:path extrusionOk="0" h="76200" w="9753600">
                <a:moveTo>
                  <a:pt x="9677146" y="0"/>
                </a:moveTo>
                <a:lnTo>
                  <a:pt x="9677146" y="76199"/>
                </a:lnTo>
                <a:lnTo>
                  <a:pt x="9740646" y="44449"/>
                </a:lnTo>
                <a:lnTo>
                  <a:pt x="9689973" y="44449"/>
                </a:lnTo>
                <a:lnTo>
                  <a:pt x="9689973" y="31749"/>
                </a:lnTo>
                <a:lnTo>
                  <a:pt x="9740646" y="31749"/>
                </a:lnTo>
                <a:lnTo>
                  <a:pt x="9677146" y="0"/>
                </a:lnTo>
                <a:close/>
              </a:path>
              <a:path extrusionOk="0" h="76200" w="9753600">
                <a:moveTo>
                  <a:pt x="9677146" y="31749"/>
                </a:moveTo>
                <a:lnTo>
                  <a:pt x="0" y="31749"/>
                </a:lnTo>
                <a:lnTo>
                  <a:pt x="0" y="44449"/>
                </a:lnTo>
                <a:lnTo>
                  <a:pt x="9677146" y="44449"/>
                </a:lnTo>
                <a:lnTo>
                  <a:pt x="9677146" y="31749"/>
                </a:lnTo>
                <a:close/>
              </a:path>
              <a:path extrusionOk="0" h="76200" w="9753600">
                <a:moveTo>
                  <a:pt x="9740646" y="31749"/>
                </a:moveTo>
                <a:lnTo>
                  <a:pt x="9689973" y="31749"/>
                </a:lnTo>
                <a:lnTo>
                  <a:pt x="9689973" y="44449"/>
                </a:lnTo>
                <a:lnTo>
                  <a:pt x="9740646" y="44449"/>
                </a:lnTo>
                <a:lnTo>
                  <a:pt x="9753346" y="38099"/>
                </a:lnTo>
                <a:lnTo>
                  <a:pt x="9740646" y="31749"/>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97" name="Google Shape;497;p17"/>
          <p:cNvPicPr preferRelativeResize="0"/>
          <p:nvPr/>
        </p:nvPicPr>
        <p:blipFill rotWithShape="1">
          <a:blip r:embed="rId15">
            <a:alphaModFix/>
          </a:blip>
          <a:srcRect b="0" l="0" r="0" t="0"/>
          <a:stretch/>
        </p:blipFill>
        <p:spPr>
          <a:xfrm>
            <a:off x="1281683" y="1487424"/>
            <a:ext cx="177291" cy="76200"/>
          </a:xfrm>
          <a:prstGeom prst="rect">
            <a:avLst/>
          </a:prstGeom>
          <a:noFill/>
          <a:ln>
            <a:noFill/>
          </a:ln>
        </p:spPr>
      </p:pic>
      <p:pic>
        <p:nvPicPr>
          <p:cNvPr id="498" name="Google Shape;498;p17"/>
          <p:cNvPicPr preferRelativeResize="0"/>
          <p:nvPr/>
        </p:nvPicPr>
        <p:blipFill rotWithShape="1">
          <a:blip r:embed="rId16">
            <a:alphaModFix/>
          </a:blip>
          <a:srcRect b="0" l="0" r="0" t="0"/>
          <a:stretch/>
        </p:blipFill>
        <p:spPr>
          <a:xfrm>
            <a:off x="3951732" y="1487424"/>
            <a:ext cx="211327" cy="76200"/>
          </a:xfrm>
          <a:prstGeom prst="rect">
            <a:avLst/>
          </a:prstGeom>
          <a:noFill/>
          <a:ln>
            <a:noFill/>
          </a:ln>
        </p:spPr>
      </p:pic>
      <p:pic>
        <p:nvPicPr>
          <p:cNvPr id="499" name="Google Shape;499;p17"/>
          <p:cNvPicPr preferRelativeResize="0"/>
          <p:nvPr/>
        </p:nvPicPr>
        <p:blipFill rotWithShape="1">
          <a:blip r:embed="rId16">
            <a:alphaModFix/>
          </a:blip>
          <a:srcRect b="0" l="0" r="0" t="0"/>
          <a:stretch/>
        </p:blipFill>
        <p:spPr>
          <a:xfrm>
            <a:off x="2599944" y="1487424"/>
            <a:ext cx="211328" cy="76200"/>
          </a:xfrm>
          <a:prstGeom prst="rect">
            <a:avLst/>
          </a:prstGeom>
          <a:noFill/>
          <a:ln>
            <a:noFill/>
          </a:ln>
        </p:spPr>
      </p:pic>
      <p:pic>
        <p:nvPicPr>
          <p:cNvPr id="500" name="Google Shape;500;p17"/>
          <p:cNvPicPr preferRelativeResize="0"/>
          <p:nvPr/>
        </p:nvPicPr>
        <p:blipFill rotWithShape="1">
          <a:blip r:embed="rId17">
            <a:alphaModFix/>
          </a:blip>
          <a:srcRect b="0" l="0" r="0" t="0"/>
          <a:stretch/>
        </p:blipFill>
        <p:spPr>
          <a:xfrm>
            <a:off x="5305044" y="1487424"/>
            <a:ext cx="221233" cy="76200"/>
          </a:xfrm>
          <a:prstGeom prst="rect">
            <a:avLst/>
          </a:prstGeom>
          <a:noFill/>
          <a:ln>
            <a:noFill/>
          </a:ln>
        </p:spPr>
      </p:pic>
      <p:pic>
        <p:nvPicPr>
          <p:cNvPr id="501" name="Google Shape;501;p17"/>
          <p:cNvPicPr preferRelativeResize="0"/>
          <p:nvPr/>
        </p:nvPicPr>
        <p:blipFill rotWithShape="1">
          <a:blip r:embed="rId15">
            <a:alphaModFix/>
          </a:blip>
          <a:srcRect b="0" l="0" r="0" t="0"/>
          <a:stretch/>
        </p:blipFill>
        <p:spPr>
          <a:xfrm>
            <a:off x="6665976" y="1487424"/>
            <a:ext cx="177292" cy="76200"/>
          </a:xfrm>
          <a:prstGeom prst="rect">
            <a:avLst/>
          </a:prstGeom>
          <a:noFill/>
          <a:ln>
            <a:noFill/>
          </a:ln>
        </p:spPr>
      </p:pic>
      <p:pic>
        <p:nvPicPr>
          <p:cNvPr id="502" name="Google Shape;502;p17"/>
          <p:cNvPicPr preferRelativeResize="0"/>
          <p:nvPr/>
        </p:nvPicPr>
        <p:blipFill rotWithShape="1">
          <a:blip r:embed="rId18">
            <a:alphaModFix/>
          </a:blip>
          <a:srcRect b="0" l="0" r="0" t="0"/>
          <a:stretch/>
        </p:blipFill>
        <p:spPr>
          <a:xfrm>
            <a:off x="7984235" y="1487424"/>
            <a:ext cx="233425" cy="76200"/>
          </a:xfrm>
          <a:prstGeom prst="rect">
            <a:avLst/>
          </a:prstGeom>
          <a:noFill/>
          <a:ln>
            <a:noFill/>
          </a:ln>
        </p:spPr>
      </p:pic>
      <p:pic>
        <p:nvPicPr>
          <p:cNvPr id="503" name="Google Shape;503;p17"/>
          <p:cNvPicPr preferRelativeResize="0"/>
          <p:nvPr/>
        </p:nvPicPr>
        <p:blipFill rotWithShape="1">
          <a:blip r:embed="rId19">
            <a:alphaModFix/>
          </a:blip>
          <a:srcRect b="0" l="0" r="0" t="0"/>
          <a:stretch/>
        </p:blipFill>
        <p:spPr>
          <a:xfrm>
            <a:off x="9358883" y="1487424"/>
            <a:ext cx="205359" cy="76200"/>
          </a:xfrm>
          <a:prstGeom prst="rect">
            <a:avLst/>
          </a:prstGeom>
          <a:noFill/>
          <a:ln>
            <a:noFill/>
          </a:ln>
        </p:spPr>
      </p:pic>
      <p:pic>
        <p:nvPicPr>
          <p:cNvPr id="504" name="Google Shape;504;p17"/>
          <p:cNvPicPr preferRelativeResize="0"/>
          <p:nvPr/>
        </p:nvPicPr>
        <p:blipFill rotWithShape="1">
          <a:blip r:embed="rId19">
            <a:alphaModFix/>
          </a:blip>
          <a:srcRect b="0" l="0" r="0" t="0"/>
          <a:stretch/>
        </p:blipFill>
        <p:spPr>
          <a:xfrm>
            <a:off x="10704576" y="1487424"/>
            <a:ext cx="205358" cy="76200"/>
          </a:xfrm>
          <a:prstGeom prst="rect">
            <a:avLst/>
          </a:prstGeom>
          <a:noFill/>
          <a:ln>
            <a:noFill/>
          </a:ln>
        </p:spPr>
      </p:pic>
      <p:sp>
        <p:nvSpPr>
          <p:cNvPr id="505" name="Google Shape;505;p17"/>
          <p:cNvSpPr txBox="1"/>
          <p:nvPr>
            <p:ph type="title"/>
          </p:nvPr>
        </p:nvSpPr>
        <p:spPr>
          <a:xfrm>
            <a:off x="601167" y="109219"/>
            <a:ext cx="9722485" cy="685165"/>
          </a:xfrm>
          <a:prstGeom prst="rect">
            <a:avLst/>
          </a:prstGeom>
          <a:noFill/>
          <a:ln>
            <a:noFill/>
          </a:ln>
        </p:spPr>
        <p:txBody>
          <a:bodyPr anchorCtr="0" anchor="t" bIns="0" lIns="0" spcFirstLastPara="1" rIns="0" wrap="square" tIns="31100">
            <a:spAutoFit/>
          </a:bodyPr>
          <a:lstStyle/>
          <a:p>
            <a:pPr indent="0" lvl="0" marL="12700" marR="5080" rtl="0" algn="l">
              <a:lnSpc>
                <a:spcPct val="116363"/>
              </a:lnSpc>
              <a:spcBef>
                <a:spcPts val="0"/>
              </a:spcBef>
              <a:spcAft>
                <a:spcPts val="0"/>
              </a:spcAft>
              <a:buNone/>
            </a:pPr>
            <a:r>
              <a:rPr lang="en-US">
                <a:solidFill>
                  <a:srgbClr val="17092B"/>
                </a:solidFill>
              </a:rPr>
              <a:t>Introducing Large Language Model Ops (LLMOps) and LLM DevTools for  Accelerating AI Paradigm Shift. [Part 2 /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9" name="Shape 509"/>
        <p:cNvGrpSpPr/>
        <p:nvPr/>
      </p:nvGrpSpPr>
      <p:grpSpPr>
        <a:xfrm>
          <a:off x="0" y="0"/>
          <a:ext cx="0" cy="0"/>
          <a:chOff x="0" y="0"/>
          <a:chExt cx="0" cy="0"/>
        </a:xfrm>
      </p:grpSpPr>
      <p:sp>
        <p:nvSpPr>
          <p:cNvPr id="510" name="Google Shape;510;p18"/>
          <p:cNvSpPr txBox="1"/>
          <p:nvPr>
            <p:ph type="title"/>
          </p:nvPr>
        </p:nvSpPr>
        <p:spPr>
          <a:xfrm>
            <a:off x="617016" y="129286"/>
            <a:ext cx="9403080" cy="694055"/>
          </a:xfrm>
          <a:prstGeom prst="rect">
            <a:avLst/>
          </a:prstGeom>
          <a:noFill/>
          <a:ln>
            <a:noFill/>
          </a:ln>
        </p:spPr>
        <p:txBody>
          <a:bodyPr anchorCtr="0" anchor="t" bIns="0" lIns="0" spcFirstLastPara="1" rIns="0" wrap="square" tIns="12050">
            <a:spAutoFit/>
          </a:bodyPr>
          <a:lstStyle/>
          <a:p>
            <a:pPr indent="0" lvl="0" marL="12700" rtl="0" algn="l">
              <a:lnSpc>
                <a:spcPct val="119772"/>
              </a:lnSpc>
              <a:spcBef>
                <a:spcPts val="0"/>
              </a:spcBef>
              <a:spcAft>
                <a:spcPts val="0"/>
              </a:spcAft>
              <a:buNone/>
            </a:pPr>
            <a:r>
              <a:rPr lang="en-US">
                <a:solidFill>
                  <a:srgbClr val="17092B"/>
                </a:solidFill>
              </a:rPr>
              <a:t>Breaking Down the Generative AI Market: Understanding Applications,</a:t>
            </a:r>
            <a:endParaRPr/>
          </a:p>
          <a:p>
            <a:pPr indent="0" lvl="0" marL="12700" rtl="0" algn="l">
              <a:lnSpc>
                <a:spcPct val="119772"/>
              </a:lnSpc>
              <a:spcBef>
                <a:spcPts val="0"/>
              </a:spcBef>
              <a:spcAft>
                <a:spcPts val="0"/>
              </a:spcAft>
              <a:buNone/>
            </a:pPr>
            <a:r>
              <a:rPr lang="en-US">
                <a:solidFill>
                  <a:srgbClr val="17092B"/>
                </a:solidFill>
              </a:rPr>
              <a:t>Models, and Infrastructure Layers</a:t>
            </a:r>
            <a:endParaRPr/>
          </a:p>
        </p:txBody>
      </p:sp>
      <p:sp>
        <p:nvSpPr>
          <p:cNvPr id="511" name="Google Shape;511;p18"/>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2" name="Google Shape;512;p18"/>
          <p:cNvSpPr/>
          <p:nvPr/>
        </p:nvSpPr>
        <p:spPr>
          <a:xfrm>
            <a:off x="141731" y="1293875"/>
            <a:ext cx="4918710" cy="0"/>
          </a:xfrm>
          <a:custGeom>
            <a:rect b="b" l="l" r="r" t="t"/>
            <a:pathLst>
              <a:path extrusionOk="0" h="120000" w="4918710">
                <a:moveTo>
                  <a:pt x="0" y="0"/>
                </a:moveTo>
                <a:lnTo>
                  <a:pt x="4918202"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3" name="Google Shape;513;p18"/>
          <p:cNvSpPr txBox="1"/>
          <p:nvPr/>
        </p:nvSpPr>
        <p:spPr>
          <a:xfrm>
            <a:off x="128422" y="982217"/>
            <a:ext cx="633031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Preliminary Gen-AI tech stack	Description</a:t>
            </a:r>
            <a:endParaRPr sz="1800">
              <a:latin typeface="Arial"/>
              <a:ea typeface="Arial"/>
              <a:cs typeface="Arial"/>
              <a:sym typeface="Arial"/>
            </a:endParaRPr>
          </a:p>
        </p:txBody>
      </p:sp>
      <p:sp>
        <p:nvSpPr>
          <p:cNvPr id="514" name="Google Shape;514;p18"/>
          <p:cNvSpPr/>
          <p:nvPr/>
        </p:nvSpPr>
        <p:spPr>
          <a:xfrm>
            <a:off x="5189220" y="1293875"/>
            <a:ext cx="6860540" cy="0"/>
          </a:xfrm>
          <a:custGeom>
            <a:rect b="b" l="l" r="r" t="t"/>
            <a:pathLst>
              <a:path extrusionOk="0" h="120000" w="6860540">
                <a:moveTo>
                  <a:pt x="0" y="0"/>
                </a:moveTo>
                <a:lnTo>
                  <a:pt x="6860158"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5" name="Google Shape;515;p18"/>
          <p:cNvSpPr txBox="1"/>
          <p:nvPr/>
        </p:nvSpPr>
        <p:spPr>
          <a:xfrm>
            <a:off x="5177409" y="1547621"/>
            <a:ext cx="6886575" cy="666115"/>
          </a:xfrm>
          <a:prstGeom prst="rect">
            <a:avLst/>
          </a:prstGeom>
          <a:noFill/>
          <a:ln>
            <a:noFill/>
          </a:ln>
        </p:spPr>
        <p:txBody>
          <a:bodyPr anchorCtr="0" anchor="t" bIns="0" lIns="0" spcFirstLastPara="1" rIns="0" wrap="square" tIns="13325">
            <a:spAutoFit/>
          </a:bodyPr>
          <a:lstStyle/>
          <a:p>
            <a:pPr indent="0" lvl="0" marL="12700" marR="5080" rtl="0" algn="just">
              <a:lnSpc>
                <a:spcPct val="100000"/>
              </a:lnSpc>
              <a:spcBef>
                <a:spcPts val="0"/>
              </a:spcBef>
              <a:spcAft>
                <a:spcPts val="0"/>
              </a:spcAft>
              <a:buNone/>
            </a:pPr>
            <a:r>
              <a:rPr lang="en-US" sz="1400">
                <a:latin typeface="Arial"/>
                <a:ea typeface="Arial"/>
                <a:cs typeface="Arial"/>
                <a:sym typeface="Arial"/>
              </a:rPr>
              <a:t>To obtain a comprehension of the emerging generative AI market, it is essential to first  define the current architecture. The stack can be segmented into three discrete layers,  which are as follows:</a:t>
            </a:r>
            <a:endParaRPr sz="1400">
              <a:latin typeface="Arial"/>
              <a:ea typeface="Arial"/>
              <a:cs typeface="Arial"/>
              <a:sym typeface="Arial"/>
            </a:endParaRPr>
          </a:p>
        </p:txBody>
      </p:sp>
      <p:sp>
        <p:nvSpPr>
          <p:cNvPr id="516" name="Google Shape;516;p18"/>
          <p:cNvSpPr txBox="1"/>
          <p:nvPr/>
        </p:nvSpPr>
        <p:spPr>
          <a:xfrm>
            <a:off x="5177409" y="2401062"/>
            <a:ext cx="6887845" cy="666750"/>
          </a:xfrm>
          <a:prstGeom prst="rect">
            <a:avLst/>
          </a:prstGeom>
          <a:noFill/>
          <a:ln>
            <a:noFill/>
          </a:ln>
        </p:spPr>
        <p:txBody>
          <a:bodyPr anchorCtr="0" anchor="t" bIns="0" lIns="0" spcFirstLastPara="1" rIns="0" wrap="square" tIns="13325">
            <a:spAutoFit/>
          </a:bodyPr>
          <a:lstStyle/>
          <a:p>
            <a:pPr indent="0" lvl="0" marL="12700" marR="5080" rtl="0" algn="just">
              <a:lnSpc>
                <a:spcPct val="100000"/>
              </a:lnSpc>
              <a:spcBef>
                <a:spcPts val="0"/>
              </a:spcBef>
              <a:spcAft>
                <a:spcPts val="0"/>
              </a:spcAft>
              <a:buNone/>
            </a:pPr>
            <a:r>
              <a:rPr lang="en-US" sz="1400" u="sng">
                <a:latin typeface="Arial"/>
                <a:ea typeface="Arial"/>
                <a:cs typeface="Arial"/>
                <a:sym typeface="Arial"/>
              </a:rPr>
              <a:t>Applications</a:t>
            </a:r>
            <a:r>
              <a:rPr lang="en-US" sz="1400">
                <a:latin typeface="Arial"/>
                <a:ea typeface="Arial"/>
                <a:cs typeface="Arial"/>
                <a:sym typeface="Arial"/>
              </a:rPr>
              <a:t>: It comprises applications that implement generative AI models into user-  facing products. These applications can either have their own model pipelines (known  as “end-to-end apps”) or rely on third-party APIs.</a:t>
            </a:r>
            <a:endParaRPr sz="1400">
              <a:latin typeface="Arial"/>
              <a:ea typeface="Arial"/>
              <a:cs typeface="Arial"/>
              <a:sym typeface="Arial"/>
            </a:endParaRPr>
          </a:p>
        </p:txBody>
      </p:sp>
      <p:sp>
        <p:nvSpPr>
          <p:cNvPr id="517" name="Google Shape;517;p18"/>
          <p:cNvSpPr txBox="1"/>
          <p:nvPr/>
        </p:nvSpPr>
        <p:spPr>
          <a:xfrm>
            <a:off x="5177409" y="3254755"/>
            <a:ext cx="6885305"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u="sng">
                <a:latin typeface="Arial"/>
                <a:ea typeface="Arial"/>
                <a:cs typeface="Arial"/>
                <a:sym typeface="Arial"/>
              </a:rPr>
              <a:t>Models</a:t>
            </a:r>
            <a:r>
              <a:rPr lang="en-US" sz="1400">
                <a:latin typeface="Arial"/>
                <a:ea typeface="Arial"/>
                <a:cs typeface="Arial"/>
                <a:sym typeface="Arial"/>
              </a:rPr>
              <a:t>: It comprises of models that fuel AI products. These models are available as  proprietary APIs or open-source milestones, which in turn require a hosting solution.</a:t>
            </a:r>
            <a:endParaRPr sz="1400">
              <a:latin typeface="Arial"/>
              <a:ea typeface="Arial"/>
              <a:cs typeface="Arial"/>
              <a:sym typeface="Arial"/>
            </a:endParaRPr>
          </a:p>
        </p:txBody>
      </p:sp>
      <p:sp>
        <p:nvSpPr>
          <p:cNvPr id="518" name="Google Shape;518;p18"/>
          <p:cNvSpPr txBox="1"/>
          <p:nvPr/>
        </p:nvSpPr>
        <p:spPr>
          <a:xfrm>
            <a:off x="5177409" y="3894531"/>
            <a:ext cx="6887845" cy="666750"/>
          </a:xfrm>
          <a:prstGeom prst="rect">
            <a:avLst/>
          </a:prstGeom>
          <a:noFill/>
          <a:ln>
            <a:noFill/>
          </a:ln>
        </p:spPr>
        <p:txBody>
          <a:bodyPr anchorCtr="0" anchor="t" bIns="0" lIns="0" spcFirstLastPara="1" rIns="0" wrap="square" tIns="13325">
            <a:spAutoFit/>
          </a:bodyPr>
          <a:lstStyle/>
          <a:p>
            <a:pPr indent="0" lvl="0" marL="12700" marR="5080" rtl="0" algn="just">
              <a:lnSpc>
                <a:spcPct val="100000"/>
              </a:lnSpc>
              <a:spcBef>
                <a:spcPts val="0"/>
              </a:spcBef>
              <a:spcAft>
                <a:spcPts val="0"/>
              </a:spcAft>
              <a:buNone/>
            </a:pPr>
            <a:r>
              <a:rPr lang="en-US" sz="1400" u="sng">
                <a:latin typeface="Arial"/>
                <a:ea typeface="Arial"/>
                <a:cs typeface="Arial"/>
                <a:sym typeface="Arial"/>
              </a:rPr>
              <a:t>Infrastructure</a:t>
            </a:r>
            <a:r>
              <a:rPr lang="en-US" sz="1400">
                <a:latin typeface="Arial"/>
                <a:ea typeface="Arial"/>
                <a:cs typeface="Arial"/>
                <a:sym typeface="Arial"/>
              </a:rPr>
              <a:t>: It is made up of infrastructure vendors, which include platforms and  compute hardware. These vendors are responsible for conducting training and  inference workloads for generative AI models.</a:t>
            </a:r>
            <a:endParaRPr sz="1400">
              <a:latin typeface="Arial"/>
              <a:ea typeface="Arial"/>
              <a:cs typeface="Arial"/>
              <a:sym typeface="Arial"/>
            </a:endParaRPr>
          </a:p>
        </p:txBody>
      </p:sp>
      <p:sp>
        <p:nvSpPr>
          <p:cNvPr id="519" name="Google Shape;519;p18"/>
          <p:cNvSpPr txBox="1"/>
          <p:nvPr/>
        </p:nvSpPr>
        <p:spPr>
          <a:xfrm>
            <a:off x="5199126" y="4752594"/>
            <a:ext cx="6859905" cy="1626235"/>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167625">
            <a:spAutoFit/>
          </a:bodyPr>
          <a:lstStyle/>
          <a:p>
            <a:pPr indent="0" lvl="0" marL="45085" marR="35560" rtl="0" algn="just">
              <a:lnSpc>
                <a:spcPct val="100000"/>
              </a:lnSpc>
              <a:spcBef>
                <a:spcPts val="0"/>
              </a:spcBef>
              <a:spcAft>
                <a:spcPts val="0"/>
              </a:spcAft>
              <a:buNone/>
            </a:pPr>
            <a:r>
              <a:rPr lang="en-US" sz="1400">
                <a:latin typeface="Arial"/>
                <a:ea typeface="Arial"/>
                <a:cs typeface="Arial"/>
                <a:sym typeface="Arial"/>
              </a:rPr>
              <a:t>It's essential to observe that the following is not a market map, but rather a framework  for analysing the generative AI market. In each category, have been provided a few  examples of prominent vendors, but it's worth noting that this is by no means an  exhaustive list, as there are innumerable remarkable generative AI applications in  existence. By utilising this framework, we can obtain a greater comprehension of the  generative AI market and its many components.</a:t>
            </a:r>
            <a:endParaRPr sz="1400">
              <a:latin typeface="Arial"/>
              <a:ea typeface="Arial"/>
              <a:cs typeface="Arial"/>
              <a:sym typeface="Arial"/>
            </a:endParaRPr>
          </a:p>
        </p:txBody>
      </p:sp>
      <p:sp>
        <p:nvSpPr>
          <p:cNvPr id="520" name="Google Shape;520;p18"/>
          <p:cNvSpPr txBox="1"/>
          <p:nvPr/>
        </p:nvSpPr>
        <p:spPr>
          <a:xfrm>
            <a:off x="128422" y="6577990"/>
            <a:ext cx="4167504"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latin typeface="Arial"/>
                <a:ea typeface="Arial"/>
                <a:cs typeface="Arial"/>
                <a:sym typeface="Arial"/>
              </a:rPr>
              <a:t>SOURCE REFERENCED: A16Z : Who Owns the Generative AI Platform?</a:t>
            </a:r>
            <a:endParaRPr sz="1000">
              <a:latin typeface="Arial"/>
              <a:ea typeface="Arial"/>
              <a:cs typeface="Arial"/>
              <a:sym typeface="Arial"/>
            </a:endParaRPr>
          </a:p>
        </p:txBody>
      </p:sp>
      <p:grpSp>
        <p:nvGrpSpPr>
          <p:cNvPr id="521" name="Google Shape;521;p18"/>
          <p:cNvGrpSpPr/>
          <p:nvPr/>
        </p:nvGrpSpPr>
        <p:grpSpPr>
          <a:xfrm>
            <a:off x="141731" y="1905000"/>
            <a:ext cx="1339850" cy="2825750"/>
            <a:chOff x="141731" y="1905000"/>
            <a:chExt cx="1339850" cy="2825750"/>
          </a:xfrm>
        </p:grpSpPr>
        <p:sp>
          <p:nvSpPr>
            <p:cNvPr id="522" name="Google Shape;522;p18"/>
            <p:cNvSpPr/>
            <p:nvPr/>
          </p:nvSpPr>
          <p:spPr>
            <a:xfrm>
              <a:off x="141731" y="1905000"/>
              <a:ext cx="1339850" cy="2825750"/>
            </a:xfrm>
            <a:custGeom>
              <a:rect b="b" l="l" r="r" t="t"/>
              <a:pathLst>
                <a:path extrusionOk="0" h="2825750" w="1339850">
                  <a:moveTo>
                    <a:pt x="1296543" y="0"/>
                  </a:moveTo>
                  <a:lnTo>
                    <a:pt x="43078" y="0"/>
                  </a:lnTo>
                  <a:lnTo>
                    <a:pt x="26312" y="3387"/>
                  </a:lnTo>
                  <a:lnTo>
                    <a:pt x="12619" y="12620"/>
                  </a:lnTo>
                  <a:lnTo>
                    <a:pt x="3385" y="26306"/>
                  </a:lnTo>
                  <a:lnTo>
                    <a:pt x="0" y="43052"/>
                  </a:lnTo>
                  <a:lnTo>
                    <a:pt x="0" y="2782443"/>
                  </a:lnTo>
                  <a:lnTo>
                    <a:pt x="3385" y="2799189"/>
                  </a:lnTo>
                  <a:lnTo>
                    <a:pt x="12619" y="2812875"/>
                  </a:lnTo>
                  <a:lnTo>
                    <a:pt x="26312" y="2822108"/>
                  </a:lnTo>
                  <a:lnTo>
                    <a:pt x="43078" y="2825496"/>
                  </a:lnTo>
                  <a:lnTo>
                    <a:pt x="1296543" y="2825496"/>
                  </a:lnTo>
                  <a:lnTo>
                    <a:pt x="1313289" y="2822108"/>
                  </a:lnTo>
                  <a:lnTo>
                    <a:pt x="1326975" y="2812875"/>
                  </a:lnTo>
                  <a:lnTo>
                    <a:pt x="1336208" y="2799189"/>
                  </a:lnTo>
                  <a:lnTo>
                    <a:pt x="1339596" y="2782443"/>
                  </a:lnTo>
                  <a:lnTo>
                    <a:pt x="1339596" y="43052"/>
                  </a:lnTo>
                  <a:lnTo>
                    <a:pt x="1336208" y="26306"/>
                  </a:lnTo>
                  <a:lnTo>
                    <a:pt x="1326975" y="12620"/>
                  </a:lnTo>
                  <a:lnTo>
                    <a:pt x="1313289" y="3387"/>
                  </a:lnTo>
                  <a:lnTo>
                    <a:pt x="1296543" y="0"/>
                  </a:lnTo>
                  <a:close/>
                </a:path>
              </a:pathLst>
            </a:custGeom>
            <a:solidFill>
              <a:srgbClr val="AA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3" name="Google Shape;523;p18"/>
            <p:cNvSpPr/>
            <p:nvPr/>
          </p:nvSpPr>
          <p:spPr>
            <a:xfrm>
              <a:off x="141731" y="1905000"/>
              <a:ext cx="1339850" cy="2825750"/>
            </a:xfrm>
            <a:custGeom>
              <a:rect b="b" l="l" r="r" t="t"/>
              <a:pathLst>
                <a:path extrusionOk="0" h="2825750" w="1339850">
                  <a:moveTo>
                    <a:pt x="0" y="43052"/>
                  </a:moveTo>
                  <a:lnTo>
                    <a:pt x="3385" y="26306"/>
                  </a:lnTo>
                  <a:lnTo>
                    <a:pt x="12619" y="12620"/>
                  </a:lnTo>
                  <a:lnTo>
                    <a:pt x="26312" y="3387"/>
                  </a:lnTo>
                  <a:lnTo>
                    <a:pt x="43078" y="0"/>
                  </a:lnTo>
                  <a:lnTo>
                    <a:pt x="1296543" y="0"/>
                  </a:lnTo>
                  <a:lnTo>
                    <a:pt x="1313289" y="3387"/>
                  </a:lnTo>
                  <a:lnTo>
                    <a:pt x="1326975" y="12620"/>
                  </a:lnTo>
                  <a:lnTo>
                    <a:pt x="1336208" y="26306"/>
                  </a:lnTo>
                  <a:lnTo>
                    <a:pt x="1339596" y="43052"/>
                  </a:lnTo>
                  <a:lnTo>
                    <a:pt x="1339596" y="2782443"/>
                  </a:lnTo>
                  <a:lnTo>
                    <a:pt x="1336208" y="2799189"/>
                  </a:lnTo>
                  <a:lnTo>
                    <a:pt x="1326975" y="2812875"/>
                  </a:lnTo>
                  <a:lnTo>
                    <a:pt x="1313289" y="2822108"/>
                  </a:lnTo>
                  <a:lnTo>
                    <a:pt x="1296543" y="2825496"/>
                  </a:lnTo>
                  <a:lnTo>
                    <a:pt x="43078" y="2825496"/>
                  </a:lnTo>
                  <a:lnTo>
                    <a:pt x="26312" y="2822108"/>
                  </a:lnTo>
                  <a:lnTo>
                    <a:pt x="12619" y="2812875"/>
                  </a:lnTo>
                  <a:lnTo>
                    <a:pt x="3385" y="2799189"/>
                  </a:lnTo>
                  <a:lnTo>
                    <a:pt x="0" y="2782443"/>
                  </a:lnTo>
                  <a:lnTo>
                    <a:pt x="0" y="43052"/>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24" name="Google Shape;524;p18"/>
          <p:cNvSpPr txBox="1"/>
          <p:nvPr/>
        </p:nvSpPr>
        <p:spPr>
          <a:xfrm>
            <a:off x="154391" y="2414778"/>
            <a:ext cx="1314450" cy="1901189"/>
          </a:xfrm>
          <a:prstGeom prst="rect">
            <a:avLst/>
          </a:prstGeom>
          <a:noFill/>
          <a:ln>
            <a:noFill/>
          </a:ln>
        </p:spPr>
        <p:txBody>
          <a:bodyPr anchorCtr="0" anchor="t" bIns="0" lIns="0" spcFirstLastPara="1" rIns="0" wrap="square" tIns="12700">
            <a:spAutoFit/>
          </a:bodyPr>
          <a:lstStyle/>
          <a:p>
            <a:pPr indent="0" lvl="0" marL="297815" marR="301625" rtl="0" algn="ctr">
              <a:lnSpc>
                <a:spcPct val="100000"/>
              </a:lnSpc>
              <a:spcBef>
                <a:spcPts val="0"/>
              </a:spcBef>
              <a:spcAft>
                <a:spcPts val="0"/>
              </a:spcAft>
              <a:buNone/>
            </a:pPr>
            <a:r>
              <a:rPr b="1" lang="en-US" sz="1200">
                <a:latin typeface="Calibri"/>
                <a:ea typeface="Calibri"/>
                <a:cs typeface="Calibri"/>
                <a:sym typeface="Calibri"/>
              </a:rPr>
              <a:t>End-to-End  Apps</a:t>
            </a:r>
            <a:endParaRPr sz="1200">
              <a:latin typeface="Calibri"/>
              <a:ea typeface="Calibri"/>
              <a:cs typeface="Calibri"/>
              <a:sym typeface="Calibri"/>
            </a:endParaRPr>
          </a:p>
          <a:p>
            <a:pPr indent="0" lvl="0" marL="0" marR="0" rtl="0" algn="l">
              <a:lnSpc>
                <a:spcPct val="100000"/>
              </a:lnSpc>
              <a:spcBef>
                <a:spcPts val="40"/>
              </a:spcBef>
              <a:spcAft>
                <a:spcPts val="0"/>
              </a:spcAft>
              <a:buNone/>
            </a:pPr>
            <a:r>
              <a:t/>
            </a:r>
            <a:endParaRPr sz="1150">
              <a:latin typeface="Calibri"/>
              <a:ea typeface="Calibri"/>
              <a:cs typeface="Calibri"/>
              <a:sym typeface="Calibri"/>
            </a:endParaRPr>
          </a:p>
          <a:p>
            <a:pPr indent="-635" lvl="0" marL="191135" marR="191770" rtl="0" algn="ctr">
              <a:lnSpc>
                <a:spcPct val="100000"/>
              </a:lnSpc>
              <a:spcBef>
                <a:spcPts val="5"/>
              </a:spcBef>
              <a:spcAft>
                <a:spcPts val="0"/>
              </a:spcAft>
              <a:buNone/>
            </a:pPr>
            <a:r>
              <a:rPr i="1" lang="en-US" sz="1050">
                <a:latin typeface="Calibri"/>
                <a:ea typeface="Calibri"/>
                <a:cs typeface="Calibri"/>
                <a:sym typeface="Calibri"/>
              </a:rPr>
              <a:t>End-user facing  applications with  proprietary  models</a:t>
            </a:r>
            <a:endParaRPr sz="1050">
              <a:latin typeface="Calibri"/>
              <a:ea typeface="Calibri"/>
              <a:cs typeface="Calibri"/>
              <a:sym typeface="Calibri"/>
            </a:endParaRPr>
          </a:p>
          <a:p>
            <a:pPr indent="0" lvl="0" marL="0" marR="0" rtl="0" algn="l">
              <a:lnSpc>
                <a:spcPct val="100000"/>
              </a:lnSpc>
              <a:spcBef>
                <a:spcPts val="30"/>
              </a:spcBef>
              <a:spcAft>
                <a:spcPts val="0"/>
              </a:spcAft>
              <a:buNone/>
            </a:pPr>
            <a:r>
              <a:t/>
            </a:r>
            <a:endParaRPr sz="1150">
              <a:latin typeface="Calibri"/>
              <a:ea typeface="Calibri"/>
              <a:cs typeface="Calibri"/>
              <a:sym typeface="Calibri"/>
            </a:endParaRPr>
          </a:p>
          <a:p>
            <a:pPr indent="635" lvl="0" marL="302260" marR="305435" rtl="0" algn="ctr">
              <a:lnSpc>
                <a:spcPct val="100000"/>
              </a:lnSpc>
              <a:spcBef>
                <a:spcPts val="0"/>
              </a:spcBef>
              <a:spcAft>
                <a:spcPts val="0"/>
              </a:spcAft>
              <a:buNone/>
            </a:pPr>
            <a:r>
              <a:rPr lang="en-US" sz="1100">
                <a:latin typeface="Calibri"/>
                <a:ea typeface="Calibri"/>
                <a:cs typeface="Calibri"/>
                <a:sym typeface="Calibri"/>
              </a:rPr>
              <a:t>Examples:  Midjourney,  Runway</a:t>
            </a:r>
            <a:endParaRPr sz="1100">
              <a:latin typeface="Calibri"/>
              <a:ea typeface="Calibri"/>
              <a:cs typeface="Calibri"/>
              <a:sym typeface="Calibri"/>
            </a:endParaRPr>
          </a:p>
        </p:txBody>
      </p:sp>
      <p:sp>
        <p:nvSpPr>
          <p:cNvPr id="525" name="Google Shape;525;p18"/>
          <p:cNvSpPr txBox="1"/>
          <p:nvPr/>
        </p:nvSpPr>
        <p:spPr>
          <a:xfrm>
            <a:off x="1542288" y="1905000"/>
            <a:ext cx="3525520" cy="760730"/>
          </a:xfrm>
          <a:prstGeom prst="rect">
            <a:avLst/>
          </a:prstGeom>
          <a:solidFill>
            <a:srgbClr val="AAD7CE"/>
          </a:solidFill>
          <a:ln cap="flat" cmpd="sng" w="9525">
            <a:solidFill>
              <a:srgbClr val="FA5B51"/>
            </a:solidFill>
            <a:prstDash val="solid"/>
            <a:round/>
            <a:headEnd len="sm" w="sm" type="none"/>
            <a:tailEnd len="sm" w="sm" type="none"/>
          </a:ln>
        </p:spPr>
        <p:txBody>
          <a:bodyPr anchorCtr="0" anchor="t" bIns="0" lIns="0" spcFirstLastPara="1" rIns="0" wrap="square" tIns="36175">
            <a:spAutoFit/>
          </a:bodyPr>
          <a:lstStyle/>
          <a:p>
            <a:pPr indent="0" lvl="0" marL="0" marR="0" rtl="0" algn="ctr">
              <a:lnSpc>
                <a:spcPct val="100000"/>
              </a:lnSpc>
              <a:spcBef>
                <a:spcPts val="0"/>
              </a:spcBef>
              <a:spcAft>
                <a:spcPts val="0"/>
              </a:spcAft>
              <a:buNone/>
            </a:pPr>
            <a:r>
              <a:rPr b="1" lang="en-US" sz="1200">
                <a:latin typeface="Calibri"/>
                <a:ea typeface="Calibri"/>
                <a:cs typeface="Calibri"/>
                <a:sym typeface="Calibri"/>
              </a:rPr>
              <a:t>Apps</a:t>
            </a:r>
            <a:endParaRPr sz="1200">
              <a:latin typeface="Calibri"/>
              <a:ea typeface="Calibri"/>
              <a:cs typeface="Calibri"/>
              <a:sym typeface="Calibri"/>
            </a:endParaRPr>
          </a:p>
          <a:p>
            <a:pPr indent="0" lvl="0" marL="0" marR="0" rtl="0" algn="ctr">
              <a:lnSpc>
                <a:spcPct val="100000"/>
              </a:lnSpc>
              <a:spcBef>
                <a:spcPts val="5"/>
              </a:spcBef>
              <a:spcAft>
                <a:spcPts val="0"/>
              </a:spcAft>
              <a:buNone/>
            </a:pPr>
            <a:r>
              <a:rPr i="1" lang="en-US" sz="1050">
                <a:latin typeface="Calibri"/>
                <a:ea typeface="Calibri"/>
                <a:cs typeface="Calibri"/>
                <a:sym typeface="Calibri"/>
              </a:rPr>
              <a:t>End-user facing B2B and B2C applications without proprietary</a:t>
            </a:r>
            <a:endParaRPr sz="1050">
              <a:latin typeface="Calibri"/>
              <a:ea typeface="Calibri"/>
              <a:cs typeface="Calibri"/>
              <a:sym typeface="Calibri"/>
            </a:endParaRPr>
          </a:p>
          <a:p>
            <a:pPr indent="0" lvl="0" marL="0" marR="0" rtl="0" algn="ctr">
              <a:lnSpc>
                <a:spcPct val="100000"/>
              </a:lnSpc>
              <a:spcBef>
                <a:spcPts val="5"/>
              </a:spcBef>
              <a:spcAft>
                <a:spcPts val="0"/>
              </a:spcAft>
              <a:buNone/>
            </a:pPr>
            <a:r>
              <a:rPr i="1" lang="en-US" sz="1050">
                <a:latin typeface="Calibri"/>
                <a:ea typeface="Calibri"/>
                <a:cs typeface="Calibri"/>
                <a:sym typeface="Calibri"/>
              </a:rPr>
              <a:t>models</a:t>
            </a:r>
            <a:endParaRPr sz="1050">
              <a:latin typeface="Calibri"/>
              <a:ea typeface="Calibri"/>
              <a:cs typeface="Calibri"/>
              <a:sym typeface="Calibri"/>
            </a:endParaRPr>
          </a:p>
          <a:p>
            <a:pPr indent="0" lvl="0" marL="635" marR="0" rtl="0" algn="ctr">
              <a:lnSpc>
                <a:spcPct val="100000"/>
              </a:lnSpc>
              <a:spcBef>
                <a:spcPts val="0"/>
              </a:spcBef>
              <a:spcAft>
                <a:spcPts val="0"/>
              </a:spcAft>
              <a:buNone/>
            </a:pPr>
            <a:r>
              <a:rPr lang="en-US" sz="1050">
                <a:latin typeface="Calibri"/>
                <a:ea typeface="Calibri"/>
                <a:cs typeface="Calibri"/>
                <a:sym typeface="Calibri"/>
              </a:rPr>
              <a:t>Examples: Jasper, Github Copilot</a:t>
            </a:r>
            <a:endParaRPr sz="1050">
              <a:latin typeface="Calibri"/>
              <a:ea typeface="Calibri"/>
              <a:cs typeface="Calibri"/>
              <a:sym typeface="Calibri"/>
            </a:endParaRPr>
          </a:p>
        </p:txBody>
      </p:sp>
      <p:grpSp>
        <p:nvGrpSpPr>
          <p:cNvPr id="526" name="Google Shape;526;p18"/>
          <p:cNvGrpSpPr/>
          <p:nvPr/>
        </p:nvGrpSpPr>
        <p:grpSpPr>
          <a:xfrm>
            <a:off x="1559052" y="2770632"/>
            <a:ext cx="1443355" cy="1943100"/>
            <a:chOff x="1559052" y="2770632"/>
            <a:chExt cx="1443355" cy="1943100"/>
          </a:xfrm>
        </p:grpSpPr>
        <p:sp>
          <p:nvSpPr>
            <p:cNvPr id="527" name="Google Shape;527;p18"/>
            <p:cNvSpPr/>
            <p:nvPr/>
          </p:nvSpPr>
          <p:spPr>
            <a:xfrm>
              <a:off x="1559052" y="2770632"/>
              <a:ext cx="1443355" cy="1943100"/>
            </a:xfrm>
            <a:custGeom>
              <a:rect b="b" l="l" r="r" t="t"/>
              <a:pathLst>
                <a:path extrusionOk="0" h="1943100" w="1443355">
                  <a:moveTo>
                    <a:pt x="1411350" y="0"/>
                  </a:moveTo>
                  <a:lnTo>
                    <a:pt x="31876" y="0"/>
                  </a:lnTo>
                  <a:lnTo>
                    <a:pt x="19448" y="2498"/>
                  </a:lnTo>
                  <a:lnTo>
                    <a:pt x="9318" y="9318"/>
                  </a:lnTo>
                  <a:lnTo>
                    <a:pt x="2498" y="19448"/>
                  </a:lnTo>
                  <a:lnTo>
                    <a:pt x="0" y="31876"/>
                  </a:lnTo>
                  <a:lnTo>
                    <a:pt x="0" y="1911222"/>
                  </a:lnTo>
                  <a:lnTo>
                    <a:pt x="2498" y="1923651"/>
                  </a:lnTo>
                  <a:lnTo>
                    <a:pt x="9318" y="1933781"/>
                  </a:lnTo>
                  <a:lnTo>
                    <a:pt x="19448" y="1940601"/>
                  </a:lnTo>
                  <a:lnTo>
                    <a:pt x="31876" y="1943099"/>
                  </a:lnTo>
                  <a:lnTo>
                    <a:pt x="1411350" y="1943099"/>
                  </a:lnTo>
                  <a:lnTo>
                    <a:pt x="1423779" y="1940601"/>
                  </a:lnTo>
                  <a:lnTo>
                    <a:pt x="1433909" y="1933781"/>
                  </a:lnTo>
                  <a:lnTo>
                    <a:pt x="1440729" y="1923651"/>
                  </a:lnTo>
                  <a:lnTo>
                    <a:pt x="1443228" y="1911222"/>
                  </a:lnTo>
                  <a:lnTo>
                    <a:pt x="1443228" y="31876"/>
                  </a:lnTo>
                  <a:lnTo>
                    <a:pt x="1440729" y="19448"/>
                  </a:lnTo>
                  <a:lnTo>
                    <a:pt x="1433909" y="9318"/>
                  </a:lnTo>
                  <a:lnTo>
                    <a:pt x="1423779" y="2498"/>
                  </a:lnTo>
                  <a:lnTo>
                    <a:pt x="1411350" y="0"/>
                  </a:lnTo>
                  <a:close/>
                </a:path>
              </a:pathLst>
            </a:custGeom>
            <a:solidFill>
              <a:srgbClr val="AA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8" name="Google Shape;528;p18"/>
            <p:cNvSpPr/>
            <p:nvPr/>
          </p:nvSpPr>
          <p:spPr>
            <a:xfrm>
              <a:off x="1559052" y="2770632"/>
              <a:ext cx="1443355" cy="1943100"/>
            </a:xfrm>
            <a:custGeom>
              <a:rect b="b" l="l" r="r" t="t"/>
              <a:pathLst>
                <a:path extrusionOk="0" h="1943100" w="1443355">
                  <a:moveTo>
                    <a:pt x="0" y="31876"/>
                  </a:moveTo>
                  <a:lnTo>
                    <a:pt x="2498" y="19448"/>
                  </a:lnTo>
                  <a:lnTo>
                    <a:pt x="9318" y="9318"/>
                  </a:lnTo>
                  <a:lnTo>
                    <a:pt x="19448" y="2498"/>
                  </a:lnTo>
                  <a:lnTo>
                    <a:pt x="31876" y="0"/>
                  </a:lnTo>
                  <a:lnTo>
                    <a:pt x="1411350" y="0"/>
                  </a:lnTo>
                  <a:lnTo>
                    <a:pt x="1423779" y="2498"/>
                  </a:lnTo>
                  <a:lnTo>
                    <a:pt x="1433909" y="9318"/>
                  </a:lnTo>
                  <a:lnTo>
                    <a:pt x="1440729" y="19448"/>
                  </a:lnTo>
                  <a:lnTo>
                    <a:pt x="1443228" y="31876"/>
                  </a:lnTo>
                  <a:lnTo>
                    <a:pt x="1443228" y="1911222"/>
                  </a:lnTo>
                  <a:lnTo>
                    <a:pt x="1440729" y="1923651"/>
                  </a:lnTo>
                  <a:lnTo>
                    <a:pt x="1433909" y="1933781"/>
                  </a:lnTo>
                  <a:lnTo>
                    <a:pt x="1423779" y="1940601"/>
                  </a:lnTo>
                  <a:lnTo>
                    <a:pt x="1411350" y="1943099"/>
                  </a:lnTo>
                  <a:lnTo>
                    <a:pt x="31876" y="1943099"/>
                  </a:lnTo>
                  <a:lnTo>
                    <a:pt x="19448" y="1940601"/>
                  </a:lnTo>
                  <a:lnTo>
                    <a:pt x="9318" y="1933781"/>
                  </a:lnTo>
                  <a:lnTo>
                    <a:pt x="2498" y="1923651"/>
                  </a:lnTo>
                  <a:lnTo>
                    <a:pt x="0" y="1911222"/>
                  </a:lnTo>
                  <a:lnTo>
                    <a:pt x="0" y="31876"/>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9" name="Google Shape;529;p18"/>
            <p:cNvSpPr/>
            <p:nvPr/>
          </p:nvSpPr>
          <p:spPr>
            <a:xfrm>
              <a:off x="1586484" y="2880360"/>
              <a:ext cx="1400810" cy="1801495"/>
            </a:xfrm>
            <a:custGeom>
              <a:rect b="b" l="l" r="r" t="t"/>
              <a:pathLst>
                <a:path extrusionOk="0" h="1801495" w="1400810">
                  <a:moveTo>
                    <a:pt x="1400555" y="0"/>
                  </a:moveTo>
                  <a:lnTo>
                    <a:pt x="0" y="0"/>
                  </a:lnTo>
                  <a:lnTo>
                    <a:pt x="0" y="1801368"/>
                  </a:lnTo>
                  <a:lnTo>
                    <a:pt x="1400555" y="1801368"/>
                  </a:lnTo>
                  <a:lnTo>
                    <a:pt x="1400555" y="0"/>
                  </a:lnTo>
                  <a:close/>
                </a:path>
              </a:pathLst>
            </a:custGeom>
            <a:solidFill>
              <a:srgbClr val="AA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30" name="Google Shape;530;p18"/>
          <p:cNvSpPr txBox="1"/>
          <p:nvPr/>
        </p:nvSpPr>
        <p:spPr>
          <a:xfrm>
            <a:off x="1824608" y="2905505"/>
            <a:ext cx="924560" cy="574040"/>
          </a:xfrm>
          <a:prstGeom prst="rect">
            <a:avLst/>
          </a:prstGeom>
          <a:noFill/>
          <a:ln>
            <a:noFill/>
          </a:ln>
        </p:spPr>
        <p:txBody>
          <a:bodyPr anchorCtr="0" anchor="t" bIns="0" lIns="0" spcFirstLastPara="1" rIns="0" wrap="square" tIns="12700">
            <a:spAutoFit/>
          </a:bodyPr>
          <a:lstStyle/>
          <a:p>
            <a:pPr indent="0" lvl="0" marL="12065" marR="5080" rtl="0" algn="ctr">
              <a:lnSpc>
                <a:spcPct val="100000"/>
              </a:lnSpc>
              <a:spcBef>
                <a:spcPts val="0"/>
              </a:spcBef>
              <a:spcAft>
                <a:spcPts val="0"/>
              </a:spcAft>
              <a:buNone/>
            </a:pPr>
            <a:r>
              <a:rPr b="1" lang="en-US" sz="1200">
                <a:latin typeface="Calibri"/>
                <a:ea typeface="Calibri"/>
                <a:cs typeface="Calibri"/>
                <a:sym typeface="Calibri"/>
              </a:rPr>
              <a:t>Closed-Source  Foundation  Models</a:t>
            </a:r>
            <a:endParaRPr sz="1200">
              <a:latin typeface="Calibri"/>
              <a:ea typeface="Calibri"/>
              <a:cs typeface="Calibri"/>
              <a:sym typeface="Calibri"/>
            </a:endParaRPr>
          </a:p>
        </p:txBody>
      </p:sp>
      <p:sp>
        <p:nvSpPr>
          <p:cNvPr id="531" name="Google Shape;531;p18"/>
          <p:cNvSpPr txBox="1"/>
          <p:nvPr/>
        </p:nvSpPr>
        <p:spPr>
          <a:xfrm>
            <a:off x="1826132" y="3637026"/>
            <a:ext cx="922019" cy="506730"/>
          </a:xfrm>
          <a:prstGeom prst="rect">
            <a:avLst/>
          </a:prstGeom>
          <a:noFill/>
          <a:ln>
            <a:noFill/>
          </a:ln>
        </p:spPr>
        <p:txBody>
          <a:bodyPr anchorCtr="0" anchor="t" bIns="0" lIns="0" spcFirstLastPara="1" rIns="0" wrap="square" tIns="13325">
            <a:spAutoFit/>
          </a:bodyPr>
          <a:lstStyle/>
          <a:p>
            <a:pPr indent="0" lvl="0" marL="12700" marR="5080" rtl="0" algn="ctr">
              <a:lnSpc>
                <a:spcPct val="100000"/>
              </a:lnSpc>
              <a:spcBef>
                <a:spcPts val="0"/>
              </a:spcBef>
              <a:spcAft>
                <a:spcPts val="0"/>
              </a:spcAft>
              <a:buNone/>
            </a:pPr>
            <a:r>
              <a:rPr i="1" lang="en-US" sz="1050">
                <a:latin typeface="Calibri"/>
                <a:ea typeface="Calibri"/>
                <a:cs typeface="Calibri"/>
                <a:sym typeface="Calibri"/>
              </a:rPr>
              <a:t>Large-scale, pre-  trained models  exposed via APIs</a:t>
            </a:r>
            <a:endParaRPr sz="1050">
              <a:latin typeface="Calibri"/>
              <a:ea typeface="Calibri"/>
              <a:cs typeface="Calibri"/>
              <a:sym typeface="Calibri"/>
            </a:endParaRPr>
          </a:p>
        </p:txBody>
      </p:sp>
      <p:sp>
        <p:nvSpPr>
          <p:cNvPr id="532" name="Google Shape;532;p18"/>
          <p:cNvSpPr txBox="1"/>
          <p:nvPr/>
        </p:nvSpPr>
        <p:spPr>
          <a:xfrm>
            <a:off x="1855089" y="4277359"/>
            <a:ext cx="862965" cy="346710"/>
          </a:xfrm>
          <a:prstGeom prst="rect">
            <a:avLst/>
          </a:prstGeom>
          <a:noFill/>
          <a:ln>
            <a:noFill/>
          </a:ln>
        </p:spPr>
        <p:txBody>
          <a:bodyPr anchorCtr="0" anchor="t" bIns="0" lIns="0" spcFirstLastPara="1" rIns="0" wrap="square" tIns="13325">
            <a:spAutoFit/>
          </a:bodyPr>
          <a:lstStyle/>
          <a:p>
            <a:pPr indent="-140335" lvl="0" marL="152400" marR="5080" rtl="0" algn="l">
              <a:lnSpc>
                <a:spcPct val="100000"/>
              </a:lnSpc>
              <a:spcBef>
                <a:spcPts val="0"/>
              </a:spcBef>
              <a:spcAft>
                <a:spcPts val="0"/>
              </a:spcAft>
              <a:buNone/>
            </a:pPr>
            <a:r>
              <a:rPr lang="en-US" sz="1050">
                <a:latin typeface="Calibri"/>
                <a:ea typeface="Calibri"/>
                <a:cs typeface="Calibri"/>
                <a:sym typeface="Calibri"/>
              </a:rPr>
              <a:t>Examples: GPT-  3(OpenAI)</a:t>
            </a:r>
            <a:endParaRPr sz="1050">
              <a:latin typeface="Calibri"/>
              <a:ea typeface="Calibri"/>
              <a:cs typeface="Calibri"/>
              <a:sym typeface="Calibri"/>
            </a:endParaRPr>
          </a:p>
        </p:txBody>
      </p:sp>
      <p:sp>
        <p:nvSpPr>
          <p:cNvPr id="533" name="Google Shape;533;p18"/>
          <p:cNvSpPr/>
          <p:nvPr/>
        </p:nvSpPr>
        <p:spPr>
          <a:xfrm>
            <a:off x="3099816" y="3782567"/>
            <a:ext cx="1952625" cy="946785"/>
          </a:xfrm>
          <a:custGeom>
            <a:rect b="b" l="l" r="r" t="t"/>
            <a:pathLst>
              <a:path extrusionOk="0" h="946785" w="1952625">
                <a:moveTo>
                  <a:pt x="0" y="946403"/>
                </a:moveTo>
                <a:lnTo>
                  <a:pt x="1952244" y="946403"/>
                </a:lnTo>
                <a:lnTo>
                  <a:pt x="1952244" y="0"/>
                </a:lnTo>
                <a:lnTo>
                  <a:pt x="0" y="0"/>
                </a:lnTo>
                <a:lnTo>
                  <a:pt x="0" y="946403"/>
                </a:lnTo>
                <a:close/>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4" name="Google Shape;534;p18"/>
          <p:cNvSpPr txBox="1"/>
          <p:nvPr/>
        </p:nvSpPr>
        <p:spPr>
          <a:xfrm>
            <a:off x="3102292" y="3766756"/>
            <a:ext cx="1939925" cy="957580"/>
          </a:xfrm>
          <a:prstGeom prst="rect">
            <a:avLst/>
          </a:prstGeom>
          <a:solidFill>
            <a:srgbClr val="AAD7CE"/>
          </a:solidFill>
          <a:ln>
            <a:noFill/>
          </a:ln>
        </p:spPr>
        <p:txBody>
          <a:bodyPr anchorCtr="0" anchor="t" bIns="0" lIns="0" spcFirstLastPara="1" rIns="0" wrap="square" tIns="53325">
            <a:spAutoFit/>
          </a:bodyPr>
          <a:lstStyle/>
          <a:p>
            <a:pPr indent="0" lvl="0" marL="5080" marR="0" rtl="0" algn="ctr">
              <a:lnSpc>
                <a:spcPct val="100000"/>
              </a:lnSpc>
              <a:spcBef>
                <a:spcPts val="0"/>
              </a:spcBef>
              <a:spcAft>
                <a:spcPts val="0"/>
              </a:spcAft>
              <a:buNone/>
            </a:pPr>
            <a:r>
              <a:rPr b="1" lang="en-US" sz="1200">
                <a:latin typeface="Calibri"/>
                <a:ea typeface="Calibri"/>
                <a:cs typeface="Calibri"/>
                <a:sym typeface="Calibri"/>
              </a:rPr>
              <a:t>Open-Source Foundation</a:t>
            </a:r>
            <a:endParaRPr sz="1200">
              <a:latin typeface="Calibri"/>
              <a:ea typeface="Calibri"/>
              <a:cs typeface="Calibri"/>
              <a:sym typeface="Calibri"/>
            </a:endParaRPr>
          </a:p>
          <a:p>
            <a:pPr indent="0" lvl="0" marL="7620" marR="0" rtl="0" algn="ctr">
              <a:lnSpc>
                <a:spcPct val="100000"/>
              </a:lnSpc>
              <a:spcBef>
                <a:spcPts val="0"/>
              </a:spcBef>
              <a:spcAft>
                <a:spcPts val="0"/>
              </a:spcAft>
              <a:buNone/>
            </a:pPr>
            <a:r>
              <a:rPr b="1" lang="en-US" sz="1200">
                <a:latin typeface="Calibri"/>
                <a:ea typeface="Calibri"/>
                <a:cs typeface="Calibri"/>
                <a:sym typeface="Calibri"/>
              </a:rPr>
              <a:t>Models</a:t>
            </a:r>
            <a:endParaRPr sz="1200">
              <a:latin typeface="Calibri"/>
              <a:ea typeface="Calibri"/>
              <a:cs typeface="Calibri"/>
              <a:sym typeface="Calibri"/>
            </a:endParaRPr>
          </a:p>
          <a:p>
            <a:pPr indent="0" lvl="0" marL="272415" marR="255904" rtl="0" algn="ctr">
              <a:lnSpc>
                <a:spcPct val="100000"/>
              </a:lnSpc>
              <a:spcBef>
                <a:spcPts val="5"/>
              </a:spcBef>
              <a:spcAft>
                <a:spcPts val="0"/>
              </a:spcAft>
              <a:buNone/>
            </a:pPr>
            <a:r>
              <a:rPr i="1" lang="en-US" sz="1050">
                <a:latin typeface="Calibri"/>
                <a:ea typeface="Calibri"/>
                <a:cs typeface="Calibri"/>
                <a:sym typeface="Calibri"/>
              </a:rPr>
              <a:t>Model released as trained  weights</a:t>
            </a:r>
            <a:endParaRPr sz="1050">
              <a:latin typeface="Calibri"/>
              <a:ea typeface="Calibri"/>
              <a:cs typeface="Calibri"/>
              <a:sym typeface="Calibri"/>
            </a:endParaRPr>
          </a:p>
          <a:p>
            <a:pPr indent="0" lvl="0" marL="6350" marR="0" rtl="0" algn="ctr">
              <a:lnSpc>
                <a:spcPct val="100000"/>
              </a:lnSpc>
              <a:spcBef>
                <a:spcPts val="0"/>
              </a:spcBef>
              <a:spcAft>
                <a:spcPts val="0"/>
              </a:spcAft>
              <a:buNone/>
            </a:pPr>
            <a:r>
              <a:rPr lang="en-US" sz="1050">
                <a:latin typeface="Calibri"/>
                <a:ea typeface="Calibri"/>
                <a:cs typeface="Calibri"/>
                <a:sym typeface="Calibri"/>
              </a:rPr>
              <a:t>Examples: Stable Diffusion</a:t>
            </a:r>
            <a:endParaRPr sz="1050">
              <a:latin typeface="Calibri"/>
              <a:ea typeface="Calibri"/>
              <a:cs typeface="Calibri"/>
              <a:sym typeface="Calibri"/>
            </a:endParaRPr>
          </a:p>
        </p:txBody>
      </p:sp>
      <p:sp>
        <p:nvSpPr>
          <p:cNvPr id="535" name="Google Shape;535;p18"/>
          <p:cNvSpPr/>
          <p:nvPr/>
        </p:nvSpPr>
        <p:spPr>
          <a:xfrm>
            <a:off x="3095244" y="2756916"/>
            <a:ext cx="1946275" cy="984885"/>
          </a:xfrm>
          <a:custGeom>
            <a:rect b="b" l="l" r="r" t="t"/>
            <a:pathLst>
              <a:path extrusionOk="0" h="984885" w="1946275">
                <a:moveTo>
                  <a:pt x="0" y="984504"/>
                </a:moveTo>
                <a:lnTo>
                  <a:pt x="1946148" y="984504"/>
                </a:lnTo>
                <a:lnTo>
                  <a:pt x="1946148" y="0"/>
                </a:lnTo>
                <a:lnTo>
                  <a:pt x="0" y="0"/>
                </a:lnTo>
                <a:lnTo>
                  <a:pt x="0" y="984504"/>
                </a:lnTo>
                <a:close/>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6" name="Google Shape;536;p18"/>
          <p:cNvSpPr txBox="1"/>
          <p:nvPr/>
        </p:nvSpPr>
        <p:spPr>
          <a:xfrm>
            <a:off x="3102292" y="2761678"/>
            <a:ext cx="1939925" cy="995680"/>
          </a:xfrm>
          <a:prstGeom prst="rect">
            <a:avLst/>
          </a:prstGeom>
          <a:solidFill>
            <a:srgbClr val="AAD7CE"/>
          </a:solidFill>
          <a:ln>
            <a:noFill/>
          </a:ln>
        </p:spPr>
        <p:txBody>
          <a:bodyPr anchorCtr="0" anchor="t" bIns="0" lIns="0" spcFirstLastPara="1" rIns="0" wrap="square" tIns="32375">
            <a:spAutoFit/>
          </a:bodyPr>
          <a:lstStyle/>
          <a:p>
            <a:pPr indent="0" lvl="0" marL="0" marR="0" rtl="0" algn="ctr">
              <a:lnSpc>
                <a:spcPct val="100000"/>
              </a:lnSpc>
              <a:spcBef>
                <a:spcPts val="0"/>
              </a:spcBef>
              <a:spcAft>
                <a:spcPts val="0"/>
              </a:spcAft>
              <a:buNone/>
            </a:pPr>
            <a:r>
              <a:rPr b="1" lang="en-US" sz="1200">
                <a:latin typeface="Calibri"/>
                <a:ea typeface="Calibri"/>
                <a:cs typeface="Calibri"/>
                <a:sym typeface="Calibri"/>
              </a:rPr>
              <a:t>Model Hubs</a:t>
            </a:r>
            <a:endParaRPr sz="1200">
              <a:latin typeface="Calibri"/>
              <a:ea typeface="Calibri"/>
              <a:cs typeface="Calibri"/>
              <a:sym typeface="Calibri"/>
            </a:endParaRPr>
          </a:p>
          <a:p>
            <a:pPr indent="0" lvl="0" marL="0" marR="0" rtl="0" algn="ctr">
              <a:lnSpc>
                <a:spcPct val="100000"/>
              </a:lnSpc>
              <a:spcBef>
                <a:spcPts val="5"/>
              </a:spcBef>
              <a:spcAft>
                <a:spcPts val="0"/>
              </a:spcAft>
              <a:buNone/>
            </a:pPr>
            <a:r>
              <a:rPr i="1" lang="en-US" sz="1050">
                <a:latin typeface="Calibri"/>
                <a:ea typeface="Calibri"/>
                <a:cs typeface="Calibri"/>
                <a:sym typeface="Calibri"/>
              </a:rPr>
              <a:t>Platforms to share and host</a:t>
            </a:r>
            <a:endParaRPr sz="1050">
              <a:latin typeface="Calibri"/>
              <a:ea typeface="Calibri"/>
              <a:cs typeface="Calibri"/>
              <a:sym typeface="Calibri"/>
            </a:endParaRPr>
          </a:p>
          <a:p>
            <a:pPr indent="0" lvl="0" marL="0" marR="635" rtl="0" algn="ctr">
              <a:lnSpc>
                <a:spcPct val="100000"/>
              </a:lnSpc>
              <a:spcBef>
                <a:spcPts val="0"/>
              </a:spcBef>
              <a:spcAft>
                <a:spcPts val="0"/>
              </a:spcAft>
              <a:buNone/>
            </a:pPr>
            <a:r>
              <a:rPr i="1" lang="en-US" sz="1050">
                <a:latin typeface="Calibri"/>
                <a:ea typeface="Calibri"/>
                <a:cs typeface="Calibri"/>
                <a:sym typeface="Calibri"/>
              </a:rPr>
              <a:t>models</a:t>
            </a:r>
            <a:endParaRPr sz="1050">
              <a:latin typeface="Calibri"/>
              <a:ea typeface="Calibri"/>
              <a:cs typeface="Calibri"/>
              <a:sym typeface="Calibri"/>
            </a:endParaRPr>
          </a:p>
          <a:p>
            <a:pPr indent="0" lvl="0" marL="299085" marR="300355" rtl="0" algn="ctr">
              <a:lnSpc>
                <a:spcPct val="100000"/>
              </a:lnSpc>
              <a:spcBef>
                <a:spcPts val="0"/>
              </a:spcBef>
              <a:spcAft>
                <a:spcPts val="0"/>
              </a:spcAft>
              <a:buNone/>
            </a:pPr>
            <a:r>
              <a:rPr lang="en-US" sz="1050">
                <a:latin typeface="Calibri"/>
                <a:ea typeface="Calibri"/>
                <a:cs typeface="Calibri"/>
                <a:sym typeface="Calibri"/>
              </a:rPr>
              <a:t>Examples: Hugging Face,  Replicate</a:t>
            </a:r>
            <a:endParaRPr sz="1050">
              <a:latin typeface="Calibri"/>
              <a:ea typeface="Calibri"/>
              <a:cs typeface="Calibri"/>
              <a:sym typeface="Calibri"/>
            </a:endParaRPr>
          </a:p>
        </p:txBody>
      </p:sp>
      <p:grpSp>
        <p:nvGrpSpPr>
          <p:cNvPr id="537" name="Google Shape;537;p18"/>
          <p:cNvGrpSpPr/>
          <p:nvPr/>
        </p:nvGrpSpPr>
        <p:grpSpPr>
          <a:xfrm>
            <a:off x="134112" y="4838700"/>
            <a:ext cx="4918075" cy="727075"/>
            <a:chOff x="134112" y="4838700"/>
            <a:chExt cx="4918075" cy="727075"/>
          </a:xfrm>
        </p:grpSpPr>
        <p:sp>
          <p:nvSpPr>
            <p:cNvPr id="538" name="Google Shape;538;p18"/>
            <p:cNvSpPr/>
            <p:nvPr/>
          </p:nvSpPr>
          <p:spPr>
            <a:xfrm>
              <a:off x="134112" y="4838700"/>
              <a:ext cx="4918075" cy="727075"/>
            </a:xfrm>
            <a:custGeom>
              <a:rect b="b" l="l" r="r" t="t"/>
              <a:pathLst>
                <a:path extrusionOk="0" h="727075" w="4918075">
                  <a:moveTo>
                    <a:pt x="4870450" y="0"/>
                  </a:moveTo>
                  <a:lnTo>
                    <a:pt x="47523" y="0"/>
                  </a:lnTo>
                  <a:lnTo>
                    <a:pt x="29028" y="3742"/>
                  </a:lnTo>
                  <a:lnTo>
                    <a:pt x="13922" y="13938"/>
                  </a:lnTo>
                  <a:lnTo>
                    <a:pt x="3735" y="29039"/>
                  </a:lnTo>
                  <a:lnTo>
                    <a:pt x="0" y="47498"/>
                  </a:lnTo>
                  <a:lnTo>
                    <a:pt x="0" y="679450"/>
                  </a:lnTo>
                  <a:lnTo>
                    <a:pt x="3735" y="697908"/>
                  </a:lnTo>
                  <a:lnTo>
                    <a:pt x="13922" y="713009"/>
                  </a:lnTo>
                  <a:lnTo>
                    <a:pt x="29028" y="723205"/>
                  </a:lnTo>
                  <a:lnTo>
                    <a:pt x="47523" y="726947"/>
                  </a:lnTo>
                  <a:lnTo>
                    <a:pt x="4870450" y="726947"/>
                  </a:lnTo>
                  <a:lnTo>
                    <a:pt x="4888908" y="723205"/>
                  </a:lnTo>
                  <a:lnTo>
                    <a:pt x="4904009" y="713009"/>
                  </a:lnTo>
                  <a:lnTo>
                    <a:pt x="4914205" y="697908"/>
                  </a:lnTo>
                  <a:lnTo>
                    <a:pt x="4917948" y="679450"/>
                  </a:lnTo>
                  <a:lnTo>
                    <a:pt x="4917948" y="47498"/>
                  </a:lnTo>
                  <a:lnTo>
                    <a:pt x="4914205" y="29039"/>
                  </a:lnTo>
                  <a:lnTo>
                    <a:pt x="4904009" y="13938"/>
                  </a:lnTo>
                  <a:lnTo>
                    <a:pt x="4888908" y="3742"/>
                  </a:lnTo>
                  <a:lnTo>
                    <a:pt x="4870450" y="0"/>
                  </a:lnTo>
                  <a:close/>
                </a:path>
              </a:pathLst>
            </a:custGeom>
            <a:solidFill>
              <a:srgbClr val="AA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9" name="Google Shape;539;p18"/>
            <p:cNvSpPr/>
            <p:nvPr/>
          </p:nvSpPr>
          <p:spPr>
            <a:xfrm>
              <a:off x="134112" y="4838700"/>
              <a:ext cx="4918075" cy="727075"/>
            </a:xfrm>
            <a:custGeom>
              <a:rect b="b" l="l" r="r" t="t"/>
              <a:pathLst>
                <a:path extrusionOk="0" h="727075" w="4918075">
                  <a:moveTo>
                    <a:pt x="0" y="47498"/>
                  </a:moveTo>
                  <a:lnTo>
                    <a:pt x="3735" y="29039"/>
                  </a:lnTo>
                  <a:lnTo>
                    <a:pt x="13922" y="13938"/>
                  </a:lnTo>
                  <a:lnTo>
                    <a:pt x="29028" y="3742"/>
                  </a:lnTo>
                  <a:lnTo>
                    <a:pt x="47523" y="0"/>
                  </a:lnTo>
                  <a:lnTo>
                    <a:pt x="4870450" y="0"/>
                  </a:lnTo>
                  <a:lnTo>
                    <a:pt x="4888908" y="3742"/>
                  </a:lnTo>
                  <a:lnTo>
                    <a:pt x="4904009" y="13938"/>
                  </a:lnTo>
                  <a:lnTo>
                    <a:pt x="4914205" y="29039"/>
                  </a:lnTo>
                  <a:lnTo>
                    <a:pt x="4917948" y="47498"/>
                  </a:lnTo>
                  <a:lnTo>
                    <a:pt x="4917948" y="679450"/>
                  </a:lnTo>
                  <a:lnTo>
                    <a:pt x="4914205" y="697908"/>
                  </a:lnTo>
                  <a:lnTo>
                    <a:pt x="4904009" y="713009"/>
                  </a:lnTo>
                  <a:lnTo>
                    <a:pt x="4888908" y="723205"/>
                  </a:lnTo>
                  <a:lnTo>
                    <a:pt x="4870450" y="726947"/>
                  </a:lnTo>
                  <a:lnTo>
                    <a:pt x="47523" y="726947"/>
                  </a:lnTo>
                  <a:lnTo>
                    <a:pt x="29028" y="723205"/>
                  </a:lnTo>
                  <a:lnTo>
                    <a:pt x="13922" y="713009"/>
                  </a:lnTo>
                  <a:lnTo>
                    <a:pt x="3735" y="697908"/>
                  </a:lnTo>
                  <a:lnTo>
                    <a:pt x="0" y="679450"/>
                  </a:lnTo>
                  <a:lnTo>
                    <a:pt x="0" y="47498"/>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0" name="Google Shape;540;p18"/>
            <p:cNvSpPr/>
            <p:nvPr/>
          </p:nvSpPr>
          <p:spPr>
            <a:xfrm>
              <a:off x="563880" y="4902707"/>
              <a:ext cx="4074160" cy="600710"/>
            </a:xfrm>
            <a:custGeom>
              <a:rect b="b" l="l" r="r" t="t"/>
              <a:pathLst>
                <a:path extrusionOk="0" h="600710" w="4074160">
                  <a:moveTo>
                    <a:pt x="4073652" y="0"/>
                  </a:moveTo>
                  <a:lnTo>
                    <a:pt x="0" y="0"/>
                  </a:lnTo>
                  <a:lnTo>
                    <a:pt x="0" y="600456"/>
                  </a:lnTo>
                  <a:lnTo>
                    <a:pt x="4073652" y="600456"/>
                  </a:lnTo>
                  <a:lnTo>
                    <a:pt x="4073652" y="0"/>
                  </a:lnTo>
                  <a:close/>
                </a:path>
              </a:pathLst>
            </a:custGeom>
            <a:solidFill>
              <a:srgbClr val="AA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41" name="Google Shape;541;p18"/>
          <p:cNvSpPr txBox="1"/>
          <p:nvPr/>
        </p:nvSpPr>
        <p:spPr>
          <a:xfrm>
            <a:off x="147423" y="4927472"/>
            <a:ext cx="4891405" cy="530225"/>
          </a:xfrm>
          <a:prstGeom prst="rect">
            <a:avLst/>
          </a:prstGeom>
          <a:noFill/>
          <a:ln>
            <a:noFill/>
          </a:ln>
        </p:spPr>
        <p:txBody>
          <a:bodyPr anchorCtr="0" anchor="t" bIns="0" lIns="0" spcFirstLastPara="1" rIns="0" wrap="square" tIns="12700">
            <a:spAutoFit/>
          </a:bodyPr>
          <a:lstStyle/>
          <a:p>
            <a:pPr indent="0" lvl="0" marL="12065" marR="0" rtl="0" algn="ctr">
              <a:lnSpc>
                <a:spcPct val="100000"/>
              </a:lnSpc>
              <a:spcBef>
                <a:spcPts val="0"/>
              </a:spcBef>
              <a:spcAft>
                <a:spcPts val="0"/>
              </a:spcAft>
              <a:buNone/>
            </a:pPr>
            <a:r>
              <a:rPr b="1" lang="en-US" sz="1200">
                <a:latin typeface="Calibri"/>
                <a:ea typeface="Calibri"/>
                <a:cs typeface="Calibri"/>
                <a:sym typeface="Calibri"/>
              </a:rPr>
              <a:t>Cloud Platforms</a:t>
            </a:r>
            <a:endParaRPr sz="1200">
              <a:latin typeface="Calibri"/>
              <a:ea typeface="Calibri"/>
              <a:cs typeface="Calibri"/>
              <a:sym typeface="Calibri"/>
            </a:endParaRPr>
          </a:p>
          <a:p>
            <a:pPr indent="0" lvl="0" marL="13334" marR="0" rtl="0" algn="ctr">
              <a:lnSpc>
                <a:spcPct val="100000"/>
              </a:lnSpc>
              <a:spcBef>
                <a:spcPts val="5"/>
              </a:spcBef>
              <a:spcAft>
                <a:spcPts val="0"/>
              </a:spcAft>
              <a:buNone/>
            </a:pPr>
            <a:r>
              <a:rPr i="1" lang="en-US" sz="1050">
                <a:latin typeface="Calibri"/>
                <a:ea typeface="Calibri"/>
                <a:cs typeface="Calibri"/>
                <a:sym typeface="Calibri"/>
              </a:rPr>
              <a:t>Compute hardware exposed to developers in a cloud deployment model</a:t>
            </a:r>
            <a:endParaRPr sz="1050">
              <a:latin typeface="Calibri"/>
              <a:ea typeface="Calibri"/>
              <a:cs typeface="Calibri"/>
              <a:sym typeface="Calibri"/>
            </a:endParaRPr>
          </a:p>
          <a:p>
            <a:pPr indent="0" lvl="0" marL="13970" marR="0" rtl="0" algn="ctr">
              <a:lnSpc>
                <a:spcPct val="100000"/>
              </a:lnSpc>
              <a:spcBef>
                <a:spcPts val="0"/>
              </a:spcBef>
              <a:spcAft>
                <a:spcPts val="0"/>
              </a:spcAft>
              <a:buNone/>
            </a:pPr>
            <a:r>
              <a:rPr lang="en-US" sz="1050">
                <a:latin typeface="Calibri"/>
                <a:ea typeface="Calibri"/>
                <a:cs typeface="Calibri"/>
                <a:sym typeface="Calibri"/>
              </a:rPr>
              <a:t>Examples: AWS,GCP, Azure, Coreweave</a:t>
            </a:r>
            <a:endParaRPr sz="1050">
              <a:latin typeface="Calibri"/>
              <a:ea typeface="Calibri"/>
              <a:cs typeface="Calibri"/>
              <a:sym typeface="Calibri"/>
            </a:endParaRPr>
          </a:p>
        </p:txBody>
      </p:sp>
      <p:grpSp>
        <p:nvGrpSpPr>
          <p:cNvPr id="542" name="Google Shape;542;p18"/>
          <p:cNvGrpSpPr/>
          <p:nvPr/>
        </p:nvGrpSpPr>
        <p:grpSpPr>
          <a:xfrm>
            <a:off x="132587" y="5681471"/>
            <a:ext cx="4899660" cy="708660"/>
            <a:chOff x="132587" y="5681471"/>
            <a:chExt cx="4899660" cy="708660"/>
          </a:xfrm>
        </p:grpSpPr>
        <p:sp>
          <p:nvSpPr>
            <p:cNvPr id="543" name="Google Shape;543;p18"/>
            <p:cNvSpPr/>
            <p:nvPr/>
          </p:nvSpPr>
          <p:spPr>
            <a:xfrm>
              <a:off x="132587" y="5681471"/>
              <a:ext cx="4899660" cy="708660"/>
            </a:xfrm>
            <a:custGeom>
              <a:rect b="b" l="l" r="r" t="t"/>
              <a:pathLst>
                <a:path extrusionOk="0" h="708660" w="4899660">
                  <a:moveTo>
                    <a:pt x="4854448" y="0"/>
                  </a:moveTo>
                  <a:lnTo>
                    <a:pt x="45148" y="0"/>
                  </a:lnTo>
                  <a:lnTo>
                    <a:pt x="27576" y="3548"/>
                  </a:lnTo>
                  <a:lnTo>
                    <a:pt x="13225" y="13225"/>
                  </a:lnTo>
                  <a:lnTo>
                    <a:pt x="3548" y="27576"/>
                  </a:lnTo>
                  <a:lnTo>
                    <a:pt x="0" y="45148"/>
                  </a:lnTo>
                  <a:lnTo>
                    <a:pt x="0" y="663511"/>
                  </a:lnTo>
                  <a:lnTo>
                    <a:pt x="3548" y="681083"/>
                  </a:lnTo>
                  <a:lnTo>
                    <a:pt x="13225" y="695434"/>
                  </a:lnTo>
                  <a:lnTo>
                    <a:pt x="27576" y="705111"/>
                  </a:lnTo>
                  <a:lnTo>
                    <a:pt x="45148" y="708659"/>
                  </a:lnTo>
                  <a:lnTo>
                    <a:pt x="4854448" y="708659"/>
                  </a:lnTo>
                  <a:lnTo>
                    <a:pt x="4872067" y="705111"/>
                  </a:lnTo>
                  <a:lnTo>
                    <a:pt x="4886436" y="695434"/>
                  </a:lnTo>
                  <a:lnTo>
                    <a:pt x="4896113" y="681083"/>
                  </a:lnTo>
                  <a:lnTo>
                    <a:pt x="4899660" y="663511"/>
                  </a:lnTo>
                  <a:lnTo>
                    <a:pt x="4899660" y="45148"/>
                  </a:lnTo>
                  <a:lnTo>
                    <a:pt x="4896113" y="27576"/>
                  </a:lnTo>
                  <a:lnTo>
                    <a:pt x="4886436" y="13225"/>
                  </a:lnTo>
                  <a:lnTo>
                    <a:pt x="4872067" y="3548"/>
                  </a:lnTo>
                  <a:lnTo>
                    <a:pt x="4854448" y="0"/>
                  </a:lnTo>
                  <a:close/>
                </a:path>
              </a:pathLst>
            </a:custGeom>
            <a:solidFill>
              <a:srgbClr val="AA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4" name="Google Shape;544;p18"/>
            <p:cNvSpPr/>
            <p:nvPr/>
          </p:nvSpPr>
          <p:spPr>
            <a:xfrm>
              <a:off x="132587" y="5681471"/>
              <a:ext cx="4899660" cy="708660"/>
            </a:xfrm>
            <a:custGeom>
              <a:rect b="b" l="l" r="r" t="t"/>
              <a:pathLst>
                <a:path extrusionOk="0" h="708660" w="4899660">
                  <a:moveTo>
                    <a:pt x="0" y="45148"/>
                  </a:moveTo>
                  <a:lnTo>
                    <a:pt x="3548" y="27576"/>
                  </a:lnTo>
                  <a:lnTo>
                    <a:pt x="13225" y="13225"/>
                  </a:lnTo>
                  <a:lnTo>
                    <a:pt x="27576" y="3548"/>
                  </a:lnTo>
                  <a:lnTo>
                    <a:pt x="45148" y="0"/>
                  </a:lnTo>
                  <a:lnTo>
                    <a:pt x="4854448" y="0"/>
                  </a:lnTo>
                  <a:lnTo>
                    <a:pt x="4872067" y="3548"/>
                  </a:lnTo>
                  <a:lnTo>
                    <a:pt x="4886436" y="13225"/>
                  </a:lnTo>
                  <a:lnTo>
                    <a:pt x="4896113" y="27576"/>
                  </a:lnTo>
                  <a:lnTo>
                    <a:pt x="4899660" y="45148"/>
                  </a:lnTo>
                  <a:lnTo>
                    <a:pt x="4899660" y="663511"/>
                  </a:lnTo>
                  <a:lnTo>
                    <a:pt x="4896113" y="681083"/>
                  </a:lnTo>
                  <a:lnTo>
                    <a:pt x="4886436" y="695434"/>
                  </a:lnTo>
                  <a:lnTo>
                    <a:pt x="4872067" y="705111"/>
                  </a:lnTo>
                  <a:lnTo>
                    <a:pt x="4854448" y="708659"/>
                  </a:lnTo>
                  <a:lnTo>
                    <a:pt x="45148" y="708659"/>
                  </a:lnTo>
                  <a:lnTo>
                    <a:pt x="27576" y="705111"/>
                  </a:lnTo>
                  <a:lnTo>
                    <a:pt x="13225" y="695434"/>
                  </a:lnTo>
                  <a:lnTo>
                    <a:pt x="3548" y="681083"/>
                  </a:lnTo>
                  <a:lnTo>
                    <a:pt x="0" y="663511"/>
                  </a:lnTo>
                  <a:lnTo>
                    <a:pt x="0" y="45148"/>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5" name="Google Shape;545;p18"/>
            <p:cNvSpPr/>
            <p:nvPr/>
          </p:nvSpPr>
          <p:spPr>
            <a:xfrm>
              <a:off x="441960" y="5730239"/>
              <a:ext cx="4316095" cy="600710"/>
            </a:xfrm>
            <a:custGeom>
              <a:rect b="b" l="l" r="r" t="t"/>
              <a:pathLst>
                <a:path extrusionOk="0" h="600710" w="4316095">
                  <a:moveTo>
                    <a:pt x="4315968" y="0"/>
                  </a:moveTo>
                  <a:lnTo>
                    <a:pt x="0" y="0"/>
                  </a:lnTo>
                  <a:lnTo>
                    <a:pt x="0" y="600456"/>
                  </a:lnTo>
                  <a:lnTo>
                    <a:pt x="4315968" y="600456"/>
                  </a:lnTo>
                  <a:lnTo>
                    <a:pt x="4315968" y="0"/>
                  </a:lnTo>
                  <a:close/>
                </a:path>
              </a:pathLst>
            </a:custGeom>
            <a:solidFill>
              <a:srgbClr val="AA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46" name="Google Shape;546;p18"/>
          <p:cNvSpPr txBox="1"/>
          <p:nvPr/>
        </p:nvSpPr>
        <p:spPr>
          <a:xfrm>
            <a:off x="145550" y="5755640"/>
            <a:ext cx="4874260" cy="529590"/>
          </a:xfrm>
          <a:prstGeom prst="rect">
            <a:avLst/>
          </a:prstGeom>
          <a:noFill/>
          <a:ln>
            <a:noFill/>
          </a:ln>
        </p:spPr>
        <p:txBody>
          <a:bodyPr anchorCtr="0" anchor="t" bIns="0" lIns="0" spcFirstLastPara="1" rIns="0" wrap="square" tIns="12700">
            <a:spAutoFit/>
          </a:bodyPr>
          <a:lstStyle/>
          <a:p>
            <a:pPr indent="0" lvl="0" marL="33020" marR="0" rtl="0" algn="ctr">
              <a:lnSpc>
                <a:spcPct val="100000"/>
              </a:lnSpc>
              <a:spcBef>
                <a:spcPts val="0"/>
              </a:spcBef>
              <a:spcAft>
                <a:spcPts val="0"/>
              </a:spcAft>
              <a:buNone/>
            </a:pPr>
            <a:r>
              <a:rPr b="1" lang="en-US" sz="1200">
                <a:latin typeface="Calibri"/>
                <a:ea typeface="Calibri"/>
                <a:cs typeface="Calibri"/>
                <a:sym typeface="Calibri"/>
              </a:rPr>
              <a:t>Compute Hardware</a:t>
            </a:r>
            <a:endParaRPr sz="1200">
              <a:latin typeface="Calibri"/>
              <a:ea typeface="Calibri"/>
              <a:cs typeface="Calibri"/>
              <a:sym typeface="Calibri"/>
            </a:endParaRPr>
          </a:p>
          <a:p>
            <a:pPr indent="0" lvl="0" marL="34925" marR="0" rtl="0" algn="ctr">
              <a:lnSpc>
                <a:spcPct val="100000"/>
              </a:lnSpc>
              <a:spcBef>
                <a:spcPts val="5"/>
              </a:spcBef>
              <a:spcAft>
                <a:spcPts val="0"/>
              </a:spcAft>
              <a:buNone/>
            </a:pPr>
            <a:r>
              <a:rPr i="1" lang="en-US" sz="1050">
                <a:latin typeface="Calibri"/>
                <a:ea typeface="Calibri"/>
                <a:cs typeface="Calibri"/>
                <a:sym typeface="Calibri"/>
              </a:rPr>
              <a:t>Accelerator chips optimized for model training and inference workloads</a:t>
            </a:r>
            <a:endParaRPr sz="1050">
              <a:latin typeface="Calibri"/>
              <a:ea typeface="Calibri"/>
              <a:cs typeface="Calibri"/>
              <a:sym typeface="Calibri"/>
            </a:endParaRPr>
          </a:p>
          <a:p>
            <a:pPr indent="0" lvl="0" marL="32384" marR="0" rtl="0" algn="ctr">
              <a:lnSpc>
                <a:spcPct val="100000"/>
              </a:lnSpc>
              <a:spcBef>
                <a:spcPts val="0"/>
              </a:spcBef>
              <a:spcAft>
                <a:spcPts val="0"/>
              </a:spcAft>
              <a:buNone/>
            </a:pPr>
            <a:r>
              <a:rPr lang="en-US" sz="1050">
                <a:latin typeface="Calibri"/>
                <a:ea typeface="Calibri"/>
                <a:cs typeface="Calibri"/>
                <a:sym typeface="Calibri"/>
              </a:rPr>
              <a:t>Examples: GPUs, (Nvidia), TPUs (Google)</a:t>
            </a:r>
            <a:endParaRPr sz="1050">
              <a:latin typeface="Calibri"/>
              <a:ea typeface="Calibri"/>
              <a:cs typeface="Calibri"/>
              <a:sym typeface="Calibri"/>
            </a:endParaRPr>
          </a:p>
        </p:txBody>
      </p:sp>
      <p:sp>
        <p:nvSpPr>
          <p:cNvPr id="547" name="Google Shape;547;p18"/>
          <p:cNvSpPr txBox="1"/>
          <p:nvPr/>
        </p:nvSpPr>
        <p:spPr>
          <a:xfrm>
            <a:off x="144779" y="1490472"/>
            <a:ext cx="4902835" cy="277495"/>
          </a:xfrm>
          <a:prstGeom prst="rect">
            <a:avLst/>
          </a:prstGeom>
          <a:solidFill>
            <a:srgbClr val="AAD7CE"/>
          </a:solidFill>
          <a:ln cap="flat" cmpd="sng" w="9525">
            <a:solidFill>
              <a:srgbClr val="FA5B51"/>
            </a:solidFill>
            <a:prstDash val="solid"/>
            <a:round/>
            <a:headEnd len="sm" w="sm" type="none"/>
            <a:tailEnd len="sm" w="sm" type="none"/>
          </a:ln>
        </p:spPr>
        <p:txBody>
          <a:bodyPr anchorCtr="0" anchor="t" bIns="0" lIns="0" spcFirstLastPara="1" rIns="0" wrap="square" tIns="36825">
            <a:spAutoFit/>
          </a:bodyPr>
          <a:lstStyle/>
          <a:p>
            <a:pPr indent="0" lvl="0" marL="0" marR="0" rtl="0" algn="ctr">
              <a:lnSpc>
                <a:spcPct val="100000"/>
              </a:lnSpc>
              <a:spcBef>
                <a:spcPts val="0"/>
              </a:spcBef>
              <a:spcAft>
                <a:spcPts val="0"/>
              </a:spcAft>
              <a:buNone/>
            </a:pPr>
            <a:r>
              <a:rPr b="1" lang="en-US" sz="1200">
                <a:latin typeface="Calibri"/>
                <a:ea typeface="Calibri"/>
                <a:cs typeface="Calibri"/>
                <a:sym typeface="Calibri"/>
              </a:rPr>
              <a:t>Users</a:t>
            </a:r>
            <a:endParaRPr sz="12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1" name="Shape 551"/>
        <p:cNvGrpSpPr/>
        <p:nvPr/>
      </p:nvGrpSpPr>
      <p:grpSpPr>
        <a:xfrm>
          <a:off x="0" y="0"/>
          <a:ext cx="0" cy="0"/>
          <a:chOff x="0" y="0"/>
          <a:chExt cx="0" cy="0"/>
        </a:xfrm>
      </p:grpSpPr>
      <p:graphicFrame>
        <p:nvGraphicFramePr>
          <p:cNvPr id="552" name="Google Shape;552;p19"/>
          <p:cNvGraphicFramePr/>
          <p:nvPr/>
        </p:nvGraphicFramePr>
        <p:xfrm>
          <a:off x="134848" y="1266126"/>
          <a:ext cx="3000000" cy="3000000"/>
        </p:xfrm>
        <a:graphic>
          <a:graphicData uri="http://schemas.openxmlformats.org/drawingml/2006/table">
            <a:tbl>
              <a:tblPr bandRow="1" firstRow="1">
                <a:noFill/>
                <a:tableStyleId>{71F76136-D7E7-48A1-8786-7BC977E6084A}</a:tableStyleId>
              </a:tblPr>
              <a:tblGrid>
                <a:gridCol w="873125"/>
                <a:gridCol w="1612900"/>
                <a:gridCol w="5146050"/>
                <a:gridCol w="4286875"/>
              </a:tblGrid>
              <a:tr h="669075">
                <a:tc rowSpan="7">
                  <a:txBody>
                    <a:bodyPr/>
                    <a:lstStyle/>
                    <a:p>
                      <a:pPr indent="0" lvl="0" marL="5080" marR="3175" rtl="0" algn="l">
                        <a:lnSpc>
                          <a:spcPct val="100000"/>
                        </a:lnSpc>
                        <a:spcBef>
                          <a:spcPts val="0"/>
                        </a:spcBef>
                        <a:spcAft>
                          <a:spcPts val="0"/>
                        </a:spcAft>
                        <a:buNone/>
                      </a:pPr>
                      <a:r>
                        <a:rPr lang="en-US" sz="2800" u="none" cap="none" strike="noStrike">
                          <a:solidFill>
                            <a:srgbClr val="FFFFFF"/>
                          </a:solidFill>
                          <a:latin typeface="Calibri"/>
                          <a:ea typeface="Calibri"/>
                          <a:cs typeface="Calibri"/>
                          <a:sym typeface="Calibri"/>
                        </a:rPr>
                        <a:t>nfrastructure &amp; Model Layer</a:t>
                      </a:r>
                      <a:endParaRPr sz="2800" u="none" cap="none" strike="noStrike">
                        <a:latin typeface="Calibri"/>
                        <a:ea typeface="Calibri"/>
                        <a:cs typeface="Calibri"/>
                        <a:sym typeface="Calibri"/>
                      </a:endParaRPr>
                    </a:p>
                  </a:txBody>
                  <a:tcPr marT="187950" marB="0" marR="0" marL="0">
                    <a:lnL cap="flat" cmpd="sng" w="28575">
                      <a:solidFill>
                        <a:srgbClr val="ABD7CE"/>
                      </a:solidFill>
                      <a:prstDash val="solid"/>
                      <a:round/>
                      <a:headEnd len="sm" w="sm" type="none"/>
                      <a:tailEnd len="sm" w="sm" type="none"/>
                    </a:lnL>
                    <a:lnR cap="flat" cmpd="sng" w="12700">
                      <a:solidFill>
                        <a:srgbClr val="FA5B51"/>
                      </a:solidFill>
                      <a:prstDash val="solid"/>
                      <a:round/>
                      <a:headEnd len="sm" w="sm" type="none"/>
                      <a:tailEnd len="sm" w="sm" type="none"/>
                    </a:lnR>
                    <a:lnT cap="flat" cmpd="sng" w="12700">
                      <a:solidFill>
                        <a:srgbClr val="FA5B51"/>
                      </a:solidFill>
                      <a:prstDash val="solid"/>
                      <a:round/>
                      <a:headEnd len="sm" w="sm" type="none"/>
                      <a:tailEnd len="sm" w="sm" type="none"/>
                    </a:lnT>
                    <a:solidFill>
                      <a:srgbClr val="86529D"/>
                    </a:solidFill>
                  </a:tcPr>
                </a:tc>
                <a:tc>
                  <a:txBody>
                    <a:bodyPr/>
                    <a:lstStyle/>
                    <a:p>
                      <a:pPr indent="0" lvl="0" marL="0" marR="83820" rtl="0" algn="r">
                        <a:lnSpc>
                          <a:spcPct val="100000"/>
                        </a:lnSpc>
                        <a:spcBef>
                          <a:spcPts val="0"/>
                        </a:spcBef>
                        <a:spcAft>
                          <a:spcPts val="0"/>
                        </a:spcAft>
                        <a:buNone/>
                      </a:pPr>
                      <a:r>
                        <a:rPr lang="en-US" sz="1400" u="none" cap="none" strike="noStrike">
                          <a:latin typeface="Calibri"/>
                          <a:ea typeface="Calibri"/>
                          <a:cs typeface="Calibri"/>
                          <a:sym typeface="Calibri"/>
                        </a:rPr>
                        <a:t>Open Sourced</a:t>
                      </a:r>
                      <a:endParaRPr sz="1400" u="none" cap="none" strike="noStrike">
                        <a:latin typeface="Calibri"/>
                        <a:ea typeface="Calibri"/>
                        <a:cs typeface="Calibri"/>
                        <a:sym typeface="Calibri"/>
                      </a:endParaRPr>
                    </a:p>
                    <a:p>
                      <a:pPr indent="0" lvl="0" marL="0" marR="84455" rtl="0" algn="r">
                        <a:lnSpc>
                          <a:spcPct val="100000"/>
                        </a:lnSpc>
                        <a:spcBef>
                          <a:spcPts val="5"/>
                        </a:spcBef>
                        <a:spcAft>
                          <a:spcPts val="0"/>
                        </a:spcAft>
                        <a:buNone/>
                      </a:pPr>
                      <a:r>
                        <a:rPr lang="en-US" sz="1400" u="none" cap="none" strike="noStrike">
                          <a:latin typeface="Calibri"/>
                          <a:ea typeface="Calibri"/>
                          <a:cs typeface="Calibri"/>
                          <a:sym typeface="Calibri"/>
                        </a:rPr>
                        <a:t>Models</a:t>
                      </a:r>
                      <a:endParaRPr sz="1400" u="none" cap="none" strike="noStrike">
                        <a:latin typeface="Calibri"/>
                        <a:ea typeface="Calibri"/>
                        <a:cs typeface="Calibri"/>
                        <a:sym typeface="Calibri"/>
                      </a:endParaRPr>
                    </a:p>
                  </a:txBody>
                  <a:tcPr marT="107950" marB="0" marR="0" marL="0">
                    <a:lnL cap="flat" cmpd="sng" w="1270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107950" marR="83185" rtl="0" algn="just">
                        <a:lnSpc>
                          <a:spcPct val="100000"/>
                        </a:lnSpc>
                        <a:spcBef>
                          <a:spcPts val="0"/>
                        </a:spcBef>
                        <a:spcAft>
                          <a:spcPts val="0"/>
                        </a:spcAft>
                        <a:buNone/>
                      </a:pPr>
                      <a:r>
                        <a:rPr lang="en-US" sz="1200" u="none" cap="none" strike="noStrike">
                          <a:latin typeface="Calibri"/>
                          <a:ea typeface="Calibri"/>
                          <a:cs typeface="Calibri"/>
                          <a:sym typeface="Calibri"/>
                        </a:rPr>
                        <a:t>Open-sourced models are available with commercial licenses for  building proprietary models. These models are reaching technical  capabilities similar to GPT-3/3.5 and require hardware to run.</a:t>
                      </a:r>
                      <a:endParaRPr sz="1200" u="none" cap="none" strike="noStrike">
                        <a:latin typeface="Calibri"/>
                        <a:ea typeface="Calibri"/>
                        <a:cs typeface="Calibri"/>
                        <a:sym typeface="Calibri"/>
                      </a:endParaRPr>
                    </a:p>
                  </a:txBody>
                  <a:tcPr marT="36825"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28575">
                      <a:solidFill>
                        <a:srgbClr val="FA5B51"/>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A492"/>
                    </a:solidFill>
                  </a:tcPr>
                </a:tc>
              </a:tr>
              <a:tr h="663250">
                <a:tc vMerge="1"/>
                <a:tc>
                  <a:txBody>
                    <a:bodyPr/>
                    <a:lstStyle/>
                    <a:p>
                      <a:pPr indent="0" lvl="0" marL="0" marR="0" rtl="0" algn="l">
                        <a:lnSpc>
                          <a:spcPct val="100000"/>
                        </a:lnSpc>
                        <a:spcBef>
                          <a:spcPts val="0"/>
                        </a:spcBef>
                        <a:spcAft>
                          <a:spcPts val="0"/>
                        </a:spcAft>
                        <a:buNone/>
                      </a:pPr>
                      <a:r>
                        <a:t/>
                      </a:r>
                      <a:endParaRPr sz="1450" u="none" cap="none" strike="noStrike">
                        <a:latin typeface="Times New Roman"/>
                        <a:ea typeface="Times New Roman"/>
                        <a:cs typeface="Times New Roman"/>
                        <a:sym typeface="Times New Roman"/>
                      </a:endParaRPr>
                    </a:p>
                    <a:p>
                      <a:pPr indent="0" lvl="0" marL="0" marR="83820" rtl="0" algn="r">
                        <a:lnSpc>
                          <a:spcPct val="100000"/>
                        </a:lnSpc>
                        <a:spcBef>
                          <a:spcPts val="0"/>
                        </a:spcBef>
                        <a:spcAft>
                          <a:spcPts val="0"/>
                        </a:spcAft>
                        <a:buNone/>
                      </a:pPr>
                      <a:r>
                        <a:rPr lang="en-US" sz="1400" u="none" cap="none" strike="noStrike">
                          <a:latin typeface="Calibri"/>
                          <a:ea typeface="Calibri"/>
                          <a:cs typeface="Calibri"/>
                          <a:sym typeface="Calibri"/>
                        </a:rPr>
                        <a:t>Model Creation</a:t>
                      </a:r>
                      <a:endParaRPr sz="1400" u="none" cap="none" strike="noStrike">
                        <a:latin typeface="Calibri"/>
                        <a:ea typeface="Calibri"/>
                        <a:cs typeface="Calibri"/>
                        <a:sym typeface="Calibri"/>
                      </a:endParaRPr>
                    </a:p>
                  </a:txBody>
                  <a:tcPr marT="625" marB="0" marR="0" marL="0">
                    <a:lnL cap="flat" cmpd="sng" w="1270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107950" marR="83185" rtl="0" algn="just">
                        <a:lnSpc>
                          <a:spcPct val="100000"/>
                        </a:lnSpc>
                        <a:spcBef>
                          <a:spcPts val="0"/>
                        </a:spcBef>
                        <a:spcAft>
                          <a:spcPts val="0"/>
                        </a:spcAft>
                        <a:buNone/>
                      </a:pPr>
                      <a:r>
                        <a:rPr lang="en-US" sz="1200" u="none" cap="none" strike="noStrike">
                          <a:latin typeface="Calibri"/>
                          <a:ea typeface="Calibri"/>
                          <a:cs typeface="Calibri"/>
                          <a:sym typeface="Calibri"/>
                        </a:rPr>
                        <a:t>Most of these companies were initially bootstrapped or non-  profit research organizations developing AI capabilities. It took a  longer gestation period to produce high parametric models.</a:t>
                      </a:r>
                      <a:endParaRPr sz="1200" u="none" cap="none" strike="noStrike">
                        <a:latin typeface="Calibri"/>
                        <a:ea typeface="Calibri"/>
                        <a:cs typeface="Calibri"/>
                        <a:sym typeface="Calibri"/>
                      </a:endParaRPr>
                    </a:p>
                  </a:txBody>
                  <a:tcPr marT="34300"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A492"/>
                    </a:solidFill>
                  </a:tcPr>
                </a:tc>
              </a:tr>
              <a:tr h="666900">
                <a:tc vMerge="1"/>
                <a:tc>
                  <a:txBody>
                    <a:bodyPr/>
                    <a:lstStyle/>
                    <a:p>
                      <a:pPr indent="-306705" lvl="0" marL="392430" marR="83820" rtl="0" algn="l">
                        <a:lnSpc>
                          <a:spcPct val="100000"/>
                        </a:lnSpc>
                        <a:spcBef>
                          <a:spcPts val="0"/>
                        </a:spcBef>
                        <a:spcAft>
                          <a:spcPts val="0"/>
                        </a:spcAft>
                        <a:buNone/>
                      </a:pPr>
                      <a:r>
                        <a:rPr lang="en-US" sz="1400" u="none" cap="none" strike="noStrike">
                          <a:latin typeface="Calibri"/>
                          <a:ea typeface="Calibri"/>
                          <a:cs typeface="Calibri"/>
                          <a:sym typeface="Calibri"/>
                        </a:rPr>
                        <a:t>Prompt Engineering  &amp; Management</a:t>
                      </a:r>
                      <a:endParaRPr sz="1400" u="none" cap="none" strike="noStrike">
                        <a:latin typeface="Calibri"/>
                        <a:ea typeface="Calibri"/>
                        <a:cs typeface="Calibri"/>
                        <a:sym typeface="Calibri"/>
                      </a:endParaRPr>
                    </a:p>
                  </a:txBody>
                  <a:tcPr marT="109225" marB="0" marR="0" marL="0">
                    <a:lnL cap="flat" cmpd="sng" w="1270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107950" marR="323850" rtl="0" algn="l">
                        <a:lnSpc>
                          <a:spcPct val="100000"/>
                        </a:lnSpc>
                        <a:spcBef>
                          <a:spcPts val="0"/>
                        </a:spcBef>
                        <a:spcAft>
                          <a:spcPts val="0"/>
                        </a:spcAft>
                        <a:buNone/>
                      </a:pPr>
                      <a:r>
                        <a:rPr lang="en-US" sz="1200" u="none" cap="none" strike="noStrike">
                          <a:latin typeface="Calibri"/>
                          <a:ea typeface="Calibri"/>
                          <a:cs typeface="Calibri"/>
                          <a:sym typeface="Calibri"/>
                        </a:rPr>
                        <a:t>Prompt Eng tools have gained traction, being implemented for  document parsing and in the generation of AI applications.</a:t>
                      </a:r>
                      <a:endParaRPr sz="1200" u="none" cap="none" strike="noStrike">
                        <a:latin typeface="Calibri"/>
                        <a:ea typeface="Calibri"/>
                        <a:cs typeface="Calibri"/>
                        <a:sym typeface="Calibri"/>
                      </a:endParaRPr>
                    </a:p>
                    <a:p>
                      <a:pPr indent="0" lvl="0" marL="107950" marR="0" rtl="0" algn="l">
                        <a:lnSpc>
                          <a:spcPct val="100000"/>
                        </a:lnSpc>
                        <a:spcBef>
                          <a:spcPts val="0"/>
                        </a:spcBef>
                        <a:spcAft>
                          <a:spcPts val="0"/>
                        </a:spcAft>
                        <a:buNone/>
                      </a:pPr>
                      <a:r>
                        <a:rPr lang="en-US" sz="1200" u="none" cap="none" strike="noStrike">
                          <a:latin typeface="Calibri"/>
                          <a:ea typeface="Calibri"/>
                          <a:cs typeface="Calibri"/>
                          <a:sym typeface="Calibri"/>
                        </a:rPr>
                        <a:t>However, this segment may shrink due to the dev of RLHF models</a:t>
                      </a:r>
                      <a:endParaRPr sz="1200" u="none" cap="none" strike="noStrike">
                        <a:latin typeface="Calibri"/>
                        <a:ea typeface="Calibri"/>
                        <a:cs typeface="Calibri"/>
                        <a:sym typeface="Calibri"/>
                      </a:endParaRPr>
                    </a:p>
                  </a:txBody>
                  <a:tcPr marT="37475"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A492"/>
                    </a:solidFill>
                  </a:tcPr>
                </a:tc>
              </a:tr>
              <a:tr h="665450">
                <a:tc vMerge="1"/>
                <a:tc>
                  <a:txBody>
                    <a:bodyPr/>
                    <a:lstStyle/>
                    <a:p>
                      <a:pPr indent="0" lvl="0" marL="0" marR="0" rtl="0" algn="l">
                        <a:lnSpc>
                          <a:spcPct val="100000"/>
                        </a:lnSpc>
                        <a:spcBef>
                          <a:spcPts val="0"/>
                        </a:spcBef>
                        <a:spcAft>
                          <a:spcPts val="0"/>
                        </a:spcAft>
                        <a:buNone/>
                      </a:pPr>
                      <a:r>
                        <a:t/>
                      </a:r>
                      <a:endParaRPr sz="1450" u="none" cap="none" strike="noStrike">
                        <a:latin typeface="Times New Roman"/>
                        <a:ea typeface="Times New Roman"/>
                        <a:cs typeface="Times New Roman"/>
                        <a:sym typeface="Times New Roman"/>
                      </a:endParaRPr>
                    </a:p>
                    <a:p>
                      <a:pPr indent="0" lvl="0" marL="0" marR="85090" rtl="0" algn="r">
                        <a:lnSpc>
                          <a:spcPct val="100000"/>
                        </a:lnSpc>
                        <a:spcBef>
                          <a:spcPts val="0"/>
                        </a:spcBef>
                        <a:spcAft>
                          <a:spcPts val="0"/>
                        </a:spcAft>
                        <a:buNone/>
                      </a:pPr>
                      <a:r>
                        <a:rPr lang="en-US" sz="1400" u="none" cap="none" strike="noStrike">
                          <a:latin typeface="Calibri"/>
                          <a:ea typeface="Calibri"/>
                          <a:cs typeface="Calibri"/>
                          <a:sym typeface="Calibri"/>
                        </a:rPr>
                        <a:t>Label / Process Data</a:t>
                      </a:r>
                      <a:endParaRPr sz="1400" u="none" cap="none" strike="noStrike">
                        <a:latin typeface="Calibri"/>
                        <a:ea typeface="Calibri"/>
                        <a:cs typeface="Calibri"/>
                        <a:sym typeface="Calibri"/>
                      </a:endParaRPr>
                    </a:p>
                  </a:txBody>
                  <a:tcPr marT="3800" marB="0" marR="0" marL="0">
                    <a:lnL cap="flat" cmpd="sng" w="1270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107950" marR="83185" rtl="0" algn="just">
                        <a:lnSpc>
                          <a:spcPct val="100000"/>
                        </a:lnSpc>
                        <a:spcBef>
                          <a:spcPts val="0"/>
                        </a:spcBef>
                        <a:spcAft>
                          <a:spcPts val="0"/>
                        </a:spcAft>
                        <a:buNone/>
                      </a:pPr>
                      <a:r>
                        <a:rPr lang="en-US" sz="1200" u="none" cap="none" strike="noStrike">
                          <a:latin typeface="Calibri"/>
                          <a:ea typeface="Calibri"/>
                          <a:cs typeface="Calibri"/>
                          <a:sym typeface="Calibri"/>
                        </a:rPr>
                        <a:t>The same inference can be drawn from CV, which require a huge  amount of data to be categorized. This will be essential for  proprietary datasets, particularly with Large Enterprises.</a:t>
                      </a:r>
                      <a:endParaRPr sz="1200" u="none" cap="none" strike="noStrike">
                        <a:latin typeface="Calibri"/>
                        <a:ea typeface="Calibri"/>
                        <a:cs typeface="Calibri"/>
                        <a:sym typeface="Calibri"/>
                      </a:endParaRPr>
                    </a:p>
                  </a:txBody>
                  <a:tcPr marT="37475"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A492"/>
                    </a:solidFill>
                  </a:tcPr>
                </a:tc>
              </a:tr>
              <a:tr h="666250">
                <a:tc vMerge="1"/>
                <a:tc>
                  <a:txBody>
                    <a:bodyPr/>
                    <a:lstStyle/>
                    <a:p>
                      <a:pPr indent="-384175" lvl="0" marL="552450" marR="83820" rtl="0" algn="l">
                        <a:lnSpc>
                          <a:spcPct val="100000"/>
                        </a:lnSpc>
                        <a:spcBef>
                          <a:spcPts val="0"/>
                        </a:spcBef>
                        <a:spcAft>
                          <a:spcPts val="0"/>
                        </a:spcAft>
                        <a:buNone/>
                      </a:pPr>
                      <a:r>
                        <a:rPr lang="en-US" sz="1400" u="none" cap="none" strike="noStrike">
                          <a:latin typeface="Calibri"/>
                          <a:ea typeface="Calibri"/>
                          <a:cs typeface="Calibri"/>
                          <a:sym typeface="Calibri"/>
                        </a:rPr>
                        <a:t>Data &amp; Embedding  Management</a:t>
                      </a:r>
                      <a:endParaRPr sz="1400" u="none" cap="none" strike="noStrike">
                        <a:latin typeface="Calibri"/>
                        <a:ea typeface="Calibri"/>
                        <a:cs typeface="Calibri"/>
                        <a:sym typeface="Calibri"/>
                      </a:endParaRPr>
                    </a:p>
                  </a:txBody>
                  <a:tcPr marT="109850" marB="0" marR="0" marL="0">
                    <a:lnL cap="flat" cmpd="sng" w="1270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BD7CE"/>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107950" marR="83185" rtl="0" algn="just">
                        <a:lnSpc>
                          <a:spcPct val="100000"/>
                        </a:lnSpc>
                        <a:spcBef>
                          <a:spcPts val="0"/>
                        </a:spcBef>
                        <a:spcAft>
                          <a:spcPts val="0"/>
                        </a:spcAft>
                        <a:buNone/>
                      </a:pPr>
                      <a:r>
                        <a:rPr lang="en-US" sz="1200" u="none" cap="none" strike="noStrike">
                          <a:latin typeface="Calibri"/>
                          <a:ea typeface="Calibri"/>
                          <a:cs typeface="Calibri"/>
                          <a:sym typeface="Calibri"/>
                        </a:rPr>
                        <a:t>Due to the fact that embeds offer storage in multidimensions and  databases can be searched with lower latency using similarity  functions, they provide LLMs with long-term memory.</a:t>
                      </a:r>
                      <a:endParaRPr sz="1200" u="none" cap="none" strike="noStrike">
                        <a:latin typeface="Calibri"/>
                        <a:ea typeface="Calibri"/>
                        <a:cs typeface="Calibri"/>
                        <a:sym typeface="Calibri"/>
                      </a:endParaRPr>
                    </a:p>
                  </a:txBody>
                  <a:tcPr marT="38725"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A492"/>
                    </a:solidFill>
                  </a:tcPr>
                </a:tc>
              </a:tr>
              <a:tr h="665425">
                <a:tc vMerge="1"/>
                <a:tc>
                  <a:txBody>
                    <a:bodyPr/>
                    <a:lstStyle/>
                    <a:p>
                      <a:pPr indent="0" lvl="0" marL="0" marR="84455" rtl="0" algn="r">
                        <a:lnSpc>
                          <a:spcPct val="100000"/>
                        </a:lnSpc>
                        <a:spcBef>
                          <a:spcPts val="0"/>
                        </a:spcBef>
                        <a:spcAft>
                          <a:spcPts val="0"/>
                        </a:spcAft>
                        <a:buNone/>
                      </a:pPr>
                      <a:r>
                        <a:rPr lang="en-US" sz="1400" u="none" cap="none" strike="noStrike">
                          <a:latin typeface="Calibri"/>
                          <a:ea typeface="Calibri"/>
                          <a:cs typeface="Calibri"/>
                          <a:sym typeface="Calibri"/>
                        </a:rPr>
                        <a:t>Train &amp; Fine-Tuning/</a:t>
                      </a:r>
                      <a:endParaRPr sz="1400" u="none" cap="none" strike="noStrike">
                        <a:latin typeface="Calibri"/>
                        <a:ea typeface="Calibri"/>
                        <a:cs typeface="Calibri"/>
                        <a:sym typeface="Calibri"/>
                      </a:endParaRPr>
                    </a:p>
                    <a:p>
                      <a:pPr indent="0" lvl="0" marL="0" marR="84455" rtl="0" algn="r">
                        <a:lnSpc>
                          <a:spcPct val="100000"/>
                        </a:lnSpc>
                        <a:spcBef>
                          <a:spcPts val="0"/>
                        </a:spcBef>
                        <a:spcAft>
                          <a:spcPts val="0"/>
                        </a:spcAft>
                        <a:buNone/>
                      </a:pPr>
                      <a:r>
                        <a:rPr lang="en-US" sz="1400" u="none" cap="none" strike="noStrike">
                          <a:latin typeface="Calibri"/>
                          <a:ea typeface="Calibri"/>
                          <a:cs typeface="Calibri"/>
                          <a:sym typeface="Calibri"/>
                        </a:rPr>
                        <a:t>Distillation</a:t>
                      </a:r>
                      <a:endParaRPr sz="1400" u="none" cap="none" strike="noStrike">
                        <a:latin typeface="Calibri"/>
                        <a:ea typeface="Calibri"/>
                        <a:cs typeface="Calibri"/>
                        <a:sym typeface="Calibri"/>
                      </a:endParaRPr>
                    </a:p>
                  </a:txBody>
                  <a:tcPr marT="110500" marB="0" marR="0" marL="0">
                    <a:lnL cap="flat" cmpd="sng" w="1270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107950" marR="82550" rtl="0" algn="just">
                        <a:lnSpc>
                          <a:spcPct val="100000"/>
                        </a:lnSpc>
                        <a:spcBef>
                          <a:spcPts val="0"/>
                        </a:spcBef>
                        <a:spcAft>
                          <a:spcPts val="0"/>
                        </a:spcAft>
                        <a:buNone/>
                      </a:pPr>
                      <a:r>
                        <a:rPr lang="en-US" sz="1200" u="none" cap="none" strike="noStrike">
                          <a:latin typeface="Calibri"/>
                          <a:ea typeface="Calibri"/>
                          <a:cs typeface="Calibri"/>
                          <a:sym typeface="Calibri"/>
                        </a:rPr>
                        <a:t>Fine-tuning has been used with foundation models, which can be  very expensive and are constrained to open-source models only.  It has not provided any significant improvements in performance.</a:t>
                      </a:r>
                      <a:endParaRPr sz="1200" u="none" cap="none" strike="noStrike">
                        <a:latin typeface="Calibri"/>
                        <a:ea typeface="Calibri"/>
                        <a:cs typeface="Calibri"/>
                        <a:sym typeface="Calibri"/>
                      </a:endParaRPr>
                    </a:p>
                  </a:txBody>
                  <a:tcPr marT="38725"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A492"/>
                    </a:solidFill>
                  </a:tcPr>
                </a:tc>
              </a:tr>
              <a:tr h="666975">
                <a:tc vMerge="1"/>
                <a:tc>
                  <a:txBody>
                    <a:bodyPr/>
                    <a:lstStyle/>
                    <a:p>
                      <a:pPr indent="906780" lvl="0" marL="75565" marR="84455" rtl="0" algn="l">
                        <a:lnSpc>
                          <a:spcPct val="100000"/>
                        </a:lnSpc>
                        <a:spcBef>
                          <a:spcPts val="0"/>
                        </a:spcBef>
                        <a:spcAft>
                          <a:spcPts val="0"/>
                        </a:spcAft>
                        <a:buNone/>
                      </a:pPr>
                      <a:r>
                        <a:rPr lang="en-US" sz="1400" u="none" cap="none" strike="noStrike">
                          <a:latin typeface="Calibri"/>
                          <a:ea typeface="Calibri"/>
                          <a:cs typeface="Calibri"/>
                          <a:sym typeface="Calibri"/>
                        </a:rPr>
                        <a:t>Deploy,  Optimize &amp; Monitor</a:t>
                      </a:r>
                      <a:endParaRPr sz="1400" u="none" cap="none" strike="noStrike">
                        <a:latin typeface="Calibri"/>
                        <a:ea typeface="Calibri"/>
                        <a:cs typeface="Calibri"/>
                        <a:sym typeface="Calibri"/>
                      </a:endParaRPr>
                    </a:p>
                  </a:txBody>
                  <a:tcPr marT="111750" marB="0" marR="0" marL="0">
                    <a:lnL cap="flat" cmpd="sng" w="1270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ABD7CE"/>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107950" marR="83185" rtl="0" algn="just">
                        <a:lnSpc>
                          <a:spcPct val="100000"/>
                        </a:lnSpc>
                        <a:spcBef>
                          <a:spcPts val="0"/>
                        </a:spcBef>
                        <a:spcAft>
                          <a:spcPts val="0"/>
                        </a:spcAft>
                        <a:buNone/>
                      </a:pPr>
                      <a:r>
                        <a:rPr lang="en-US" sz="1200" u="none" cap="none" strike="noStrike">
                          <a:latin typeface="Calibri"/>
                          <a:ea typeface="Calibri"/>
                          <a:cs typeface="Calibri"/>
                          <a:sym typeface="Calibri"/>
                        </a:rPr>
                        <a:t>Considering that these LLMs require a platform to deploy,  monitoring and observability. This is to check the status of  functionality, analyze anomalies, and avoid inoperability.</a:t>
                      </a:r>
                      <a:endParaRPr sz="1200" u="none" cap="none" strike="noStrike">
                        <a:latin typeface="Calibri"/>
                        <a:ea typeface="Calibri"/>
                        <a:cs typeface="Calibri"/>
                        <a:sym typeface="Calibri"/>
                      </a:endParaRPr>
                    </a:p>
                  </a:txBody>
                  <a:tcPr marT="40000"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A492"/>
                    </a:solidFill>
                  </a:tcPr>
                </a:tc>
              </a:tr>
              <a:tr h="656300">
                <a:tc>
                  <a:txBody>
                    <a:bodyPr/>
                    <a:lstStyle/>
                    <a:p>
                      <a:pPr indent="0" lvl="0" marL="0" marR="0" rtl="0" algn="r">
                        <a:lnSpc>
                          <a:spcPct val="100000"/>
                        </a:lnSpc>
                        <a:spcBef>
                          <a:spcPts val="0"/>
                        </a:spcBef>
                        <a:spcAft>
                          <a:spcPts val="0"/>
                        </a:spcAft>
                        <a:buNone/>
                      </a:pPr>
                      <a:r>
                        <a:rPr lang="en-US" sz="2800" u="none" cap="none" strike="noStrike">
                          <a:solidFill>
                            <a:srgbClr val="FFFFFF"/>
                          </a:solidFill>
                          <a:latin typeface="Calibri"/>
                          <a:ea typeface="Calibri"/>
                          <a:cs typeface="Calibri"/>
                          <a:sym typeface="Calibri"/>
                        </a:rPr>
                        <a:t>I</a:t>
                      </a:r>
                      <a:endParaRPr sz="2800" u="none" cap="none" strike="noStrike">
                        <a:latin typeface="Calibri"/>
                        <a:ea typeface="Calibri"/>
                        <a:cs typeface="Calibri"/>
                        <a:sym typeface="Calibri"/>
                      </a:endParaRPr>
                    </a:p>
                  </a:txBody>
                  <a:tcPr marT="18795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B cap="flat" cmpd="sng" w="12700">
                      <a:solidFill>
                        <a:srgbClr val="FA5B51"/>
                      </a:solidFill>
                      <a:prstDash val="solid"/>
                      <a:round/>
                      <a:headEnd len="sm" w="sm" type="none"/>
                      <a:tailEnd len="sm" w="sm" type="none"/>
                    </a:lnB>
                    <a:solidFill>
                      <a:srgbClr val="86529D"/>
                    </a:solidFill>
                  </a:tcPr>
                </a:tc>
                <a:tc>
                  <a:txBody>
                    <a:bodyPr/>
                    <a:lstStyle/>
                    <a:p>
                      <a:pPr indent="0" lvl="0" marL="939800" marR="0" rtl="0" algn="l">
                        <a:lnSpc>
                          <a:spcPct val="100000"/>
                        </a:lnSpc>
                        <a:spcBef>
                          <a:spcPts val="0"/>
                        </a:spcBef>
                        <a:spcAft>
                          <a:spcPts val="0"/>
                        </a:spcAft>
                        <a:buNone/>
                      </a:pPr>
                      <a:r>
                        <a:rPr lang="en-US" sz="1400" u="none" cap="none" strike="noStrike">
                          <a:latin typeface="Calibri"/>
                          <a:ea typeface="Calibri"/>
                          <a:cs typeface="Calibri"/>
                          <a:sym typeface="Calibri"/>
                        </a:rPr>
                        <a:t>LLM API</a:t>
                      </a:r>
                      <a:endParaRPr sz="1400" u="none" cap="none" strike="noStrike">
                        <a:latin typeface="Calibri"/>
                        <a:ea typeface="Calibri"/>
                        <a:cs typeface="Calibri"/>
                        <a:sym typeface="Calibri"/>
                      </a:endParaRPr>
                    </a:p>
                    <a:p>
                      <a:pPr indent="0" lvl="0" marL="631825" marR="0" rtl="0" algn="l">
                        <a:lnSpc>
                          <a:spcPct val="100000"/>
                        </a:lnSpc>
                        <a:spcBef>
                          <a:spcPts val="0"/>
                        </a:spcBef>
                        <a:spcAft>
                          <a:spcPts val="0"/>
                        </a:spcAft>
                        <a:buNone/>
                      </a:pPr>
                      <a:r>
                        <a:rPr lang="en-US" sz="1400" u="none" cap="none" strike="noStrike">
                          <a:latin typeface="Calibri"/>
                          <a:ea typeface="Calibri"/>
                          <a:cs typeface="Calibri"/>
                          <a:sym typeface="Calibri"/>
                        </a:rPr>
                        <a:t>Frameworks</a:t>
                      </a:r>
                      <a:endParaRPr sz="1400" u="none" cap="none" strike="noStrike">
                        <a:latin typeface="Calibri"/>
                        <a:ea typeface="Calibri"/>
                        <a:cs typeface="Calibri"/>
                        <a:sym typeface="Calibri"/>
                      </a:endParaRPr>
                    </a:p>
                  </a:txBody>
                  <a:tcPr marT="111125" marB="0" marR="0" marL="0">
                    <a:lnL cap="flat" cmpd="sng" w="1270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BD7CE"/>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107950" marR="83185" rtl="0" algn="just">
                        <a:lnSpc>
                          <a:spcPct val="100000"/>
                        </a:lnSpc>
                        <a:spcBef>
                          <a:spcPts val="0"/>
                        </a:spcBef>
                        <a:spcAft>
                          <a:spcPts val="0"/>
                        </a:spcAft>
                        <a:buNone/>
                      </a:pPr>
                      <a:r>
                        <a:rPr lang="en-US" sz="1200" u="none" cap="none" strike="noStrike">
                          <a:latin typeface="Calibri"/>
                          <a:ea typeface="Calibri"/>
                          <a:cs typeface="Calibri"/>
                          <a:sym typeface="Calibri"/>
                        </a:rPr>
                        <a:t>Programming frameworks have end-to-end capabilities that make  it easy to integrate APIs and databases. With multimodal  capabilities, they will play a key role in developing applications.</a:t>
                      </a:r>
                      <a:endParaRPr sz="1200" u="none" cap="none" strike="noStrike">
                        <a:latin typeface="Calibri"/>
                        <a:ea typeface="Calibri"/>
                        <a:cs typeface="Calibri"/>
                        <a:sym typeface="Calibri"/>
                      </a:endParaRPr>
                    </a:p>
                  </a:txBody>
                  <a:tcPr marT="39375" marB="0" marR="0" marL="0">
                    <a:lnL cap="flat" cmpd="sng" w="28575">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28575">
                      <a:solidFill>
                        <a:srgbClr val="FA5B51"/>
                      </a:solidFill>
                      <a:prstDash val="solid"/>
                      <a:round/>
                      <a:headEnd len="sm" w="sm" type="none"/>
                      <a:tailEnd len="sm" w="sm" type="none"/>
                    </a:lnB>
                    <a:solidFill>
                      <a:srgbClr val="FFA492"/>
                    </a:solidFill>
                  </a:tcPr>
                </a:tc>
              </a:tr>
            </a:tbl>
          </a:graphicData>
        </a:graphic>
      </p:graphicFrame>
      <p:sp>
        <p:nvSpPr>
          <p:cNvPr id="553" name="Google Shape;553;p19"/>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4" name="Google Shape;554;p19"/>
          <p:cNvSpPr/>
          <p:nvPr/>
        </p:nvSpPr>
        <p:spPr>
          <a:xfrm>
            <a:off x="141731" y="1200911"/>
            <a:ext cx="7588884" cy="0"/>
          </a:xfrm>
          <a:custGeom>
            <a:rect b="b" l="l" r="r" t="t"/>
            <a:pathLst>
              <a:path extrusionOk="0" h="120000" w="7588884">
                <a:moveTo>
                  <a:pt x="0" y="0"/>
                </a:moveTo>
                <a:lnTo>
                  <a:pt x="7588758"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5" name="Google Shape;555;p19"/>
          <p:cNvSpPr txBox="1"/>
          <p:nvPr/>
        </p:nvSpPr>
        <p:spPr>
          <a:xfrm>
            <a:off x="128422" y="889761"/>
            <a:ext cx="893191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Landscape	Description</a:t>
            </a:r>
            <a:endParaRPr sz="1800">
              <a:latin typeface="Arial"/>
              <a:ea typeface="Arial"/>
              <a:cs typeface="Arial"/>
              <a:sym typeface="Arial"/>
            </a:endParaRPr>
          </a:p>
        </p:txBody>
      </p:sp>
      <p:sp>
        <p:nvSpPr>
          <p:cNvPr id="556" name="Google Shape;556;p19"/>
          <p:cNvSpPr/>
          <p:nvPr/>
        </p:nvSpPr>
        <p:spPr>
          <a:xfrm>
            <a:off x="134848" y="1946782"/>
            <a:ext cx="20955" cy="0"/>
          </a:xfrm>
          <a:custGeom>
            <a:rect b="b" l="l" r="r" t="t"/>
            <a:pathLst>
              <a:path extrusionOk="0" h="120000" w="20955">
                <a:moveTo>
                  <a:pt x="0" y="0"/>
                </a:moveTo>
                <a:lnTo>
                  <a:pt x="2059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7" name="Google Shape;557;p19"/>
          <p:cNvSpPr/>
          <p:nvPr/>
        </p:nvSpPr>
        <p:spPr>
          <a:xfrm>
            <a:off x="134848" y="2613279"/>
            <a:ext cx="20955" cy="0"/>
          </a:xfrm>
          <a:custGeom>
            <a:rect b="b" l="l" r="r" t="t"/>
            <a:pathLst>
              <a:path extrusionOk="0" h="120000" w="20955">
                <a:moveTo>
                  <a:pt x="0" y="0"/>
                </a:moveTo>
                <a:lnTo>
                  <a:pt x="2059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8" name="Google Shape;558;p19"/>
          <p:cNvSpPr/>
          <p:nvPr/>
        </p:nvSpPr>
        <p:spPr>
          <a:xfrm>
            <a:off x="134848" y="3279647"/>
            <a:ext cx="20955" cy="0"/>
          </a:xfrm>
          <a:custGeom>
            <a:rect b="b" l="l" r="r" t="t"/>
            <a:pathLst>
              <a:path extrusionOk="0" h="120000" w="20955">
                <a:moveTo>
                  <a:pt x="0" y="0"/>
                </a:moveTo>
                <a:lnTo>
                  <a:pt x="2059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9" name="Google Shape;559;p19"/>
          <p:cNvSpPr/>
          <p:nvPr/>
        </p:nvSpPr>
        <p:spPr>
          <a:xfrm>
            <a:off x="134848" y="3946016"/>
            <a:ext cx="20955" cy="0"/>
          </a:xfrm>
          <a:custGeom>
            <a:rect b="b" l="l" r="r" t="t"/>
            <a:pathLst>
              <a:path extrusionOk="0" h="120000" w="20955">
                <a:moveTo>
                  <a:pt x="0" y="0"/>
                </a:moveTo>
                <a:lnTo>
                  <a:pt x="2059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0" name="Google Shape;560;p19"/>
          <p:cNvSpPr/>
          <p:nvPr/>
        </p:nvSpPr>
        <p:spPr>
          <a:xfrm>
            <a:off x="134848" y="4612513"/>
            <a:ext cx="20955" cy="0"/>
          </a:xfrm>
          <a:custGeom>
            <a:rect b="b" l="l" r="r" t="t"/>
            <a:pathLst>
              <a:path extrusionOk="0" h="120000" w="20955">
                <a:moveTo>
                  <a:pt x="0" y="0"/>
                </a:moveTo>
                <a:lnTo>
                  <a:pt x="2059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1" name="Google Shape;561;p19"/>
          <p:cNvSpPr/>
          <p:nvPr/>
        </p:nvSpPr>
        <p:spPr>
          <a:xfrm>
            <a:off x="134848" y="5278882"/>
            <a:ext cx="20955" cy="0"/>
          </a:xfrm>
          <a:custGeom>
            <a:rect b="b" l="l" r="r" t="t"/>
            <a:pathLst>
              <a:path extrusionOk="0" h="120000" w="20955">
                <a:moveTo>
                  <a:pt x="0" y="0"/>
                </a:moveTo>
                <a:lnTo>
                  <a:pt x="20599" y="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2" name="Google Shape;562;p19"/>
          <p:cNvSpPr txBox="1"/>
          <p:nvPr>
            <p:ph type="title"/>
          </p:nvPr>
        </p:nvSpPr>
        <p:spPr>
          <a:xfrm>
            <a:off x="606958" y="126618"/>
            <a:ext cx="9301480" cy="695960"/>
          </a:xfrm>
          <a:prstGeom prst="rect">
            <a:avLst/>
          </a:prstGeom>
          <a:noFill/>
          <a:ln>
            <a:noFill/>
          </a:ln>
        </p:spPr>
        <p:txBody>
          <a:bodyPr anchorCtr="0" anchor="t" bIns="0" lIns="0" spcFirstLastPara="1" rIns="0" wrap="square" tIns="24125">
            <a:spAutoFit/>
          </a:bodyPr>
          <a:lstStyle/>
          <a:p>
            <a:pPr indent="0" lvl="0" marL="6350" marR="5080" rtl="0" algn="l">
              <a:lnSpc>
                <a:spcPct val="119545"/>
              </a:lnSpc>
              <a:spcBef>
                <a:spcPts val="0"/>
              </a:spcBef>
              <a:spcAft>
                <a:spcPts val="0"/>
              </a:spcAft>
              <a:buNone/>
            </a:pPr>
            <a:r>
              <a:rPr lang="en-US"/>
              <a:t>Mapping Middleware tools utilized in LLM Tech Stack: The Gold Rush  has brought the Infrastructure and Model Layer into the spotlight.</a:t>
            </a:r>
            <a:endParaRPr/>
          </a:p>
        </p:txBody>
      </p:sp>
      <p:pic>
        <p:nvPicPr>
          <p:cNvPr id="563" name="Google Shape;563;p19"/>
          <p:cNvPicPr preferRelativeResize="0"/>
          <p:nvPr/>
        </p:nvPicPr>
        <p:blipFill rotWithShape="1">
          <a:blip r:embed="rId3">
            <a:alphaModFix/>
          </a:blip>
          <a:srcRect b="0" l="0" r="0" t="0"/>
          <a:stretch/>
        </p:blipFill>
        <p:spPr>
          <a:xfrm>
            <a:off x="4463796" y="1394460"/>
            <a:ext cx="1316735" cy="400812"/>
          </a:xfrm>
          <a:prstGeom prst="rect">
            <a:avLst/>
          </a:prstGeom>
          <a:noFill/>
          <a:ln>
            <a:noFill/>
          </a:ln>
        </p:spPr>
      </p:pic>
      <p:pic>
        <p:nvPicPr>
          <p:cNvPr id="564" name="Google Shape;564;p19"/>
          <p:cNvPicPr preferRelativeResize="0"/>
          <p:nvPr/>
        </p:nvPicPr>
        <p:blipFill rotWithShape="1">
          <a:blip r:embed="rId4">
            <a:alphaModFix/>
          </a:blip>
          <a:srcRect b="0" l="0" r="0" t="0"/>
          <a:stretch/>
        </p:blipFill>
        <p:spPr>
          <a:xfrm>
            <a:off x="5885688" y="1373124"/>
            <a:ext cx="1784604" cy="422148"/>
          </a:xfrm>
          <a:prstGeom prst="rect">
            <a:avLst/>
          </a:prstGeom>
          <a:noFill/>
          <a:ln>
            <a:noFill/>
          </a:ln>
        </p:spPr>
      </p:pic>
      <p:pic>
        <p:nvPicPr>
          <p:cNvPr id="565" name="Google Shape;565;p19"/>
          <p:cNvPicPr preferRelativeResize="0"/>
          <p:nvPr/>
        </p:nvPicPr>
        <p:blipFill rotWithShape="1">
          <a:blip r:embed="rId5">
            <a:alphaModFix/>
          </a:blip>
          <a:srcRect b="0" l="0" r="0" t="0"/>
          <a:stretch/>
        </p:blipFill>
        <p:spPr>
          <a:xfrm>
            <a:off x="2714244" y="1985772"/>
            <a:ext cx="1132332" cy="228600"/>
          </a:xfrm>
          <a:prstGeom prst="rect">
            <a:avLst/>
          </a:prstGeom>
          <a:noFill/>
          <a:ln>
            <a:noFill/>
          </a:ln>
        </p:spPr>
      </p:pic>
      <p:pic>
        <p:nvPicPr>
          <p:cNvPr id="566" name="Google Shape;566;p19"/>
          <p:cNvPicPr preferRelativeResize="0"/>
          <p:nvPr/>
        </p:nvPicPr>
        <p:blipFill rotWithShape="1">
          <a:blip r:embed="rId6">
            <a:alphaModFix/>
          </a:blip>
          <a:srcRect b="0" l="0" r="0" t="0"/>
          <a:stretch/>
        </p:blipFill>
        <p:spPr>
          <a:xfrm>
            <a:off x="2782867" y="2261697"/>
            <a:ext cx="950868" cy="327497"/>
          </a:xfrm>
          <a:prstGeom prst="rect">
            <a:avLst/>
          </a:prstGeom>
          <a:noFill/>
          <a:ln>
            <a:noFill/>
          </a:ln>
        </p:spPr>
      </p:pic>
      <p:grpSp>
        <p:nvGrpSpPr>
          <p:cNvPr id="567" name="Google Shape;567;p19"/>
          <p:cNvGrpSpPr/>
          <p:nvPr/>
        </p:nvGrpSpPr>
        <p:grpSpPr>
          <a:xfrm>
            <a:off x="4152900" y="1979676"/>
            <a:ext cx="1258824" cy="624839"/>
            <a:chOff x="4152900" y="1979676"/>
            <a:chExt cx="1258824" cy="624839"/>
          </a:xfrm>
        </p:grpSpPr>
        <p:pic>
          <p:nvPicPr>
            <p:cNvPr id="568" name="Google Shape;568;p19"/>
            <p:cNvPicPr preferRelativeResize="0"/>
            <p:nvPr/>
          </p:nvPicPr>
          <p:blipFill rotWithShape="1">
            <a:blip r:embed="rId7">
              <a:alphaModFix/>
            </a:blip>
            <a:srcRect b="0" l="0" r="0" t="0"/>
            <a:stretch/>
          </p:blipFill>
          <p:spPr>
            <a:xfrm>
              <a:off x="4152900" y="1979676"/>
              <a:ext cx="1107948" cy="272796"/>
            </a:xfrm>
            <a:prstGeom prst="rect">
              <a:avLst/>
            </a:prstGeom>
            <a:noFill/>
            <a:ln>
              <a:noFill/>
            </a:ln>
          </p:spPr>
        </p:pic>
        <p:pic>
          <p:nvPicPr>
            <p:cNvPr id="569" name="Google Shape;569;p19"/>
            <p:cNvPicPr preferRelativeResize="0"/>
            <p:nvPr/>
          </p:nvPicPr>
          <p:blipFill rotWithShape="1">
            <a:blip r:embed="rId8">
              <a:alphaModFix/>
            </a:blip>
            <a:srcRect b="0" l="0" r="0" t="0"/>
            <a:stretch/>
          </p:blipFill>
          <p:spPr>
            <a:xfrm>
              <a:off x="4303776" y="2252472"/>
              <a:ext cx="1107948" cy="352043"/>
            </a:xfrm>
            <a:prstGeom prst="rect">
              <a:avLst/>
            </a:prstGeom>
            <a:noFill/>
            <a:ln>
              <a:noFill/>
            </a:ln>
          </p:spPr>
        </p:pic>
      </p:grpSp>
      <p:grpSp>
        <p:nvGrpSpPr>
          <p:cNvPr id="570" name="Google Shape;570;p19"/>
          <p:cNvGrpSpPr/>
          <p:nvPr/>
        </p:nvGrpSpPr>
        <p:grpSpPr>
          <a:xfrm>
            <a:off x="5518437" y="2004215"/>
            <a:ext cx="2037534" cy="560349"/>
            <a:chOff x="5518437" y="2004215"/>
            <a:chExt cx="2037534" cy="560349"/>
          </a:xfrm>
        </p:grpSpPr>
        <p:pic>
          <p:nvPicPr>
            <p:cNvPr id="571" name="Google Shape;571;p19"/>
            <p:cNvPicPr preferRelativeResize="0"/>
            <p:nvPr/>
          </p:nvPicPr>
          <p:blipFill rotWithShape="1">
            <a:blip r:embed="rId9">
              <a:alphaModFix/>
            </a:blip>
            <a:srcRect b="0" l="0" r="0" t="0"/>
            <a:stretch/>
          </p:blipFill>
          <p:spPr>
            <a:xfrm>
              <a:off x="5518437" y="2004215"/>
              <a:ext cx="2037534" cy="239087"/>
            </a:xfrm>
            <a:prstGeom prst="rect">
              <a:avLst/>
            </a:prstGeom>
            <a:noFill/>
            <a:ln>
              <a:noFill/>
            </a:ln>
          </p:spPr>
        </p:pic>
        <p:pic>
          <p:nvPicPr>
            <p:cNvPr id="572" name="Google Shape;572;p19"/>
            <p:cNvPicPr preferRelativeResize="0"/>
            <p:nvPr/>
          </p:nvPicPr>
          <p:blipFill rotWithShape="1">
            <a:blip r:embed="rId10">
              <a:alphaModFix/>
            </a:blip>
            <a:srcRect b="0" l="0" r="0" t="0"/>
            <a:stretch/>
          </p:blipFill>
          <p:spPr>
            <a:xfrm>
              <a:off x="5894875" y="2272414"/>
              <a:ext cx="1246534" cy="292150"/>
            </a:xfrm>
            <a:prstGeom prst="rect">
              <a:avLst/>
            </a:prstGeom>
            <a:noFill/>
            <a:ln>
              <a:noFill/>
            </a:ln>
          </p:spPr>
        </p:pic>
      </p:grpSp>
      <p:pic>
        <p:nvPicPr>
          <p:cNvPr id="573" name="Google Shape;573;p19"/>
          <p:cNvPicPr preferRelativeResize="0"/>
          <p:nvPr/>
        </p:nvPicPr>
        <p:blipFill rotWithShape="1">
          <a:blip r:embed="rId11">
            <a:alphaModFix/>
          </a:blip>
          <a:srcRect b="0" l="0" r="0" t="0"/>
          <a:stretch/>
        </p:blipFill>
        <p:spPr>
          <a:xfrm>
            <a:off x="2750862" y="2741676"/>
            <a:ext cx="1278571" cy="409922"/>
          </a:xfrm>
          <a:prstGeom prst="rect">
            <a:avLst/>
          </a:prstGeom>
          <a:noFill/>
          <a:ln>
            <a:noFill/>
          </a:ln>
        </p:spPr>
      </p:pic>
      <p:pic>
        <p:nvPicPr>
          <p:cNvPr id="574" name="Google Shape;574;p19"/>
          <p:cNvPicPr preferRelativeResize="0"/>
          <p:nvPr/>
        </p:nvPicPr>
        <p:blipFill rotWithShape="1">
          <a:blip r:embed="rId12">
            <a:alphaModFix/>
          </a:blip>
          <a:srcRect b="0" l="0" r="0" t="0"/>
          <a:stretch/>
        </p:blipFill>
        <p:spPr>
          <a:xfrm>
            <a:off x="4317952" y="2676662"/>
            <a:ext cx="1050177" cy="260571"/>
          </a:xfrm>
          <a:prstGeom prst="rect">
            <a:avLst/>
          </a:prstGeom>
          <a:noFill/>
          <a:ln>
            <a:noFill/>
          </a:ln>
        </p:spPr>
      </p:pic>
      <p:pic>
        <p:nvPicPr>
          <p:cNvPr id="575" name="Google Shape;575;p19"/>
          <p:cNvPicPr preferRelativeResize="0"/>
          <p:nvPr/>
        </p:nvPicPr>
        <p:blipFill rotWithShape="1">
          <a:blip r:embed="rId13">
            <a:alphaModFix/>
          </a:blip>
          <a:srcRect b="0" l="0" r="0" t="0"/>
          <a:stretch/>
        </p:blipFill>
        <p:spPr>
          <a:xfrm>
            <a:off x="4170624" y="2981806"/>
            <a:ext cx="1361542" cy="233085"/>
          </a:xfrm>
          <a:prstGeom prst="rect">
            <a:avLst/>
          </a:prstGeom>
          <a:noFill/>
          <a:ln>
            <a:noFill/>
          </a:ln>
        </p:spPr>
      </p:pic>
      <p:grpSp>
        <p:nvGrpSpPr>
          <p:cNvPr id="576" name="Google Shape;576;p19"/>
          <p:cNvGrpSpPr/>
          <p:nvPr/>
        </p:nvGrpSpPr>
        <p:grpSpPr>
          <a:xfrm>
            <a:off x="5830519" y="2674575"/>
            <a:ext cx="1667865" cy="602025"/>
            <a:chOff x="5830519" y="2674575"/>
            <a:chExt cx="1667865" cy="602025"/>
          </a:xfrm>
        </p:grpSpPr>
        <p:pic>
          <p:nvPicPr>
            <p:cNvPr id="577" name="Google Shape;577;p19"/>
            <p:cNvPicPr preferRelativeResize="0"/>
            <p:nvPr/>
          </p:nvPicPr>
          <p:blipFill rotWithShape="1">
            <a:blip r:embed="rId14">
              <a:alphaModFix/>
            </a:blip>
            <a:srcRect b="0" l="0" r="0" t="0"/>
            <a:stretch/>
          </p:blipFill>
          <p:spPr>
            <a:xfrm>
              <a:off x="5830519" y="2674575"/>
              <a:ext cx="1667865" cy="266788"/>
            </a:xfrm>
            <a:prstGeom prst="rect">
              <a:avLst/>
            </a:prstGeom>
            <a:noFill/>
            <a:ln>
              <a:noFill/>
            </a:ln>
          </p:spPr>
        </p:pic>
        <p:pic>
          <p:nvPicPr>
            <p:cNvPr id="578" name="Google Shape;578;p19"/>
            <p:cNvPicPr preferRelativeResize="0"/>
            <p:nvPr/>
          </p:nvPicPr>
          <p:blipFill rotWithShape="1">
            <a:blip r:embed="rId15">
              <a:alphaModFix/>
            </a:blip>
            <a:srcRect b="0" l="0" r="0" t="0"/>
            <a:stretch/>
          </p:blipFill>
          <p:spPr>
            <a:xfrm>
              <a:off x="5964936" y="2926080"/>
              <a:ext cx="1234439" cy="350520"/>
            </a:xfrm>
            <a:prstGeom prst="rect">
              <a:avLst/>
            </a:prstGeom>
            <a:noFill/>
            <a:ln>
              <a:noFill/>
            </a:ln>
          </p:spPr>
        </p:pic>
      </p:grpSp>
      <p:pic>
        <p:nvPicPr>
          <p:cNvPr id="579" name="Google Shape;579;p19"/>
          <p:cNvPicPr preferRelativeResize="0"/>
          <p:nvPr/>
        </p:nvPicPr>
        <p:blipFill rotWithShape="1">
          <a:blip r:embed="rId16">
            <a:alphaModFix/>
          </a:blip>
          <a:srcRect b="0" l="0" r="0" t="0"/>
          <a:stretch/>
        </p:blipFill>
        <p:spPr>
          <a:xfrm>
            <a:off x="2764535" y="3464052"/>
            <a:ext cx="961636" cy="256031"/>
          </a:xfrm>
          <a:prstGeom prst="rect">
            <a:avLst/>
          </a:prstGeom>
          <a:noFill/>
          <a:ln>
            <a:noFill/>
          </a:ln>
        </p:spPr>
      </p:pic>
      <p:pic>
        <p:nvPicPr>
          <p:cNvPr id="580" name="Google Shape;580;p19"/>
          <p:cNvPicPr preferRelativeResize="0"/>
          <p:nvPr/>
        </p:nvPicPr>
        <p:blipFill rotWithShape="1">
          <a:blip r:embed="rId17">
            <a:alphaModFix/>
          </a:blip>
          <a:srcRect b="0" l="0" r="0" t="0"/>
          <a:stretch/>
        </p:blipFill>
        <p:spPr>
          <a:xfrm>
            <a:off x="3909059" y="3445764"/>
            <a:ext cx="827532" cy="278891"/>
          </a:xfrm>
          <a:prstGeom prst="rect">
            <a:avLst/>
          </a:prstGeom>
          <a:noFill/>
          <a:ln>
            <a:noFill/>
          </a:ln>
        </p:spPr>
      </p:pic>
      <p:pic>
        <p:nvPicPr>
          <p:cNvPr id="581" name="Google Shape;581;p19"/>
          <p:cNvPicPr preferRelativeResize="0"/>
          <p:nvPr/>
        </p:nvPicPr>
        <p:blipFill rotWithShape="1">
          <a:blip r:embed="rId18">
            <a:alphaModFix/>
          </a:blip>
          <a:srcRect b="0" l="0" r="0" t="0"/>
          <a:stretch/>
        </p:blipFill>
        <p:spPr>
          <a:xfrm>
            <a:off x="6533388" y="3429000"/>
            <a:ext cx="1110996" cy="377951"/>
          </a:xfrm>
          <a:prstGeom prst="rect">
            <a:avLst/>
          </a:prstGeom>
          <a:noFill/>
          <a:ln>
            <a:noFill/>
          </a:ln>
        </p:spPr>
      </p:pic>
      <p:pic>
        <p:nvPicPr>
          <p:cNvPr id="582" name="Google Shape;582;p19"/>
          <p:cNvPicPr preferRelativeResize="0"/>
          <p:nvPr/>
        </p:nvPicPr>
        <p:blipFill rotWithShape="1">
          <a:blip r:embed="rId19">
            <a:alphaModFix/>
          </a:blip>
          <a:srcRect b="0" l="0" r="0" t="0"/>
          <a:stretch/>
        </p:blipFill>
        <p:spPr>
          <a:xfrm>
            <a:off x="4887467" y="3464052"/>
            <a:ext cx="1504188" cy="275844"/>
          </a:xfrm>
          <a:prstGeom prst="rect">
            <a:avLst/>
          </a:prstGeom>
          <a:noFill/>
          <a:ln>
            <a:noFill/>
          </a:ln>
        </p:spPr>
      </p:pic>
      <p:grpSp>
        <p:nvGrpSpPr>
          <p:cNvPr id="583" name="Google Shape;583;p19"/>
          <p:cNvGrpSpPr/>
          <p:nvPr/>
        </p:nvGrpSpPr>
        <p:grpSpPr>
          <a:xfrm>
            <a:off x="2691361" y="4101084"/>
            <a:ext cx="5000266" cy="331234"/>
            <a:chOff x="2691361" y="4101084"/>
            <a:chExt cx="5000266" cy="331234"/>
          </a:xfrm>
        </p:grpSpPr>
        <p:pic>
          <p:nvPicPr>
            <p:cNvPr id="584" name="Google Shape;584;p19"/>
            <p:cNvPicPr preferRelativeResize="0"/>
            <p:nvPr/>
          </p:nvPicPr>
          <p:blipFill rotWithShape="1">
            <a:blip r:embed="rId20">
              <a:alphaModFix/>
            </a:blip>
            <a:srcRect b="0" l="0" r="0" t="0"/>
            <a:stretch/>
          </p:blipFill>
          <p:spPr>
            <a:xfrm>
              <a:off x="2691361" y="4145731"/>
              <a:ext cx="2513488" cy="286587"/>
            </a:xfrm>
            <a:prstGeom prst="rect">
              <a:avLst/>
            </a:prstGeom>
            <a:noFill/>
            <a:ln>
              <a:noFill/>
            </a:ln>
          </p:spPr>
        </p:pic>
        <p:pic>
          <p:nvPicPr>
            <p:cNvPr id="585" name="Google Shape;585;p19"/>
            <p:cNvPicPr preferRelativeResize="0"/>
            <p:nvPr/>
          </p:nvPicPr>
          <p:blipFill rotWithShape="1">
            <a:blip r:embed="rId21">
              <a:alphaModFix/>
            </a:blip>
            <a:srcRect b="0" l="0" r="0" t="0"/>
            <a:stretch/>
          </p:blipFill>
          <p:spPr>
            <a:xfrm>
              <a:off x="5199887" y="4101084"/>
              <a:ext cx="2491740" cy="329183"/>
            </a:xfrm>
            <a:prstGeom prst="rect">
              <a:avLst/>
            </a:prstGeom>
            <a:noFill/>
            <a:ln>
              <a:noFill/>
            </a:ln>
          </p:spPr>
        </p:pic>
      </p:grpSp>
      <p:pic>
        <p:nvPicPr>
          <p:cNvPr id="586" name="Google Shape;586;p19"/>
          <p:cNvPicPr preferRelativeResize="0"/>
          <p:nvPr/>
        </p:nvPicPr>
        <p:blipFill rotWithShape="1">
          <a:blip r:embed="rId22">
            <a:alphaModFix/>
          </a:blip>
          <a:srcRect b="0" l="0" r="0" t="0"/>
          <a:stretch/>
        </p:blipFill>
        <p:spPr>
          <a:xfrm>
            <a:off x="2671572" y="4724400"/>
            <a:ext cx="1383791" cy="399288"/>
          </a:xfrm>
          <a:prstGeom prst="rect">
            <a:avLst/>
          </a:prstGeom>
          <a:noFill/>
          <a:ln>
            <a:noFill/>
          </a:ln>
        </p:spPr>
      </p:pic>
      <p:grpSp>
        <p:nvGrpSpPr>
          <p:cNvPr id="587" name="Google Shape;587;p19"/>
          <p:cNvGrpSpPr/>
          <p:nvPr/>
        </p:nvGrpSpPr>
        <p:grpSpPr>
          <a:xfrm>
            <a:off x="4110228" y="4744945"/>
            <a:ext cx="3519706" cy="348262"/>
            <a:chOff x="4110228" y="4744945"/>
            <a:chExt cx="3519706" cy="348262"/>
          </a:xfrm>
        </p:grpSpPr>
        <p:pic>
          <p:nvPicPr>
            <p:cNvPr id="588" name="Google Shape;588;p19"/>
            <p:cNvPicPr preferRelativeResize="0"/>
            <p:nvPr/>
          </p:nvPicPr>
          <p:blipFill rotWithShape="1">
            <a:blip r:embed="rId23">
              <a:alphaModFix/>
            </a:blip>
            <a:srcRect b="0" l="0" r="0" t="0"/>
            <a:stretch/>
          </p:blipFill>
          <p:spPr>
            <a:xfrm>
              <a:off x="4110228" y="4757927"/>
              <a:ext cx="1682496" cy="335280"/>
            </a:xfrm>
            <a:prstGeom prst="rect">
              <a:avLst/>
            </a:prstGeom>
            <a:noFill/>
            <a:ln>
              <a:noFill/>
            </a:ln>
          </p:spPr>
        </p:pic>
        <p:pic>
          <p:nvPicPr>
            <p:cNvPr id="589" name="Google Shape;589;p19"/>
            <p:cNvPicPr preferRelativeResize="0"/>
            <p:nvPr/>
          </p:nvPicPr>
          <p:blipFill rotWithShape="1">
            <a:blip r:embed="rId24">
              <a:alphaModFix/>
            </a:blip>
            <a:srcRect b="0" l="0" r="0" t="0"/>
            <a:stretch/>
          </p:blipFill>
          <p:spPr>
            <a:xfrm>
              <a:off x="5820156" y="4744945"/>
              <a:ext cx="1809778" cy="341488"/>
            </a:xfrm>
            <a:prstGeom prst="rect">
              <a:avLst/>
            </a:prstGeom>
            <a:noFill/>
            <a:ln>
              <a:noFill/>
            </a:ln>
          </p:spPr>
        </p:pic>
      </p:grpSp>
      <p:pic>
        <p:nvPicPr>
          <p:cNvPr id="590" name="Google Shape;590;p19"/>
          <p:cNvPicPr preferRelativeResize="0"/>
          <p:nvPr/>
        </p:nvPicPr>
        <p:blipFill rotWithShape="1">
          <a:blip r:embed="rId25">
            <a:alphaModFix/>
          </a:blip>
          <a:srcRect b="0" l="0" r="0" t="0"/>
          <a:stretch/>
        </p:blipFill>
        <p:spPr>
          <a:xfrm>
            <a:off x="2680865" y="5445515"/>
            <a:ext cx="1279756" cy="308845"/>
          </a:xfrm>
          <a:prstGeom prst="rect">
            <a:avLst/>
          </a:prstGeom>
          <a:noFill/>
          <a:ln>
            <a:noFill/>
          </a:ln>
        </p:spPr>
      </p:pic>
      <p:pic>
        <p:nvPicPr>
          <p:cNvPr id="591" name="Google Shape;591;p19"/>
          <p:cNvPicPr preferRelativeResize="0"/>
          <p:nvPr/>
        </p:nvPicPr>
        <p:blipFill rotWithShape="1">
          <a:blip r:embed="rId26">
            <a:alphaModFix/>
          </a:blip>
          <a:srcRect b="0" l="0" r="0" t="0"/>
          <a:stretch/>
        </p:blipFill>
        <p:spPr>
          <a:xfrm>
            <a:off x="4023369" y="5426964"/>
            <a:ext cx="1437108" cy="333756"/>
          </a:xfrm>
          <a:prstGeom prst="rect">
            <a:avLst/>
          </a:prstGeom>
          <a:noFill/>
          <a:ln>
            <a:noFill/>
          </a:ln>
        </p:spPr>
      </p:pic>
      <p:pic>
        <p:nvPicPr>
          <p:cNvPr id="592" name="Google Shape;592;p19"/>
          <p:cNvPicPr preferRelativeResize="0"/>
          <p:nvPr/>
        </p:nvPicPr>
        <p:blipFill rotWithShape="1">
          <a:blip r:embed="rId27">
            <a:alphaModFix/>
          </a:blip>
          <a:srcRect b="0" l="0" r="0" t="0"/>
          <a:stretch/>
        </p:blipFill>
        <p:spPr>
          <a:xfrm>
            <a:off x="5518403" y="5375147"/>
            <a:ext cx="2151888" cy="451103"/>
          </a:xfrm>
          <a:prstGeom prst="rect">
            <a:avLst/>
          </a:prstGeom>
          <a:noFill/>
          <a:ln>
            <a:noFill/>
          </a:ln>
        </p:spPr>
      </p:pic>
      <p:pic>
        <p:nvPicPr>
          <p:cNvPr id="593" name="Google Shape;593;p19"/>
          <p:cNvPicPr preferRelativeResize="0"/>
          <p:nvPr/>
        </p:nvPicPr>
        <p:blipFill rotWithShape="1">
          <a:blip r:embed="rId28">
            <a:alphaModFix/>
          </a:blip>
          <a:srcRect b="0" l="0" r="0" t="0"/>
          <a:stretch/>
        </p:blipFill>
        <p:spPr>
          <a:xfrm>
            <a:off x="5830911" y="5977732"/>
            <a:ext cx="1829772" cy="263968"/>
          </a:xfrm>
          <a:prstGeom prst="rect">
            <a:avLst/>
          </a:prstGeom>
          <a:noFill/>
          <a:ln>
            <a:noFill/>
          </a:ln>
        </p:spPr>
      </p:pic>
      <p:pic>
        <p:nvPicPr>
          <p:cNvPr id="594" name="Google Shape;594;p19"/>
          <p:cNvPicPr preferRelativeResize="0"/>
          <p:nvPr/>
        </p:nvPicPr>
        <p:blipFill rotWithShape="1">
          <a:blip r:embed="rId29">
            <a:alphaModFix/>
          </a:blip>
          <a:srcRect b="0" l="0" r="0" t="0"/>
          <a:stretch/>
        </p:blipFill>
        <p:spPr>
          <a:xfrm>
            <a:off x="6114299" y="6292596"/>
            <a:ext cx="1199376" cy="284988"/>
          </a:xfrm>
          <a:prstGeom prst="rect">
            <a:avLst/>
          </a:prstGeom>
          <a:noFill/>
          <a:ln>
            <a:noFill/>
          </a:ln>
        </p:spPr>
      </p:pic>
      <p:sp>
        <p:nvSpPr>
          <p:cNvPr id="595" name="Google Shape;595;p19"/>
          <p:cNvSpPr/>
          <p:nvPr/>
        </p:nvSpPr>
        <p:spPr>
          <a:xfrm>
            <a:off x="7790688" y="1200911"/>
            <a:ext cx="4253865" cy="0"/>
          </a:xfrm>
          <a:custGeom>
            <a:rect b="b" l="l" r="r" t="t"/>
            <a:pathLst>
              <a:path extrusionOk="0" h="120000" w="4253865">
                <a:moveTo>
                  <a:pt x="0" y="0"/>
                </a:moveTo>
                <a:lnTo>
                  <a:pt x="4253864"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96" name="Google Shape;596;p19"/>
          <p:cNvPicPr preferRelativeResize="0"/>
          <p:nvPr/>
        </p:nvPicPr>
        <p:blipFill rotWithShape="1">
          <a:blip r:embed="rId30">
            <a:alphaModFix/>
          </a:blip>
          <a:srcRect b="0" l="0" r="0" t="0"/>
          <a:stretch/>
        </p:blipFill>
        <p:spPr>
          <a:xfrm>
            <a:off x="2721915" y="1437292"/>
            <a:ext cx="1566568" cy="313623"/>
          </a:xfrm>
          <a:prstGeom prst="rect">
            <a:avLst/>
          </a:prstGeom>
          <a:noFill/>
          <a:ln>
            <a:noFill/>
          </a:ln>
        </p:spPr>
      </p:pic>
      <p:grpSp>
        <p:nvGrpSpPr>
          <p:cNvPr id="597" name="Google Shape;597;p19"/>
          <p:cNvGrpSpPr/>
          <p:nvPr/>
        </p:nvGrpSpPr>
        <p:grpSpPr>
          <a:xfrm>
            <a:off x="2686817" y="5969508"/>
            <a:ext cx="3043406" cy="579119"/>
            <a:chOff x="2686817" y="5969508"/>
            <a:chExt cx="3043406" cy="579119"/>
          </a:xfrm>
        </p:grpSpPr>
        <p:pic>
          <p:nvPicPr>
            <p:cNvPr id="598" name="Google Shape;598;p19"/>
            <p:cNvPicPr preferRelativeResize="0"/>
            <p:nvPr/>
          </p:nvPicPr>
          <p:blipFill rotWithShape="1">
            <a:blip r:embed="rId31">
              <a:alphaModFix/>
            </a:blip>
            <a:srcRect b="0" l="0" r="0" t="0"/>
            <a:stretch/>
          </p:blipFill>
          <p:spPr>
            <a:xfrm>
              <a:off x="4105689" y="6303436"/>
              <a:ext cx="1624534" cy="222216"/>
            </a:xfrm>
            <a:prstGeom prst="rect">
              <a:avLst/>
            </a:prstGeom>
            <a:noFill/>
            <a:ln>
              <a:noFill/>
            </a:ln>
          </p:spPr>
        </p:pic>
        <p:pic>
          <p:nvPicPr>
            <p:cNvPr id="599" name="Google Shape;599;p19"/>
            <p:cNvPicPr preferRelativeResize="0"/>
            <p:nvPr/>
          </p:nvPicPr>
          <p:blipFill rotWithShape="1">
            <a:blip r:embed="rId32">
              <a:alphaModFix/>
            </a:blip>
            <a:srcRect b="0" l="0" r="0" t="0"/>
            <a:stretch/>
          </p:blipFill>
          <p:spPr>
            <a:xfrm>
              <a:off x="4431800" y="5969508"/>
              <a:ext cx="815290" cy="294085"/>
            </a:xfrm>
            <a:prstGeom prst="rect">
              <a:avLst/>
            </a:prstGeom>
            <a:noFill/>
            <a:ln>
              <a:noFill/>
            </a:ln>
          </p:spPr>
        </p:pic>
        <p:pic>
          <p:nvPicPr>
            <p:cNvPr id="600" name="Google Shape;600;p19"/>
            <p:cNvPicPr preferRelativeResize="0"/>
            <p:nvPr/>
          </p:nvPicPr>
          <p:blipFill rotWithShape="1">
            <a:blip r:embed="rId33">
              <a:alphaModFix/>
            </a:blip>
            <a:srcRect b="0" l="0" r="0" t="0"/>
            <a:stretch/>
          </p:blipFill>
          <p:spPr>
            <a:xfrm>
              <a:off x="3043427" y="6259068"/>
              <a:ext cx="842772" cy="289559"/>
            </a:xfrm>
            <a:prstGeom prst="rect">
              <a:avLst/>
            </a:prstGeom>
            <a:noFill/>
            <a:ln>
              <a:noFill/>
            </a:ln>
          </p:spPr>
        </p:pic>
        <p:pic>
          <p:nvPicPr>
            <p:cNvPr id="601" name="Google Shape;601;p19"/>
            <p:cNvPicPr preferRelativeResize="0"/>
            <p:nvPr/>
          </p:nvPicPr>
          <p:blipFill rotWithShape="1">
            <a:blip r:embed="rId34">
              <a:alphaModFix/>
            </a:blip>
            <a:srcRect b="0" l="0" r="0" t="0"/>
            <a:stretch/>
          </p:blipFill>
          <p:spPr>
            <a:xfrm>
              <a:off x="2686817" y="5983307"/>
              <a:ext cx="1377685" cy="23458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5" name="Shape 605"/>
        <p:cNvGrpSpPr/>
        <p:nvPr/>
      </p:nvGrpSpPr>
      <p:grpSpPr>
        <a:xfrm>
          <a:off x="0" y="0"/>
          <a:ext cx="0" cy="0"/>
          <a:chOff x="0" y="0"/>
          <a:chExt cx="0" cy="0"/>
        </a:xfrm>
      </p:grpSpPr>
      <p:sp>
        <p:nvSpPr>
          <p:cNvPr id="606" name="Google Shape;606;p20"/>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7" name="Google Shape;607;p20"/>
          <p:cNvSpPr txBox="1"/>
          <p:nvPr/>
        </p:nvSpPr>
        <p:spPr>
          <a:xfrm>
            <a:off x="7925561" y="2135886"/>
            <a:ext cx="4138295"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latin typeface="Arial"/>
                <a:ea typeface="Arial"/>
                <a:cs typeface="Arial"/>
                <a:sym typeface="Arial"/>
              </a:rPr>
              <a:t>Recently, NLP developers have relied on a tech  stack for tasks like classification, entity recognition,</a:t>
            </a:r>
            <a:endParaRPr sz="1400">
              <a:latin typeface="Arial"/>
              <a:ea typeface="Arial"/>
              <a:cs typeface="Arial"/>
              <a:sym typeface="Arial"/>
            </a:endParaRPr>
          </a:p>
        </p:txBody>
      </p:sp>
      <p:sp>
        <p:nvSpPr>
          <p:cNvPr id="608" name="Google Shape;608;p20"/>
          <p:cNvSpPr txBox="1"/>
          <p:nvPr/>
        </p:nvSpPr>
        <p:spPr>
          <a:xfrm>
            <a:off x="7925561" y="2562301"/>
            <a:ext cx="4138295" cy="24002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latin typeface="Arial"/>
                <a:ea typeface="Arial"/>
                <a:cs typeface="Arial"/>
                <a:sym typeface="Arial"/>
              </a:rPr>
              <a:t>and	disambiguation.	The	stack	included	data</a:t>
            </a:r>
            <a:endParaRPr sz="1400">
              <a:latin typeface="Arial"/>
              <a:ea typeface="Arial"/>
              <a:cs typeface="Arial"/>
              <a:sym typeface="Arial"/>
            </a:endParaRPr>
          </a:p>
        </p:txBody>
      </p:sp>
      <p:sp>
        <p:nvSpPr>
          <p:cNvPr id="609" name="Google Shape;609;p20"/>
          <p:cNvSpPr txBox="1"/>
          <p:nvPr/>
        </p:nvSpPr>
        <p:spPr>
          <a:xfrm>
            <a:off x="7925561" y="2776220"/>
            <a:ext cx="4139565" cy="2393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latin typeface="Arial"/>
                <a:ea typeface="Arial"/>
                <a:cs typeface="Arial"/>
                <a:sym typeface="Arial"/>
              </a:rPr>
              <a:t>preprocessing,	ML,	and	databases	to	store</a:t>
            </a:r>
            <a:endParaRPr sz="1400">
              <a:latin typeface="Arial"/>
              <a:ea typeface="Arial"/>
              <a:cs typeface="Arial"/>
              <a:sym typeface="Arial"/>
            </a:endParaRPr>
          </a:p>
        </p:txBody>
      </p:sp>
      <p:sp>
        <p:nvSpPr>
          <p:cNvPr id="610" name="Google Shape;610;p20"/>
          <p:cNvSpPr txBox="1"/>
          <p:nvPr/>
        </p:nvSpPr>
        <p:spPr>
          <a:xfrm>
            <a:off x="7925561" y="2989580"/>
            <a:ext cx="4139565" cy="666115"/>
          </a:xfrm>
          <a:prstGeom prst="rect">
            <a:avLst/>
          </a:prstGeom>
          <a:noFill/>
          <a:ln>
            <a:noFill/>
          </a:ln>
        </p:spPr>
        <p:txBody>
          <a:bodyPr anchorCtr="0" anchor="t" bIns="0" lIns="0" spcFirstLastPara="1" rIns="0" wrap="square" tIns="13325">
            <a:spAutoFit/>
          </a:bodyPr>
          <a:lstStyle/>
          <a:p>
            <a:pPr indent="0" lvl="0" marL="12700" marR="5080" rtl="0" algn="just">
              <a:lnSpc>
                <a:spcPct val="100000"/>
              </a:lnSpc>
              <a:spcBef>
                <a:spcPts val="0"/>
              </a:spcBef>
              <a:spcAft>
                <a:spcPts val="0"/>
              </a:spcAft>
              <a:buNone/>
            </a:pPr>
            <a:r>
              <a:rPr lang="en-US" sz="1400">
                <a:latin typeface="Arial"/>
                <a:ea typeface="Arial"/>
                <a:cs typeface="Arial"/>
                <a:sym typeface="Arial"/>
              </a:rPr>
              <a:t>structured data. This generated large amounts of  outputs stored as knowledge graphs in databases.  However, the architecture was slow, expensive, and</a:t>
            </a:r>
            <a:endParaRPr sz="1400">
              <a:latin typeface="Arial"/>
              <a:ea typeface="Arial"/>
              <a:cs typeface="Arial"/>
              <a:sym typeface="Arial"/>
            </a:endParaRPr>
          </a:p>
        </p:txBody>
      </p:sp>
      <p:sp>
        <p:nvSpPr>
          <p:cNvPr id="611" name="Google Shape;611;p20"/>
          <p:cNvSpPr txBox="1"/>
          <p:nvPr>
            <p:ph type="title"/>
          </p:nvPr>
        </p:nvSpPr>
        <p:spPr>
          <a:xfrm>
            <a:off x="606958" y="126618"/>
            <a:ext cx="9301480" cy="6959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Exploring	the	Rapid	Shift	in	Large	Language	Model	Tech	Stack:  Implications for Developers.</a:t>
            </a:r>
            <a:endParaRPr/>
          </a:p>
        </p:txBody>
      </p:sp>
      <p:sp>
        <p:nvSpPr>
          <p:cNvPr id="612" name="Google Shape;612;p20"/>
          <p:cNvSpPr/>
          <p:nvPr/>
        </p:nvSpPr>
        <p:spPr>
          <a:xfrm>
            <a:off x="141731" y="1197863"/>
            <a:ext cx="11908790" cy="0"/>
          </a:xfrm>
          <a:custGeom>
            <a:rect b="b" l="l" r="r" t="t"/>
            <a:pathLst>
              <a:path extrusionOk="0" h="120000" w="11908790">
                <a:moveTo>
                  <a:pt x="0" y="0"/>
                </a:moveTo>
                <a:lnTo>
                  <a:pt x="11908536"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3" name="Google Shape;613;p20"/>
          <p:cNvSpPr txBox="1"/>
          <p:nvPr/>
        </p:nvSpPr>
        <p:spPr>
          <a:xfrm>
            <a:off x="128422" y="779189"/>
            <a:ext cx="11934190" cy="1295400"/>
          </a:xfrm>
          <a:prstGeom prst="rect">
            <a:avLst/>
          </a:prstGeom>
          <a:noFill/>
          <a:ln>
            <a:noFill/>
          </a:ln>
        </p:spPr>
        <p:txBody>
          <a:bodyPr anchorCtr="0" anchor="t" bIns="0" lIns="0" spcFirstLastPara="1" rIns="0" wrap="square" tIns="119375">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Current Stature of Tech Stack</a:t>
            </a:r>
            <a:endParaRPr sz="1800">
              <a:latin typeface="Arial"/>
              <a:ea typeface="Arial"/>
              <a:cs typeface="Arial"/>
              <a:sym typeface="Arial"/>
            </a:endParaRPr>
          </a:p>
          <a:p>
            <a:pPr indent="0" lvl="0" marL="12700" marR="5080" rtl="0" algn="l">
              <a:lnSpc>
                <a:spcPct val="100000"/>
              </a:lnSpc>
              <a:spcBef>
                <a:spcPts val="660"/>
              </a:spcBef>
              <a:spcAft>
                <a:spcPts val="0"/>
              </a:spcAft>
              <a:buNone/>
            </a:pPr>
            <a:r>
              <a:rPr lang="en-US" sz="1400">
                <a:latin typeface="Arial"/>
                <a:ea typeface="Arial"/>
                <a:cs typeface="Arial"/>
                <a:sym typeface="Arial"/>
              </a:rPr>
              <a:t>The pace of development in the Large Language Model (LLM) space has exploded over the past several months and one of the most interesting  storylines has been the rapid shift toward a new tech stack to support an entirely new engagement pattern with these language models.</a:t>
            </a:r>
            <a:endParaRPr sz="1400">
              <a:latin typeface="Arial"/>
              <a:ea typeface="Arial"/>
              <a:cs typeface="Arial"/>
              <a:sym typeface="Arial"/>
            </a:endParaRPr>
          </a:p>
          <a:p>
            <a:pPr indent="0" lvl="0" marL="12700" marR="0" rtl="0" algn="l">
              <a:lnSpc>
                <a:spcPct val="100000"/>
              </a:lnSpc>
              <a:spcBef>
                <a:spcPts val="815"/>
              </a:spcBef>
              <a:spcAft>
                <a:spcPts val="0"/>
              </a:spcAft>
              <a:buNone/>
            </a:pPr>
            <a:r>
              <a:rPr b="1" lang="en-US" sz="1800">
                <a:solidFill>
                  <a:srgbClr val="17092B"/>
                </a:solidFill>
                <a:latin typeface="Arial"/>
                <a:ea typeface="Arial"/>
                <a:cs typeface="Arial"/>
                <a:sym typeface="Arial"/>
              </a:rPr>
              <a:t>Existing NLP Tech Stack</a:t>
            </a:r>
            <a:endParaRPr sz="1800">
              <a:latin typeface="Arial"/>
              <a:ea typeface="Arial"/>
              <a:cs typeface="Arial"/>
              <a:sym typeface="Arial"/>
            </a:endParaRPr>
          </a:p>
        </p:txBody>
      </p:sp>
      <p:sp>
        <p:nvSpPr>
          <p:cNvPr id="614" name="Google Shape;614;p20"/>
          <p:cNvSpPr/>
          <p:nvPr/>
        </p:nvSpPr>
        <p:spPr>
          <a:xfrm>
            <a:off x="141731" y="2084832"/>
            <a:ext cx="11908790" cy="0"/>
          </a:xfrm>
          <a:custGeom>
            <a:rect b="b" l="l" r="r" t="t"/>
            <a:pathLst>
              <a:path extrusionOk="0" h="120000" w="11908790">
                <a:moveTo>
                  <a:pt x="0" y="0"/>
                </a:moveTo>
                <a:lnTo>
                  <a:pt x="11908536"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615" name="Google Shape;615;p20"/>
          <p:cNvGrpSpPr/>
          <p:nvPr/>
        </p:nvGrpSpPr>
        <p:grpSpPr>
          <a:xfrm>
            <a:off x="141731" y="2485644"/>
            <a:ext cx="1309370" cy="796925"/>
            <a:chOff x="141731" y="2485644"/>
            <a:chExt cx="1309370" cy="796925"/>
          </a:xfrm>
        </p:grpSpPr>
        <p:sp>
          <p:nvSpPr>
            <p:cNvPr id="616" name="Google Shape;616;p20"/>
            <p:cNvSpPr/>
            <p:nvPr/>
          </p:nvSpPr>
          <p:spPr>
            <a:xfrm>
              <a:off x="141731" y="2485644"/>
              <a:ext cx="1309370" cy="796925"/>
            </a:xfrm>
            <a:custGeom>
              <a:rect b="b" l="l" r="r" t="t"/>
              <a:pathLst>
                <a:path extrusionOk="0" h="796925" w="1309370">
                  <a:moveTo>
                    <a:pt x="1126985" y="135889"/>
                  </a:moveTo>
                  <a:lnTo>
                    <a:pt x="0" y="135889"/>
                  </a:lnTo>
                  <a:lnTo>
                    <a:pt x="0" y="768350"/>
                  </a:lnTo>
                  <a:lnTo>
                    <a:pt x="62585" y="778787"/>
                  </a:lnTo>
                  <a:lnTo>
                    <a:pt x="120553" y="786683"/>
                  </a:lnTo>
                  <a:lnTo>
                    <a:pt x="174289" y="792210"/>
                  </a:lnTo>
                  <a:lnTo>
                    <a:pt x="224178" y="795543"/>
                  </a:lnTo>
                  <a:lnTo>
                    <a:pt x="270604" y="796855"/>
                  </a:lnTo>
                  <a:lnTo>
                    <a:pt x="313951" y="796323"/>
                  </a:lnTo>
                  <a:lnTo>
                    <a:pt x="354606" y="794118"/>
                  </a:lnTo>
                  <a:lnTo>
                    <a:pt x="392951" y="790416"/>
                  </a:lnTo>
                  <a:lnTo>
                    <a:pt x="464256" y="779216"/>
                  </a:lnTo>
                  <a:lnTo>
                    <a:pt x="530943" y="764116"/>
                  </a:lnTo>
                  <a:lnTo>
                    <a:pt x="662774" y="727788"/>
                  </a:lnTo>
                  <a:lnTo>
                    <a:pt x="697654" y="718445"/>
                  </a:lnTo>
                  <a:lnTo>
                    <a:pt x="772416" y="700666"/>
                  </a:lnTo>
                  <a:lnTo>
                    <a:pt x="813067" y="692578"/>
                  </a:lnTo>
                  <a:lnTo>
                    <a:pt x="856410" y="685256"/>
                  </a:lnTo>
                  <a:lnTo>
                    <a:pt x="902831" y="678875"/>
                  </a:lnTo>
                  <a:lnTo>
                    <a:pt x="952714" y="673609"/>
                  </a:lnTo>
                  <a:lnTo>
                    <a:pt x="1006445" y="669632"/>
                  </a:lnTo>
                  <a:lnTo>
                    <a:pt x="1064407" y="667118"/>
                  </a:lnTo>
                  <a:lnTo>
                    <a:pt x="1126985" y="666241"/>
                  </a:lnTo>
                  <a:lnTo>
                    <a:pt x="1126985" y="135889"/>
                  </a:lnTo>
                  <a:close/>
                </a:path>
                <a:path extrusionOk="0" h="796925" w="1309370">
                  <a:moveTo>
                    <a:pt x="1212088" y="67055"/>
                  </a:moveTo>
                  <a:lnTo>
                    <a:pt x="92849" y="67055"/>
                  </a:lnTo>
                  <a:lnTo>
                    <a:pt x="92849" y="135889"/>
                  </a:lnTo>
                  <a:lnTo>
                    <a:pt x="1126985" y="135889"/>
                  </a:lnTo>
                  <a:lnTo>
                    <a:pt x="1126985" y="604519"/>
                  </a:lnTo>
                  <a:lnTo>
                    <a:pt x="1134299" y="603944"/>
                  </a:lnTo>
                  <a:lnTo>
                    <a:pt x="1153582" y="602678"/>
                  </a:lnTo>
                  <a:lnTo>
                    <a:pt x="1180842" y="601412"/>
                  </a:lnTo>
                  <a:lnTo>
                    <a:pt x="1212088" y="600836"/>
                  </a:lnTo>
                  <a:lnTo>
                    <a:pt x="1212088" y="67055"/>
                  </a:lnTo>
                  <a:close/>
                </a:path>
                <a:path extrusionOk="0" h="796925" w="1309370">
                  <a:moveTo>
                    <a:pt x="1309116" y="0"/>
                  </a:moveTo>
                  <a:lnTo>
                    <a:pt x="180124" y="0"/>
                  </a:lnTo>
                  <a:lnTo>
                    <a:pt x="180124" y="67055"/>
                  </a:lnTo>
                  <a:lnTo>
                    <a:pt x="1212088" y="67055"/>
                  </a:lnTo>
                  <a:lnTo>
                    <a:pt x="1212088" y="534923"/>
                  </a:lnTo>
                  <a:lnTo>
                    <a:pt x="1242409" y="533526"/>
                  </a:lnTo>
                  <a:lnTo>
                    <a:pt x="1273488" y="532566"/>
                  </a:lnTo>
                  <a:lnTo>
                    <a:pt x="1309116" y="532129"/>
                  </a:lnTo>
                  <a:lnTo>
                    <a:pt x="1309116"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7" name="Google Shape;617;p20"/>
            <p:cNvSpPr/>
            <p:nvPr/>
          </p:nvSpPr>
          <p:spPr>
            <a:xfrm>
              <a:off x="141731" y="2485644"/>
              <a:ext cx="1309370" cy="796925"/>
            </a:xfrm>
            <a:custGeom>
              <a:rect b="b" l="l" r="r" t="t"/>
              <a:pathLst>
                <a:path extrusionOk="0" h="796925" w="1309370">
                  <a:moveTo>
                    <a:pt x="0" y="135889"/>
                  </a:moveTo>
                  <a:lnTo>
                    <a:pt x="1126985" y="135889"/>
                  </a:lnTo>
                  <a:lnTo>
                    <a:pt x="1126985" y="666241"/>
                  </a:lnTo>
                  <a:lnTo>
                    <a:pt x="1064407" y="667118"/>
                  </a:lnTo>
                  <a:lnTo>
                    <a:pt x="1006445" y="669632"/>
                  </a:lnTo>
                  <a:lnTo>
                    <a:pt x="952714" y="673609"/>
                  </a:lnTo>
                  <a:lnTo>
                    <a:pt x="902831" y="678875"/>
                  </a:lnTo>
                  <a:lnTo>
                    <a:pt x="856410" y="685256"/>
                  </a:lnTo>
                  <a:lnTo>
                    <a:pt x="813067" y="692578"/>
                  </a:lnTo>
                  <a:lnTo>
                    <a:pt x="772416" y="700666"/>
                  </a:lnTo>
                  <a:lnTo>
                    <a:pt x="734073" y="709346"/>
                  </a:lnTo>
                  <a:lnTo>
                    <a:pt x="662774" y="727788"/>
                  </a:lnTo>
                  <a:lnTo>
                    <a:pt x="596089" y="746509"/>
                  </a:lnTo>
                  <a:lnTo>
                    <a:pt x="563516" y="755538"/>
                  </a:lnTo>
                  <a:lnTo>
                    <a:pt x="497984" y="772066"/>
                  </a:lnTo>
                  <a:lnTo>
                    <a:pt x="429373" y="785391"/>
                  </a:lnTo>
                  <a:lnTo>
                    <a:pt x="354606" y="794118"/>
                  </a:lnTo>
                  <a:lnTo>
                    <a:pt x="313951" y="796323"/>
                  </a:lnTo>
                  <a:lnTo>
                    <a:pt x="270604" y="796855"/>
                  </a:lnTo>
                  <a:lnTo>
                    <a:pt x="224178" y="795543"/>
                  </a:lnTo>
                  <a:lnTo>
                    <a:pt x="174289" y="792210"/>
                  </a:lnTo>
                  <a:lnTo>
                    <a:pt x="120553" y="786683"/>
                  </a:lnTo>
                  <a:lnTo>
                    <a:pt x="62585" y="778787"/>
                  </a:lnTo>
                  <a:lnTo>
                    <a:pt x="0" y="768350"/>
                  </a:lnTo>
                  <a:lnTo>
                    <a:pt x="0" y="135889"/>
                  </a:lnTo>
                  <a:close/>
                </a:path>
                <a:path extrusionOk="0" h="796925" w="1309370">
                  <a:moveTo>
                    <a:pt x="92849" y="135889"/>
                  </a:moveTo>
                  <a:lnTo>
                    <a:pt x="92849" y="67055"/>
                  </a:lnTo>
                  <a:lnTo>
                    <a:pt x="1212088" y="67055"/>
                  </a:lnTo>
                  <a:lnTo>
                    <a:pt x="1212088" y="600836"/>
                  </a:lnTo>
                  <a:lnTo>
                    <a:pt x="1180842" y="601412"/>
                  </a:lnTo>
                  <a:lnTo>
                    <a:pt x="1153582" y="602678"/>
                  </a:lnTo>
                  <a:lnTo>
                    <a:pt x="1134299" y="603944"/>
                  </a:lnTo>
                  <a:lnTo>
                    <a:pt x="1126985" y="604519"/>
                  </a:lnTo>
                </a:path>
                <a:path extrusionOk="0" h="796925" w="1309370">
                  <a:moveTo>
                    <a:pt x="180124" y="67055"/>
                  </a:moveTo>
                  <a:lnTo>
                    <a:pt x="180124" y="0"/>
                  </a:lnTo>
                  <a:lnTo>
                    <a:pt x="1309116" y="0"/>
                  </a:lnTo>
                  <a:lnTo>
                    <a:pt x="1309116" y="532129"/>
                  </a:lnTo>
                  <a:lnTo>
                    <a:pt x="1273488" y="532566"/>
                  </a:lnTo>
                  <a:lnTo>
                    <a:pt x="1242409" y="533526"/>
                  </a:lnTo>
                  <a:lnTo>
                    <a:pt x="1220426" y="534487"/>
                  </a:lnTo>
                  <a:lnTo>
                    <a:pt x="1212088" y="534923"/>
                  </a:lnTo>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18" name="Google Shape;618;p20"/>
          <p:cNvSpPr txBox="1"/>
          <p:nvPr/>
        </p:nvSpPr>
        <p:spPr>
          <a:xfrm>
            <a:off x="252780" y="2772917"/>
            <a:ext cx="90487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Calibri"/>
                <a:ea typeface="Calibri"/>
                <a:cs typeface="Calibri"/>
                <a:sym typeface="Calibri"/>
              </a:rPr>
              <a:t>Raw Data</a:t>
            </a:r>
            <a:endParaRPr sz="1800">
              <a:latin typeface="Calibri"/>
              <a:ea typeface="Calibri"/>
              <a:cs typeface="Calibri"/>
              <a:sym typeface="Calibri"/>
            </a:endParaRPr>
          </a:p>
        </p:txBody>
      </p:sp>
      <p:sp>
        <p:nvSpPr>
          <p:cNvPr id="619" name="Google Shape;619;p20"/>
          <p:cNvSpPr txBox="1"/>
          <p:nvPr/>
        </p:nvSpPr>
        <p:spPr>
          <a:xfrm>
            <a:off x="1900427" y="2485644"/>
            <a:ext cx="1309370" cy="798830"/>
          </a:xfrm>
          <a:prstGeom prst="rect">
            <a:avLst/>
          </a:prstGeom>
          <a:solidFill>
            <a:srgbClr val="17092B"/>
          </a:solidFill>
          <a:ln cap="flat" cmpd="sng" w="12700">
            <a:solidFill>
              <a:srgbClr val="FA5B51"/>
            </a:solidFill>
            <a:prstDash val="solid"/>
            <a:round/>
            <a:headEnd len="sm" w="sm" type="none"/>
            <a:tailEnd len="sm" w="sm" type="none"/>
          </a:ln>
        </p:spPr>
        <p:txBody>
          <a:bodyPr anchorCtr="0" anchor="t" bIns="0" lIns="0" spcFirstLastPara="1" rIns="0" wrap="square" tIns="109850">
            <a:spAutoFit/>
          </a:bodyPr>
          <a:lstStyle/>
          <a:p>
            <a:pPr indent="307340" lvl="0" marL="130810" marR="125095" rtl="0" algn="l">
              <a:lnSpc>
                <a:spcPct val="100000"/>
              </a:lnSpc>
              <a:spcBef>
                <a:spcPts val="0"/>
              </a:spcBef>
              <a:spcAft>
                <a:spcPts val="0"/>
              </a:spcAft>
              <a:buNone/>
            </a:pPr>
            <a:r>
              <a:rPr lang="en-US" sz="1800">
                <a:solidFill>
                  <a:srgbClr val="FFFFFF"/>
                </a:solidFill>
                <a:latin typeface="Calibri"/>
                <a:ea typeface="Calibri"/>
                <a:cs typeface="Calibri"/>
                <a:sym typeface="Calibri"/>
              </a:rPr>
              <a:t>Data  Connecters</a:t>
            </a:r>
            <a:endParaRPr sz="1800">
              <a:latin typeface="Calibri"/>
              <a:ea typeface="Calibri"/>
              <a:cs typeface="Calibri"/>
              <a:sym typeface="Calibri"/>
            </a:endParaRPr>
          </a:p>
        </p:txBody>
      </p:sp>
      <p:sp>
        <p:nvSpPr>
          <p:cNvPr id="620" name="Google Shape;620;p20"/>
          <p:cNvSpPr txBox="1"/>
          <p:nvPr/>
        </p:nvSpPr>
        <p:spPr>
          <a:xfrm>
            <a:off x="3767328" y="2485644"/>
            <a:ext cx="1310640" cy="798830"/>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t/>
            </a:r>
            <a:endParaRPr sz="1650">
              <a:latin typeface="Times New Roman"/>
              <a:ea typeface="Times New Roman"/>
              <a:cs typeface="Times New Roman"/>
              <a:sym typeface="Times New Roman"/>
            </a:endParaRPr>
          </a:p>
          <a:p>
            <a:pPr indent="0" lvl="0" marL="113029" marR="0" rtl="0" algn="l">
              <a:lnSpc>
                <a:spcPct val="100000"/>
              </a:lnSpc>
              <a:spcBef>
                <a:spcPts val="0"/>
              </a:spcBef>
              <a:spcAft>
                <a:spcPts val="0"/>
              </a:spcAft>
              <a:buNone/>
            </a:pPr>
            <a:r>
              <a:rPr lang="en-US" sz="1800">
                <a:solidFill>
                  <a:srgbClr val="FFFFFF"/>
                </a:solidFill>
                <a:latin typeface="Calibri"/>
                <a:ea typeface="Calibri"/>
                <a:cs typeface="Calibri"/>
                <a:sym typeface="Calibri"/>
              </a:rPr>
              <a:t>ML Pipeline</a:t>
            </a:r>
            <a:endParaRPr sz="1800">
              <a:latin typeface="Calibri"/>
              <a:ea typeface="Calibri"/>
              <a:cs typeface="Calibri"/>
              <a:sym typeface="Calibri"/>
            </a:endParaRPr>
          </a:p>
        </p:txBody>
      </p:sp>
      <p:grpSp>
        <p:nvGrpSpPr>
          <p:cNvPr id="621" name="Google Shape;621;p20"/>
          <p:cNvGrpSpPr/>
          <p:nvPr/>
        </p:nvGrpSpPr>
        <p:grpSpPr>
          <a:xfrm>
            <a:off x="6105144" y="2971800"/>
            <a:ext cx="1671955" cy="708660"/>
            <a:chOff x="6105144" y="2971800"/>
            <a:chExt cx="1671955" cy="708660"/>
          </a:xfrm>
        </p:grpSpPr>
        <p:sp>
          <p:nvSpPr>
            <p:cNvPr id="622" name="Google Shape;622;p20"/>
            <p:cNvSpPr/>
            <p:nvPr/>
          </p:nvSpPr>
          <p:spPr>
            <a:xfrm>
              <a:off x="6105144" y="2971800"/>
              <a:ext cx="1671955" cy="708660"/>
            </a:xfrm>
            <a:custGeom>
              <a:rect b="b" l="l" r="r" t="t"/>
              <a:pathLst>
                <a:path extrusionOk="0" h="708660" w="1671954">
                  <a:moveTo>
                    <a:pt x="835913" y="0"/>
                  </a:moveTo>
                  <a:lnTo>
                    <a:pt x="759831" y="482"/>
                  </a:lnTo>
                  <a:lnTo>
                    <a:pt x="685662" y="1901"/>
                  </a:lnTo>
                  <a:lnTo>
                    <a:pt x="613701" y="4215"/>
                  </a:lnTo>
                  <a:lnTo>
                    <a:pt x="544243" y="7383"/>
                  </a:lnTo>
                  <a:lnTo>
                    <a:pt x="477584" y="11364"/>
                  </a:lnTo>
                  <a:lnTo>
                    <a:pt x="414020" y="16114"/>
                  </a:lnTo>
                  <a:lnTo>
                    <a:pt x="353844" y="21594"/>
                  </a:lnTo>
                  <a:lnTo>
                    <a:pt x="297352" y="27762"/>
                  </a:lnTo>
                  <a:lnTo>
                    <a:pt x="244840" y="34575"/>
                  </a:lnTo>
                  <a:lnTo>
                    <a:pt x="196602" y="41993"/>
                  </a:lnTo>
                  <a:lnTo>
                    <a:pt x="152934" y="49974"/>
                  </a:lnTo>
                  <a:lnTo>
                    <a:pt x="114130" y="58476"/>
                  </a:lnTo>
                  <a:lnTo>
                    <a:pt x="52298" y="76878"/>
                  </a:lnTo>
                  <a:lnTo>
                    <a:pt x="13468" y="96867"/>
                  </a:lnTo>
                  <a:lnTo>
                    <a:pt x="0" y="118110"/>
                  </a:lnTo>
                  <a:lnTo>
                    <a:pt x="0" y="590550"/>
                  </a:lnTo>
                  <a:lnTo>
                    <a:pt x="29860" y="621964"/>
                  </a:lnTo>
                  <a:lnTo>
                    <a:pt x="80487" y="641201"/>
                  </a:lnTo>
                  <a:lnTo>
                    <a:pt x="152934" y="658685"/>
                  </a:lnTo>
                  <a:lnTo>
                    <a:pt x="196602" y="666666"/>
                  </a:lnTo>
                  <a:lnTo>
                    <a:pt x="244840" y="674084"/>
                  </a:lnTo>
                  <a:lnTo>
                    <a:pt x="297352" y="680897"/>
                  </a:lnTo>
                  <a:lnTo>
                    <a:pt x="353844" y="687065"/>
                  </a:lnTo>
                  <a:lnTo>
                    <a:pt x="414019" y="692545"/>
                  </a:lnTo>
                  <a:lnTo>
                    <a:pt x="477584" y="697295"/>
                  </a:lnTo>
                  <a:lnTo>
                    <a:pt x="544243" y="701276"/>
                  </a:lnTo>
                  <a:lnTo>
                    <a:pt x="613701" y="704444"/>
                  </a:lnTo>
                  <a:lnTo>
                    <a:pt x="685662" y="706758"/>
                  </a:lnTo>
                  <a:lnTo>
                    <a:pt x="759831" y="708177"/>
                  </a:lnTo>
                  <a:lnTo>
                    <a:pt x="835913" y="708660"/>
                  </a:lnTo>
                  <a:lnTo>
                    <a:pt x="911996" y="708177"/>
                  </a:lnTo>
                  <a:lnTo>
                    <a:pt x="986165" y="706758"/>
                  </a:lnTo>
                  <a:lnTo>
                    <a:pt x="1058126" y="704444"/>
                  </a:lnTo>
                  <a:lnTo>
                    <a:pt x="1127584" y="701276"/>
                  </a:lnTo>
                  <a:lnTo>
                    <a:pt x="1194243" y="697295"/>
                  </a:lnTo>
                  <a:lnTo>
                    <a:pt x="1257808" y="692545"/>
                  </a:lnTo>
                  <a:lnTo>
                    <a:pt x="1317983" y="687065"/>
                  </a:lnTo>
                  <a:lnTo>
                    <a:pt x="1374475" y="680897"/>
                  </a:lnTo>
                  <a:lnTo>
                    <a:pt x="1426987" y="674084"/>
                  </a:lnTo>
                  <a:lnTo>
                    <a:pt x="1475225" y="666666"/>
                  </a:lnTo>
                  <a:lnTo>
                    <a:pt x="1518893" y="658685"/>
                  </a:lnTo>
                  <a:lnTo>
                    <a:pt x="1557697" y="650183"/>
                  </a:lnTo>
                  <a:lnTo>
                    <a:pt x="1619529" y="631781"/>
                  </a:lnTo>
                  <a:lnTo>
                    <a:pt x="1658359" y="611792"/>
                  </a:lnTo>
                  <a:lnTo>
                    <a:pt x="1671827" y="590550"/>
                  </a:lnTo>
                  <a:lnTo>
                    <a:pt x="1671827" y="118110"/>
                  </a:lnTo>
                  <a:lnTo>
                    <a:pt x="1641967" y="86695"/>
                  </a:lnTo>
                  <a:lnTo>
                    <a:pt x="1591340" y="67458"/>
                  </a:lnTo>
                  <a:lnTo>
                    <a:pt x="1518893" y="49974"/>
                  </a:lnTo>
                  <a:lnTo>
                    <a:pt x="1475225" y="41993"/>
                  </a:lnTo>
                  <a:lnTo>
                    <a:pt x="1426987" y="34575"/>
                  </a:lnTo>
                  <a:lnTo>
                    <a:pt x="1374475" y="27762"/>
                  </a:lnTo>
                  <a:lnTo>
                    <a:pt x="1317983" y="21594"/>
                  </a:lnTo>
                  <a:lnTo>
                    <a:pt x="1257808" y="16114"/>
                  </a:lnTo>
                  <a:lnTo>
                    <a:pt x="1194243" y="11364"/>
                  </a:lnTo>
                  <a:lnTo>
                    <a:pt x="1127584" y="7383"/>
                  </a:lnTo>
                  <a:lnTo>
                    <a:pt x="1058126" y="4215"/>
                  </a:lnTo>
                  <a:lnTo>
                    <a:pt x="986165" y="1901"/>
                  </a:lnTo>
                  <a:lnTo>
                    <a:pt x="911996" y="482"/>
                  </a:lnTo>
                  <a:lnTo>
                    <a:pt x="835913" y="0"/>
                  </a:lnTo>
                  <a:close/>
                </a:path>
              </a:pathLst>
            </a:custGeom>
            <a:solidFill>
              <a:srgbClr val="AB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3" name="Google Shape;623;p20"/>
            <p:cNvSpPr/>
            <p:nvPr/>
          </p:nvSpPr>
          <p:spPr>
            <a:xfrm>
              <a:off x="6105144" y="2971800"/>
              <a:ext cx="1671955" cy="708660"/>
            </a:xfrm>
            <a:custGeom>
              <a:rect b="b" l="l" r="r" t="t"/>
              <a:pathLst>
                <a:path extrusionOk="0" h="708660" w="1671954">
                  <a:moveTo>
                    <a:pt x="1671827" y="118110"/>
                  </a:moveTo>
                  <a:lnTo>
                    <a:pt x="1641967" y="149524"/>
                  </a:lnTo>
                  <a:lnTo>
                    <a:pt x="1591340" y="168761"/>
                  </a:lnTo>
                  <a:lnTo>
                    <a:pt x="1518893" y="186245"/>
                  </a:lnTo>
                  <a:lnTo>
                    <a:pt x="1475225" y="194226"/>
                  </a:lnTo>
                  <a:lnTo>
                    <a:pt x="1426987" y="201644"/>
                  </a:lnTo>
                  <a:lnTo>
                    <a:pt x="1374475" y="208457"/>
                  </a:lnTo>
                  <a:lnTo>
                    <a:pt x="1317983" y="214625"/>
                  </a:lnTo>
                  <a:lnTo>
                    <a:pt x="1257808" y="220105"/>
                  </a:lnTo>
                  <a:lnTo>
                    <a:pt x="1194243" y="224855"/>
                  </a:lnTo>
                  <a:lnTo>
                    <a:pt x="1127584" y="228836"/>
                  </a:lnTo>
                  <a:lnTo>
                    <a:pt x="1058126" y="232004"/>
                  </a:lnTo>
                  <a:lnTo>
                    <a:pt x="986165" y="234318"/>
                  </a:lnTo>
                  <a:lnTo>
                    <a:pt x="911996" y="235737"/>
                  </a:lnTo>
                  <a:lnTo>
                    <a:pt x="835913" y="236220"/>
                  </a:lnTo>
                  <a:lnTo>
                    <a:pt x="759831" y="235737"/>
                  </a:lnTo>
                  <a:lnTo>
                    <a:pt x="685662" y="234318"/>
                  </a:lnTo>
                  <a:lnTo>
                    <a:pt x="613701" y="232004"/>
                  </a:lnTo>
                  <a:lnTo>
                    <a:pt x="544243" y="228836"/>
                  </a:lnTo>
                  <a:lnTo>
                    <a:pt x="477584" y="224855"/>
                  </a:lnTo>
                  <a:lnTo>
                    <a:pt x="414019" y="220105"/>
                  </a:lnTo>
                  <a:lnTo>
                    <a:pt x="353844" y="214625"/>
                  </a:lnTo>
                  <a:lnTo>
                    <a:pt x="297352" y="208457"/>
                  </a:lnTo>
                  <a:lnTo>
                    <a:pt x="244840" y="201644"/>
                  </a:lnTo>
                  <a:lnTo>
                    <a:pt x="196602" y="194226"/>
                  </a:lnTo>
                  <a:lnTo>
                    <a:pt x="152934" y="186245"/>
                  </a:lnTo>
                  <a:lnTo>
                    <a:pt x="114130" y="177743"/>
                  </a:lnTo>
                  <a:lnTo>
                    <a:pt x="52298" y="159341"/>
                  </a:lnTo>
                  <a:lnTo>
                    <a:pt x="13468" y="139352"/>
                  </a:lnTo>
                  <a:lnTo>
                    <a:pt x="3416" y="128867"/>
                  </a:lnTo>
                  <a:lnTo>
                    <a:pt x="0" y="118110"/>
                  </a:lnTo>
                </a:path>
                <a:path extrusionOk="0" h="708660" w="1671954">
                  <a:moveTo>
                    <a:pt x="0" y="118110"/>
                  </a:moveTo>
                  <a:lnTo>
                    <a:pt x="29860" y="86695"/>
                  </a:lnTo>
                  <a:lnTo>
                    <a:pt x="80487" y="67458"/>
                  </a:lnTo>
                  <a:lnTo>
                    <a:pt x="152934" y="49974"/>
                  </a:lnTo>
                  <a:lnTo>
                    <a:pt x="196602" y="41993"/>
                  </a:lnTo>
                  <a:lnTo>
                    <a:pt x="244840" y="34575"/>
                  </a:lnTo>
                  <a:lnTo>
                    <a:pt x="297352" y="27762"/>
                  </a:lnTo>
                  <a:lnTo>
                    <a:pt x="353844" y="21594"/>
                  </a:lnTo>
                  <a:lnTo>
                    <a:pt x="414020" y="16114"/>
                  </a:lnTo>
                  <a:lnTo>
                    <a:pt x="477584" y="11364"/>
                  </a:lnTo>
                  <a:lnTo>
                    <a:pt x="544243" y="7383"/>
                  </a:lnTo>
                  <a:lnTo>
                    <a:pt x="613701" y="4215"/>
                  </a:lnTo>
                  <a:lnTo>
                    <a:pt x="685662" y="1901"/>
                  </a:lnTo>
                  <a:lnTo>
                    <a:pt x="759831" y="482"/>
                  </a:lnTo>
                  <a:lnTo>
                    <a:pt x="835913" y="0"/>
                  </a:lnTo>
                  <a:lnTo>
                    <a:pt x="911996" y="482"/>
                  </a:lnTo>
                  <a:lnTo>
                    <a:pt x="986165" y="1901"/>
                  </a:lnTo>
                  <a:lnTo>
                    <a:pt x="1058126" y="4215"/>
                  </a:lnTo>
                  <a:lnTo>
                    <a:pt x="1127584" y="7383"/>
                  </a:lnTo>
                  <a:lnTo>
                    <a:pt x="1194243" y="11364"/>
                  </a:lnTo>
                  <a:lnTo>
                    <a:pt x="1257808" y="16114"/>
                  </a:lnTo>
                  <a:lnTo>
                    <a:pt x="1317983" y="21594"/>
                  </a:lnTo>
                  <a:lnTo>
                    <a:pt x="1374475" y="27762"/>
                  </a:lnTo>
                  <a:lnTo>
                    <a:pt x="1426987" y="34575"/>
                  </a:lnTo>
                  <a:lnTo>
                    <a:pt x="1475225" y="41993"/>
                  </a:lnTo>
                  <a:lnTo>
                    <a:pt x="1518893" y="49974"/>
                  </a:lnTo>
                  <a:lnTo>
                    <a:pt x="1557697" y="58476"/>
                  </a:lnTo>
                  <a:lnTo>
                    <a:pt x="1619529" y="76878"/>
                  </a:lnTo>
                  <a:lnTo>
                    <a:pt x="1658359" y="96867"/>
                  </a:lnTo>
                  <a:lnTo>
                    <a:pt x="1671827" y="118110"/>
                  </a:lnTo>
                  <a:lnTo>
                    <a:pt x="1671827" y="590550"/>
                  </a:lnTo>
                  <a:lnTo>
                    <a:pt x="1641967" y="621964"/>
                  </a:lnTo>
                  <a:lnTo>
                    <a:pt x="1591340" y="641201"/>
                  </a:lnTo>
                  <a:lnTo>
                    <a:pt x="1518893" y="658685"/>
                  </a:lnTo>
                  <a:lnTo>
                    <a:pt x="1475225" y="666666"/>
                  </a:lnTo>
                  <a:lnTo>
                    <a:pt x="1426987" y="674084"/>
                  </a:lnTo>
                  <a:lnTo>
                    <a:pt x="1374475" y="680897"/>
                  </a:lnTo>
                  <a:lnTo>
                    <a:pt x="1317983" y="687065"/>
                  </a:lnTo>
                  <a:lnTo>
                    <a:pt x="1257808" y="692545"/>
                  </a:lnTo>
                  <a:lnTo>
                    <a:pt x="1194243" y="697295"/>
                  </a:lnTo>
                  <a:lnTo>
                    <a:pt x="1127584" y="701276"/>
                  </a:lnTo>
                  <a:lnTo>
                    <a:pt x="1058126" y="704444"/>
                  </a:lnTo>
                  <a:lnTo>
                    <a:pt x="986165" y="706758"/>
                  </a:lnTo>
                  <a:lnTo>
                    <a:pt x="911996" y="708177"/>
                  </a:lnTo>
                  <a:lnTo>
                    <a:pt x="835913" y="708660"/>
                  </a:lnTo>
                  <a:lnTo>
                    <a:pt x="759831" y="708177"/>
                  </a:lnTo>
                  <a:lnTo>
                    <a:pt x="685662" y="706758"/>
                  </a:lnTo>
                  <a:lnTo>
                    <a:pt x="613701" y="704444"/>
                  </a:lnTo>
                  <a:lnTo>
                    <a:pt x="544243" y="701276"/>
                  </a:lnTo>
                  <a:lnTo>
                    <a:pt x="477584" y="697295"/>
                  </a:lnTo>
                  <a:lnTo>
                    <a:pt x="414019" y="692545"/>
                  </a:lnTo>
                  <a:lnTo>
                    <a:pt x="353844" y="687065"/>
                  </a:lnTo>
                  <a:lnTo>
                    <a:pt x="297352" y="680897"/>
                  </a:lnTo>
                  <a:lnTo>
                    <a:pt x="244840" y="674084"/>
                  </a:lnTo>
                  <a:lnTo>
                    <a:pt x="196602" y="666666"/>
                  </a:lnTo>
                  <a:lnTo>
                    <a:pt x="152934" y="658685"/>
                  </a:lnTo>
                  <a:lnTo>
                    <a:pt x="114130" y="650183"/>
                  </a:lnTo>
                  <a:lnTo>
                    <a:pt x="52298" y="631781"/>
                  </a:lnTo>
                  <a:lnTo>
                    <a:pt x="13468" y="611792"/>
                  </a:lnTo>
                  <a:lnTo>
                    <a:pt x="0" y="590550"/>
                  </a:lnTo>
                  <a:lnTo>
                    <a:pt x="0" y="118110"/>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24" name="Google Shape;624;p20"/>
          <p:cNvSpPr txBox="1"/>
          <p:nvPr/>
        </p:nvSpPr>
        <p:spPr>
          <a:xfrm>
            <a:off x="6184138" y="3221482"/>
            <a:ext cx="15119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latin typeface="Calibri"/>
                <a:ea typeface="Calibri"/>
                <a:cs typeface="Calibri"/>
                <a:sym typeface="Calibri"/>
              </a:rPr>
              <a:t>Graph Database</a:t>
            </a:r>
            <a:endParaRPr sz="1800">
              <a:latin typeface="Calibri"/>
              <a:ea typeface="Calibri"/>
              <a:cs typeface="Calibri"/>
              <a:sym typeface="Calibri"/>
            </a:endParaRPr>
          </a:p>
        </p:txBody>
      </p:sp>
      <p:sp>
        <p:nvSpPr>
          <p:cNvPr id="625" name="Google Shape;625;p20"/>
          <p:cNvSpPr/>
          <p:nvPr/>
        </p:nvSpPr>
        <p:spPr>
          <a:xfrm>
            <a:off x="1450847" y="2846832"/>
            <a:ext cx="449580" cy="76200"/>
          </a:xfrm>
          <a:custGeom>
            <a:rect b="b" l="l" r="r" t="t"/>
            <a:pathLst>
              <a:path extrusionOk="0" h="76200" w="449580">
                <a:moveTo>
                  <a:pt x="373126" y="0"/>
                </a:moveTo>
                <a:lnTo>
                  <a:pt x="373126" y="76200"/>
                </a:lnTo>
                <a:lnTo>
                  <a:pt x="436626" y="44450"/>
                </a:lnTo>
                <a:lnTo>
                  <a:pt x="385826" y="44450"/>
                </a:lnTo>
                <a:lnTo>
                  <a:pt x="385826" y="31750"/>
                </a:lnTo>
                <a:lnTo>
                  <a:pt x="436626" y="31750"/>
                </a:lnTo>
                <a:lnTo>
                  <a:pt x="373126" y="0"/>
                </a:lnTo>
                <a:close/>
              </a:path>
              <a:path extrusionOk="0" h="76200" w="449580">
                <a:moveTo>
                  <a:pt x="373126" y="31750"/>
                </a:moveTo>
                <a:lnTo>
                  <a:pt x="0" y="31750"/>
                </a:lnTo>
                <a:lnTo>
                  <a:pt x="0" y="44450"/>
                </a:lnTo>
                <a:lnTo>
                  <a:pt x="373126" y="44450"/>
                </a:lnTo>
                <a:lnTo>
                  <a:pt x="373126" y="31750"/>
                </a:lnTo>
                <a:close/>
              </a:path>
              <a:path extrusionOk="0" h="76200" w="449580">
                <a:moveTo>
                  <a:pt x="436626" y="31750"/>
                </a:moveTo>
                <a:lnTo>
                  <a:pt x="385826" y="31750"/>
                </a:lnTo>
                <a:lnTo>
                  <a:pt x="385826" y="44450"/>
                </a:lnTo>
                <a:lnTo>
                  <a:pt x="436626" y="44450"/>
                </a:lnTo>
                <a:lnTo>
                  <a:pt x="449326" y="38100"/>
                </a:lnTo>
                <a:lnTo>
                  <a:pt x="436626" y="3175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6" name="Google Shape;626;p20"/>
          <p:cNvSpPr/>
          <p:nvPr/>
        </p:nvSpPr>
        <p:spPr>
          <a:xfrm>
            <a:off x="3209544" y="2846832"/>
            <a:ext cx="558800" cy="76200"/>
          </a:xfrm>
          <a:custGeom>
            <a:rect b="b" l="l" r="r" t="t"/>
            <a:pathLst>
              <a:path extrusionOk="0" h="76200" w="558800">
                <a:moveTo>
                  <a:pt x="482345" y="0"/>
                </a:moveTo>
                <a:lnTo>
                  <a:pt x="482345" y="76200"/>
                </a:lnTo>
                <a:lnTo>
                  <a:pt x="545845" y="44450"/>
                </a:lnTo>
                <a:lnTo>
                  <a:pt x="495045" y="44450"/>
                </a:lnTo>
                <a:lnTo>
                  <a:pt x="495045" y="31750"/>
                </a:lnTo>
                <a:lnTo>
                  <a:pt x="545845" y="31750"/>
                </a:lnTo>
                <a:lnTo>
                  <a:pt x="482345" y="0"/>
                </a:lnTo>
                <a:close/>
              </a:path>
              <a:path extrusionOk="0" h="76200" w="558800">
                <a:moveTo>
                  <a:pt x="482345" y="31750"/>
                </a:moveTo>
                <a:lnTo>
                  <a:pt x="0" y="31750"/>
                </a:lnTo>
                <a:lnTo>
                  <a:pt x="0" y="44450"/>
                </a:lnTo>
                <a:lnTo>
                  <a:pt x="482345" y="44450"/>
                </a:lnTo>
                <a:lnTo>
                  <a:pt x="482345" y="31750"/>
                </a:lnTo>
                <a:close/>
              </a:path>
              <a:path extrusionOk="0" h="76200" w="558800">
                <a:moveTo>
                  <a:pt x="545845" y="31750"/>
                </a:moveTo>
                <a:lnTo>
                  <a:pt x="495045" y="31750"/>
                </a:lnTo>
                <a:lnTo>
                  <a:pt x="495045" y="44450"/>
                </a:lnTo>
                <a:lnTo>
                  <a:pt x="545845" y="44450"/>
                </a:lnTo>
                <a:lnTo>
                  <a:pt x="558545" y="38100"/>
                </a:lnTo>
                <a:lnTo>
                  <a:pt x="545845" y="3175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7" name="Google Shape;627;p20"/>
          <p:cNvSpPr/>
          <p:nvPr/>
        </p:nvSpPr>
        <p:spPr>
          <a:xfrm>
            <a:off x="5075428" y="2496692"/>
            <a:ext cx="1029969" cy="835660"/>
          </a:xfrm>
          <a:custGeom>
            <a:rect b="b" l="l" r="r" t="t"/>
            <a:pathLst>
              <a:path extrusionOk="0" h="835660" w="1029970">
                <a:moveTo>
                  <a:pt x="1029589" y="830707"/>
                </a:moveTo>
                <a:lnTo>
                  <a:pt x="1013294" y="811403"/>
                </a:lnTo>
                <a:lnTo>
                  <a:pt x="974598" y="765556"/>
                </a:lnTo>
                <a:lnTo>
                  <a:pt x="962050" y="794702"/>
                </a:lnTo>
                <a:lnTo>
                  <a:pt x="18313" y="388112"/>
                </a:lnTo>
                <a:lnTo>
                  <a:pt x="936307" y="41617"/>
                </a:lnTo>
                <a:lnTo>
                  <a:pt x="947547" y="71374"/>
                </a:lnTo>
                <a:lnTo>
                  <a:pt x="990180" y="25273"/>
                </a:lnTo>
                <a:lnTo>
                  <a:pt x="1005459" y="8763"/>
                </a:lnTo>
                <a:lnTo>
                  <a:pt x="920623" y="0"/>
                </a:lnTo>
                <a:lnTo>
                  <a:pt x="931837" y="29768"/>
                </a:lnTo>
                <a:lnTo>
                  <a:pt x="254" y="381381"/>
                </a:lnTo>
                <a:lnTo>
                  <a:pt x="2730" y="387794"/>
                </a:lnTo>
                <a:lnTo>
                  <a:pt x="0" y="394081"/>
                </a:lnTo>
                <a:lnTo>
                  <a:pt x="957046" y="806361"/>
                </a:lnTo>
                <a:lnTo>
                  <a:pt x="944499" y="835533"/>
                </a:lnTo>
                <a:lnTo>
                  <a:pt x="1029589" y="830707"/>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8" name="Google Shape;628;p20"/>
          <p:cNvSpPr txBox="1"/>
          <p:nvPr/>
        </p:nvSpPr>
        <p:spPr>
          <a:xfrm>
            <a:off x="128422" y="3629659"/>
            <a:ext cx="11834495" cy="455295"/>
          </a:xfrm>
          <a:prstGeom prst="rect">
            <a:avLst/>
          </a:prstGeom>
          <a:noFill/>
          <a:ln>
            <a:noFill/>
          </a:ln>
        </p:spPr>
        <p:txBody>
          <a:bodyPr anchorCtr="0" anchor="t" bIns="0" lIns="0" spcFirstLastPara="1" rIns="0" wrap="square" tIns="12700">
            <a:spAutoFit/>
          </a:bodyPr>
          <a:lstStyle/>
          <a:p>
            <a:pPr indent="0" lvl="0" marL="7809230" marR="0" rtl="0" algn="l">
              <a:lnSpc>
                <a:spcPct val="103571"/>
              </a:lnSpc>
              <a:spcBef>
                <a:spcPts val="0"/>
              </a:spcBef>
              <a:spcAft>
                <a:spcPts val="0"/>
              </a:spcAft>
              <a:buNone/>
            </a:pPr>
            <a:r>
              <a:rPr lang="en-US" sz="1400">
                <a:latin typeface="Arial"/>
                <a:ea typeface="Arial"/>
                <a:cs typeface="Arial"/>
                <a:sym typeface="Arial"/>
              </a:rPr>
              <a:t>fragile to new data types.</a:t>
            </a:r>
            <a:endParaRPr sz="1400">
              <a:latin typeface="Arial"/>
              <a:ea typeface="Arial"/>
              <a:cs typeface="Arial"/>
              <a:sym typeface="Arial"/>
            </a:endParaRPr>
          </a:p>
          <a:p>
            <a:pPr indent="0" lvl="0" marL="12700" marR="0" rtl="0" algn="l">
              <a:lnSpc>
                <a:spcPct val="107222"/>
              </a:lnSpc>
              <a:spcBef>
                <a:spcPts val="0"/>
              </a:spcBef>
              <a:spcAft>
                <a:spcPts val="0"/>
              </a:spcAft>
              <a:buNone/>
            </a:pPr>
            <a:r>
              <a:rPr b="1" lang="en-US" sz="1800" u="sng">
                <a:solidFill>
                  <a:srgbClr val="17092B"/>
                </a:solidFill>
                <a:latin typeface="Arial"/>
                <a:ea typeface="Arial"/>
                <a:cs typeface="Arial"/>
                <a:sym typeface="Arial"/>
              </a:rPr>
              <a:t>Existing NLP Tech Stack	</a:t>
            </a:r>
            <a:endParaRPr sz="1800">
              <a:latin typeface="Arial"/>
              <a:ea typeface="Arial"/>
              <a:cs typeface="Arial"/>
              <a:sym typeface="Arial"/>
            </a:endParaRPr>
          </a:p>
        </p:txBody>
      </p:sp>
      <p:grpSp>
        <p:nvGrpSpPr>
          <p:cNvPr id="629" name="Google Shape;629;p20"/>
          <p:cNvGrpSpPr/>
          <p:nvPr/>
        </p:nvGrpSpPr>
        <p:grpSpPr>
          <a:xfrm>
            <a:off x="141731" y="4494276"/>
            <a:ext cx="1309370" cy="798830"/>
            <a:chOff x="141731" y="4494276"/>
            <a:chExt cx="1309370" cy="798830"/>
          </a:xfrm>
        </p:grpSpPr>
        <p:sp>
          <p:nvSpPr>
            <p:cNvPr id="630" name="Google Shape;630;p20"/>
            <p:cNvSpPr/>
            <p:nvPr/>
          </p:nvSpPr>
          <p:spPr>
            <a:xfrm>
              <a:off x="141731" y="4494276"/>
              <a:ext cx="1309370" cy="798830"/>
            </a:xfrm>
            <a:custGeom>
              <a:rect b="b" l="l" r="r" t="t"/>
              <a:pathLst>
                <a:path extrusionOk="0" h="798829" w="1309370">
                  <a:moveTo>
                    <a:pt x="1126985" y="136144"/>
                  </a:moveTo>
                  <a:lnTo>
                    <a:pt x="0" y="136144"/>
                  </a:lnTo>
                  <a:lnTo>
                    <a:pt x="0" y="769747"/>
                  </a:lnTo>
                  <a:lnTo>
                    <a:pt x="62585" y="780211"/>
                  </a:lnTo>
                  <a:lnTo>
                    <a:pt x="120553" y="788127"/>
                  </a:lnTo>
                  <a:lnTo>
                    <a:pt x="174289" y="793671"/>
                  </a:lnTo>
                  <a:lnTo>
                    <a:pt x="224178" y="797015"/>
                  </a:lnTo>
                  <a:lnTo>
                    <a:pt x="270604" y="798336"/>
                  </a:lnTo>
                  <a:lnTo>
                    <a:pt x="313951" y="797806"/>
                  </a:lnTo>
                  <a:lnTo>
                    <a:pt x="354606" y="795602"/>
                  </a:lnTo>
                  <a:lnTo>
                    <a:pt x="392951" y="791897"/>
                  </a:lnTo>
                  <a:lnTo>
                    <a:pt x="464256" y="780682"/>
                  </a:lnTo>
                  <a:lnTo>
                    <a:pt x="530943" y="765558"/>
                  </a:lnTo>
                  <a:lnTo>
                    <a:pt x="662774" y="729169"/>
                  </a:lnTo>
                  <a:lnTo>
                    <a:pt x="697654" y="719810"/>
                  </a:lnTo>
                  <a:lnTo>
                    <a:pt x="772416" y="701999"/>
                  </a:lnTo>
                  <a:lnTo>
                    <a:pt x="813067" y="693896"/>
                  </a:lnTo>
                  <a:lnTo>
                    <a:pt x="856410" y="686561"/>
                  </a:lnTo>
                  <a:lnTo>
                    <a:pt x="902831" y="680169"/>
                  </a:lnTo>
                  <a:lnTo>
                    <a:pt x="952714" y="674893"/>
                  </a:lnTo>
                  <a:lnTo>
                    <a:pt x="1006445" y="670908"/>
                  </a:lnTo>
                  <a:lnTo>
                    <a:pt x="1064407" y="668390"/>
                  </a:lnTo>
                  <a:lnTo>
                    <a:pt x="1126985" y="667512"/>
                  </a:lnTo>
                  <a:lnTo>
                    <a:pt x="1126985" y="136144"/>
                  </a:lnTo>
                  <a:close/>
                </a:path>
                <a:path extrusionOk="0" h="798829" w="1309370">
                  <a:moveTo>
                    <a:pt x="1212088" y="67182"/>
                  </a:moveTo>
                  <a:lnTo>
                    <a:pt x="92849" y="67182"/>
                  </a:lnTo>
                  <a:lnTo>
                    <a:pt x="92849" y="136144"/>
                  </a:lnTo>
                  <a:lnTo>
                    <a:pt x="1126985" y="136144"/>
                  </a:lnTo>
                  <a:lnTo>
                    <a:pt x="1126985" y="605663"/>
                  </a:lnTo>
                  <a:lnTo>
                    <a:pt x="1134299" y="605087"/>
                  </a:lnTo>
                  <a:lnTo>
                    <a:pt x="1153582" y="603821"/>
                  </a:lnTo>
                  <a:lnTo>
                    <a:pt x="1180842" y="602555"/>
                  </a:lnTo>
                  <a:lnTo>
                    <a:pt x="1212088" y="601980"/>
                  </a:lnTo>
                  <a:lnTo>
                    <a:pt x="1212088" y="67182"/>
                  </a:lnTo>
                  <a:close/>
                </a:path>
                <a:path extrusionOk="0" h="798829" w="1309370">
                  <a:moveTo>
                    <a:pt x="1309116" y="0"/>
                  </a:moveTo>
                  <a:lnTo>
                    <a:pt x="180124" y="0"/>
                  </a:lnTo>
                  <a:lnTo>
                    <a:pt x="180124" y="67182"/>
                  </a:lnTo>
                  <a:lnTo>
                    <a:pt x="1212088" y="67182"/>
                  </a:lnTo>
                  <a:lnTo>
                    <a:pt x="1212088" y="535940"/>
                  </a:lnTo>
                  <a:lnTo>
                    <a:pt x="1242409" y="534543"/>
                  </a:lnTo>
                  <a:lnTo>
                    <a:pt x="1273488" y="533582"/>
                  </a:lnTo>
                  <a:lnTo>
                    <a:pt x="1309116" y="533146"/>
                  </a:lnTo>
                  <a:lnTo>
                    <a:pt x="1309116"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1" name="Google Shape;631;p20"/>
            <p:cNvSpPr/>
            <p:nvPr/>
          </p:nvSpPr>
          <p:spPr>
            <a:xfrm>
              <a:off x="141731" y="4494276"/>
              <a:ext cx="1309370" cy="798830"/>
            </a:xfrm>
            <a:custGeom>
              <a:rect b="b" l="l" r="r" t="t"/>
              <a:pathLst>
                <a:path extrusionOk="0" h="798829" w="1309370">
                  <a:moveTo>
                    <a:pt x="0" y="136144"/>
                  </a:moveTo>
                  <a:lnTo>
                    <a:pt x="1126985" y="136144"/>
                  </a:lnTo>
                  <a:lnTo>
                    <a:pt x="1126985" y="667512"/>
                  </a:lnTo>
                  <a:lnTo>
                    <a:pt x="1064407" y="668390"/>
                  </a:lnTo>
                  <a:lnTo>
                    <a:pt x="1006445" y="670908"/>
                  </a:lnTo>
                  <a:lnTo>
                    <a:pt x="952714" y="674893"/>
                  </a:lnTo>
                  <a:lnTo>
                    <a:pt x="902831" y="680169"/>
                  </a:lnTo>
                  <a:lnTo>
                    <a:pt x="856410" y="686561"/>
                  </a:lnTo>
                  <a:lnTo>
                    <a:pt x="813067" y="693896"/>
                  </a:lnTo>
                  <a:lnTo>
                    <a:pt x="772416" y="701999"/>
                  </a:lnTo>
                  <a:lnTo>
                    <a:pt x="734073" y="710695"/>
                  </a:lnTo>
                  <a:lnTo>
                    <a:pt x="662774" y="729169"/>
                  </a:lnTo>
                  <a:lnTo>
                    <a:pt x="596089" y="747922"/>
                  </a:lnTo>
                  <a:lnTo>
                    <a:pt x="563516" y="756967"/>
                  </a:lnTo>
                  <a:lnTo>
                    <a:pt x="497984" y="773522"/>
                  </a:lnTo>
                  <a:lnTo>
                    <a:pt x="429373" y="786865"/>
                  </a:lnTo>
                  <a:lnTo>
                    <a:pt x="354606" y="795602"/>
                  </a:lnTo>
                  <a:lnTo>
                    <a:pt x="313951" y="797806"/>
                  </a:lnTo>
                  <a:lnTo>
                    <a:pt x="270604" y="798336"/>
                  </a:lnTo>
                  <a:lnTo>
                    <a:pt x="224178" y="797015"/>
                  </a:lnTo>
                  <a:lnTo>
                    <a:pt x="174289" y="793671"/>
                  </a:lnTo>
                  <a:lnTo>
                    <a:pt x="120553" y="788127"/>
                  </a:lnTo>
                  <a:lnTo>
                    <a:pt x="62585" y="780211"/>
                  </a:lnTo>
                  <a:lnTo>
                    <a:pt x="0" y="769747"/>
                  </a:lnTo>
                  <a:lnTo>
                    <a:pt x="0" y="136144"/>
                  </a:lnTo>
                  <a:close/>
                </a:path>
                <a:path extrusionOk="0" h="798829" w="1309370">
                  <a:moveTo>
                    <a:pt x="92849" y="136144"/>
                  </a:moveTo>
                  <a:lnTo>
                    <a:pt x="92849" y="67182"/>
                  </a:lnTo>
                  <a:lnTo>
                    <a:pt x="1212088" y="67182"/>
                  </a:lnTo>
                  <a:lnTo>
                    <a:pt x="1212088" y="601980"/>
                  </a:lnTo>
                  <a:lnTo>
                    <a:pt x="1180842" y="602555"/>
                  </a:lnTo>
                  <a:lnTo>
                    <a:pt x="1153582" y="603821"/>
                  </a:lnTo>
                  <a:lnTo>
                    <a:pt x="1134299" y="605087"/>
                  </a:lnTo>
                  <a:lnTo>
                    <a:pt x="1126985" y="605663"/>
                  </a:lnTo>
                </a:path>
                <a:path extrusionOk="0" h="798829" w="1309370">
                  <a:moveTo>
                    <a:pt x="180124" y="67182"/>
                  </a:moveTo>
                  <a:lnTo>
                    <a:pt x="180124" y="0"/>
                  </a:lnTo>
                  <a:lnTo>
                    <a:pt x="1309116" y="0"/>
                  </a:lnTo>
                  <a:lnTo>
                    <a:pt x="1309116" y="533146"/>
                  </a:lnTo>
                  <a:lnTo>
                    <a:pt x="1273488" y="533582"/>
                  </a:lnTo>
                  <a:lnTo>
                    <a:pt x="1242409" y="534543"/>
                  </a:lnTo>
                  <a:lnTo>
                    <a:pt x="1220426" y="535503"/>
                  </a:lnTo>
                  <a:lnTo>
                    <a:pt x="1212088" y="535940"/>
                  </a:lnTo>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32" name="Google Shape;632;p20"/>
          <p:cNvSpPr txBox="1"/>
          <p:nvPr/>
        </p:nvSpPr>
        <p:spPr>
          <a:xfrm>
            <a:off x="252780" y="4782769"/>
            <a:ext cx="904875"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Calibri"/>
                <a:ea typeface="Calibri"/>
                <a:cs typeface="Calibri"/>
                <a:sym typeface="Calibri"/>
              </a:rPr>
              <a:t>Raw Data</a:t>
            </a:r>
            <a:endParaRPr sz="1800">
              <a:latin typeface="Calibri"/>
              <a:ea typeface="Calibri"/>
              <a:cs typeface="Calibri"/>
              <a:sym typeface="Calibri"/>
            </a:endParaRPr>
          </a:p>
        </p:txBody>
      </p:sp>
      <p:sp>
        <p:nvSpPr>
          <p:cNvPr id="633" name="Google Shape;633;p20"/>
          <p:cNvSpPr txBox="1"/>
          <p:nvPr/>
        </p:nvSpPr>
        <p:spPr>
          <a:xfrm>
            <a:off x="1900427" y="4494276"/>
            <a:ext cx="1309370" cy="800100"/>
          </a:xfrm>
          <a:prstGeom prst="rect">
            <a:avLst/>
          </a:prstGeom>
          <a:solidFill>
            <a:srgbClr val="17092B"/>
          </a:solidFill>
          <a:ln cap="flat" cmpd="sng" w="12700">
            <a:solidFill>
              <a:srgbClr val="FA5B51"/>
            </a:solidFill>
            <a:prstDash val="solid"/>
            <a:round/>
            <a:headEnd len="sm" w="sm" type="none"/>
            <a:tailEnd len="sm" w="sm" type="none"/>
          </a:ln>
        </p:spPr>
        <p:txBody>
          <a:bodyPr anchorCtr="0" anchor="t" bIns="0" lIns="0" spcFirstLastPara="1" rIns="0" wrap="square" tIns="111125">
            <a:spAutoFit/>
          </a:bodyPr>
          <a:lstStyle/>
          <a:p>
            <a:pPr indent="307340" lvl="0" marL="130810" marR="125095" rtl="0" algn="l">
              <a:lnSpc>
                <a:spcPct val="100000"/>
              </a:lnSpc>
              <a:spcBef>
                <a:spcPts val="0"/>
              </a:spcBef>
              <a:spcAft>
                <a:spcPts val="0"/>
              </a:spcAft>
              <a:buNone/>
            </a:pPr>
            <a:r>
              <a:rPr lang="en-US" sz="1800">
                <a:solidFill>
                  <a:srgbClr val="FFFFFF"/>
                </a:solidFill>
                <a:latin typeface="Calibri"/>
                <a:ea typeface="Calibri"/>
                <a:cs typeface="Calibri"/>
                <a:sym typeface="Calibri"/>
              </a:rPr>
              <a:t>Data  Connecters</a:t>
            </a:r>
            <a:endParaRPr sz="1800">
              <a:latin typeface="Calibri"/>
              <a:ea typeface="Calibri"/>
              <a:cs typeface="Calibri"/>
              <a:sym typeface="Calibri"/>
            </a:endParaRPr>
          </a:p>
        </p:txBody>
      </p:sp>
      <p:sp>
        <p:nvSpPr>
          <p:cNvPr id="634" name="Google Shape;634;p20"/>
          <p:cNvSpPr/>
          <p:nvPr/>
        </p:nvSpPr>
        <p:spPr>
          <a:xfrm>
            <a:off x="1450847" y="4855464"/>
            <a:ext cx="449580" cy="76200"/>
          </a:xfrm>
          <a:custGeom>
            <a:rect b="b" l="l" r="r" t="t"/>
            <a:pathLst>
              <a:path extrusionOk="0" h="76200" w="449580">
                <a:moveTo>
                  <a:pt x="373126" y="0"/>
                </a:moveTo>
                <a:lnTo>
                  <a:pt x="373126" y="76200"/>
                </a:lnTo>
                <a:lnTo>
                  <a:pt x="436626" y="44450"/>
                </a:lnTo>
                <a:lnTo>
                  <a:pt x="385826" y="44450"/>
                </a:lnTo>
                <a:lnTo>
                  <a:pt x="385826" y="31750"/>
                </a:lnTo>
                <a:lnTo>
                  <a:pt x="436626" y="31750"/>
                </a:lnTo>
                <a:lnTo>
                  <a:pt x="373126" y="0"/>
                </a:lnTo>
                <a:close/>
              </a:path>
              <a:path extrusionOk="0" h="76200" w="449580">
                <a:moveTo>
                  <a:pt x="373126" y="31750"/>
                </a:moveTo>
                <a:lnTo>
                  <a:pt x="0" y="31750"/>
                </a:lnTo>
                <a:lnTo>
                  <a:pt x="0" y="44450"/>
                </a:lnTo>
                <a:lnTo>
                  <a:pt x="373126" y="44450"/>
                </a:lnTo>
                <a:lnTo>
                  <a:pt x="373126" y="31750"/>
                </a:lnTo>
                <a:close/>
              </a:path>
              <a:path extrusionOk="0" h="76200" w="449580">
                <a:moveTo>
                  <a:pt x="436626" y="31750"/>
                </a:moveTo>
                <a:lnTo>
                  <a:pt x="385826" y="31750"/>
                </a:lnTo>
                <a:lnTo>
                  <a:pt x="385826" y="44450"/>
                </a:lnTo>
                <a:lnTo>
                  <a:pt x="436626" y="44450"/>
                </a:lnTo>
                <a:lnTo>
                  <a:pt x="449326" y="38100"/>
                </a:lnTo>
                <a:lnTo>
                  <a:pt x="436626" y="3175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635" name="Google Shape;635;p20"/>
          <p:cNvGrpSpPr/>
          <p:nvPr/>
        </p:nvGrpSpPr>
        <p:grpSpPr>
          <a:xfrm>
            <a:off x="3209544" y="4494276"/>
            <a:ext cx="2835910" cy="1024127"/>
            <a:chOff x="3209544" y="4494276"/>
            <a:chExt cx="2835910" cy="1024127"/>
          </a:xfrm>
        </p:grpSpPr>
        <p:sp>
          <p:nvSpPr>
            <p:cNvPr id="636" name="Google Shape;636;p20"/>
            <p:cNvSpPr/>
            <p:nvPr/>
          </p:nvSpPr>
          <p:spPr>
            <a:xfrm>
              <a:off x="3209544" y="4855463"/>
              <a:ext cx="2835910" cy="662940"/>
            </a:xfrm>
            <a:custGeom>
              <a:rect b="b" l="l" r="r" t="t"/>
              <a:pathLst>
                <a:path extrusionOk="0" h="662939" w="2835910">
                  <a:moveTo>
                    <a:pt x="627253" y="38100"/>
                  </a:moveTo>
                  <a:lnTo>
                    <a:pt x="614553" y="31750"/>
                  </a:lnTo>
                  <a:lnTo>
                    <a:pt x="551053" y="0"/>
                  </a:lnTo>
                  <a:lnTo>
                    <a:pt x="551053" y="31750"/>
                  </a:lnTo>
                  <a:lnTo>
                    <a:pt x="0" y="31750"/>
                  </a:lnTo>
                  <a:lnTo>
                    <a:pt x="0" y="44450"/>
                  </a:lnTo>
                  <a:lnTo>
                    <a:pt x="551053" y="44450"/>
                  </a:lnTo>
                  <a:lnTo>
                    <a:pt x="551053" y="76200"/>
                  </a:lnTo>
                  <a:lnTo>
                    <a:pt x="614553" y="44450"/>
                  </a:lnTo>
                  <a:lnTo>
                    <a:pt x="627253" y="38100"/>
                  </a:lnTo>
                  <a:close/>
                </a:path>
                <a:path extrusionOk="0" h="662939" w="2835910">
                  <a:moveTo>
                    <a:pt x="2835910" y="662813"/>
                  </a:moveTo>
                  <a:lnTo>
                    <a:pt x="2819019" y="631825"/>
                  </a:lnTo>
                  <a:lnTo>
                    <a:pt x="2795143" y="588010"/>
                  </a:lnTo>
                  <a:lnTo>
                    <a:pt x="2776944" y="614159"/>
                  </a:lnTo>
                  <a:lnTo>
                    <a:pt x="1940687" y="32893"/>
                  </a:lnTo>
                  <a:lnTo>
                    <a:pt x="1933321" y="43307"/>
                  </a:lnTo>
                  <a:lnTo>
                    <a:pt x="2769705" y="624573"/>
                  </a:lnTo>
                  <a:lnTo>
                    <a:pt x="2751582" y="650621"/>
                  </a:lnTo>
                  <a:lnTo>
                    <a:pt x="2835910" y="662813"/>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7" name="Google Shape;637;p20"/>
            <p:cNvSpPr/>
            <p:nvPr/>
          </p:nvSpPr>
          <p:spPr>
            <a:xfrm>
              <a:off x="3837431" y="4494276"/>
              <a:ext cx="1309370" cy="800100"/>
            </a:xfrm>
            <a:custGeom>
              <a:rect b="b" l="l" r="r" t="t"/>
              <a:pathLst>
                <a:path extrusionOk="0" h="800100" w="1309370">
                  <a:moveTo>
                    <a:pt x="654557" y="0"/>
                  </a:moveTo>
                  <a:lnTo>
                    <a:pt x="578233" y="896"/>
                  </a:lnTo>
                  <a:lnTo>
                    <a:pt x="504492" y="3521"/>
                  </a:lnTo>
                  <a:lnTo>
                    <a:pt x="433826" y="7772"/>
                  </a:lnTo>
                  <a:lnTo>
                    <a:pt x="366726" y="13551"/>
                  </a:lnTo>
                  <a:lnTo>
                    <a:pt x="303683" y="20757"/>
                  </a:lnTo>
                  <a:lnTo>
                    <a:pt x="245190" y="29291"/>
                  </a:lnTo>
                  <a:lnTo>
                    <a:pt x="191738" y="39052"/>
                  </a:lnTo>
                  <a:lnTo>
                    <a:pt x="143818" y="49940"/>
                  </a:lnTo>
                  <a:lnTo>
                    <a:pt x="101921" y="61856"/>
                  </a:lnTo>
                  <a:lnTo>
                    <a:pt x="38166" y="88371"/>
                  </a:lnTo>
                  <a:lnTo>
                    <a:pt x="4404" y="117796"/>
                  </a:lnTo>
                  <a:lnTo>
                    <a:pt x="0" y="133350"/>
                  </a:lnTo>
                  <a:lnTo>
                    <a:pt x="0" y="666750"/>
                  </a:lnTo>
                  <a:lnTo>
                    <a:pt x="38166" y="711728"/>
                  </a:lnTo>
                  <a:lnTo>
                    <a:pt x="101921" y="738243"/>
                  </a:lnTo>
                  <a:lnTo>
                    <a:pt x="143818" y="750159"/>
                  </a:lnTo>
                  <a:lnTo>
                    <a:pt x="191738" y="761047"/>
                  </a:lnTo>
                  <a:lnTo>
                    <a:pt x="245190" y="770808"/>
                  </a:lnTo>
                  <a:lnTo>
                    <a:pt x="303683" y="779342"/>
                  </a:lnTo>
                  <a:lnTo>
                    <a:pt x="366726" y="786548"/>
                  </a:lnTo>
                  <a:lnTo>
                    <a:pt x="433826" y="792327"/>
                  </a:lnTo>
                  <a:lnTo>
                    <a:pt x="504492" y="796578"/>
                  </a:lnTo>
                  <a:lnTo>
                    <a:pt x="578233" y="799203"/>
                  </a:lnTo>
                  <a:lnTo>
                    <a:pt x="654557" y="800100"/>
                  </a:lnTo>
                  <a:lnTo>
                    <a:pt x="730882" y="799203"/>
                  </a:lnTo>
                  <a:lnTo>
                    <a:pt x="804623" y="796578"/>
                  </a:lnTo>
                  <a:lnTo>
                    <a:pt x="875289" y="792327"/>
                  </a:lnTo>
                  <a:lnTo>
                    <a:pt x="942389" y="786548"/>
                  </a:lnTo>
                  <a:lnTo>
                    <a:pt x="1005432" y="779342"/>
                  </a:lnTo>
                  <a:lnTo>
                    <a:pt x="1063925" y="770808"/>
                  </a:lnTo>
                  <a:lnTo>
                    <a:pt x="1117377" y="761047"/>
                  </a:lnTo>
                  <a:lnTo>
                    <a:pt x="1165297" y="750159"/>
                  </a:lnTo>
                  <a:lnTo>
                    <a:pt x="1207194" y="738243"/>
                  </a:lnTo>
                  <a:lnTo>
                    <a:pt x="1270949" y="711728"/>
                  </a:lnTo>
                  <a:lnTo>
                    <a:pt x="1304711" y="682303"/>
                  </a:lnTo>
                  <a:lnTo>
                    <a:pt x="1309115" y="666750"/>
                  </a:lnTo>
                  <a:lnTo>
                    <a:pt x="1309115" y="133350"/>
                  </a:lnTo>
                  <a:lnTo>
                    <a:pt x="1270949" y="88371"/>
                  </a:lnTo>
                  <a:lnTo>
                    <a:pt x="1207194" y="61856"/>
                  </a:lnTo>
                  <a:lnTo>
                    <a:pt x="1165297" y="49940"/>
                  </a:lnTo>
                  <a:lnTo>
                    <a:pt x="1117377" y="39052"/>
                  </a:lnTo>
                  <a:lnTo>
                    <a:pt x="1063925" y="29291"/>
                  </a:lnTo>
                  <a:lnTo>
                    <a:pt x="1005432" y="20757"/>
                  </a:lnTo>
                  <a:lnTo>
                    <a:pt x="942389" y="13551"/>
                  </a:lnTo>
                  <a:lnTo>
                    <a:pt x="875289" y="7772"/>
                  </a:lnTo>
                  <a:lnTo>
                    <a:pt x="804623" y="3521"/>
                  </a:lnTo>
                  <a:lnTo>
                    <a:pt x="730882" y="896"/>
                  </a:lnTo>
                  <a:lnTo>
                    <a:pt x="654557"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8" name="Google Shape;638;p20"/>
            <p:cNvSpPr/>
            <p:nvPr/>
          </p:nvSpPr>
          <p:spPr>
            <a:xfrm>
              <a:off x="3837431" y="4494276"/>
              <a:ext cx="1309370" cy="800100"/>
            </a:xfrm>
            <a:custGeom>
              <a:rect b="b" l="l" r="r" t="t"/>
              <a:pathLst>
                <a:path extrusionOk="0" h="800100" w="1309370">
                  <a:moveTo>
                    <a:pt x="1309115" y="133350"/>
                  </a:moveTo>
                  <a:lnTo>
                    <a:pt x="1270949" y="178328"/>
                  </a:lnTo>
                  <a:lnTo>
                    <a:pt x="1207194" y="204843"/>
                  </a:lnTo>
                  <a:lnTo>
                    <a:pt x="1165297" y="216759"/>
                  </a:lnTo>
                  <a:lnTo>
                    <a:pt x="1117377" y="227647"/>
                  </a:lnTo>
                  <a:lnTo>
                    <a:pt x="1063925" y="237408"/>
                  </a:lnTo>
                  <a:lnTo>
                    <a:pt x="1005432" y="245942"/>
                  </a:lnTo>
                  <a:lnTo>
                    <a:pt x="942389" y="253148"/>
                  </a:lnTo>
                  <a:lnTo>
                    <a:pt x="875289" y="258927"/>
                  </a:lnTo>
                  <a:lnTo>
                    <a:pt x="804623" y="263178"/>
                  </a:lnTo>
                  <a:lnTo>
                    <a:pt x="730882" y="265803"/>
                  </a:lnTo>
                  <a:lnTo>
                    <a:pt x="654557" y="266700"/>
                  </a:lnTo>
                  <a:lnTo>
                    <a:pt x="578233" y="265803"/>
                  </a:lnTo>
                  <a:lnTo>
                    <a:pt x="504492" y="263178"/>
                  </a:lnTo>
                  <a:lnTo>
                    <a:pt x="433826" y="258927"/>
                  </a:lnTo>
                  <a:lnTo>
                    <a:pt x="366726" y="253148"/>
                  </a:lnTo>
                  <a:lnTo>
                    <a:pt x="303683" y="245942"/>
                  </a:lnTo>
                  <a:lnTo>
                    <a:pt x="245190" y="237408"/>
                  </a:lnTo>
                  <a:lnTo>
                    <a:pt x="191738" y="227647"/>
                  </a:lnTo>
                  <a:lnTo>
                    <a:pt x="143818" y="216759"/>
                  </a:lnTo>
                  <a:lnTo>
                    <a:pt x="101921" y="204843"/>
                  </a:lnTo>
                  <a:lnTo>
                    <a:pt x="38166" y="178328"/>
                  </a:lnTo>
                  <a:lnTo>
                    <a:pt x="4404" y="148903"/>
                  </a:lnTo>
                  <a:lnTo>
                    <a:pt x="0" y="133350"/>
                  </a:lnTo>
                </a:path>
                <a:path extrusionOk="0" h="800100" w="1309370">
                  <a:moveTo>
                    <a:pt x="0" y="133350"/>
                  </a:moveTo>
                  <a:lnTo>
                    <a:pt x="38166" y="88371"/>
                  </a:lnTo>
                  <a:lnTo>
                    <a:pt x="101921" y="61856"/>
                  </a:lnTo>
                  <a:lnTo>
                    <a:pt x="143818" y="49940"/>
                  </a:lnTo>
                  <a:lnTo>
                    <a:pt x="191738" y="39052"/>
                  </a:lnTo>
                  <a:lnTo>
                    <a:pt x="245190" y="29291"/>
                  </a:lnTo>
                  <a:lnTo>
                    <a:pt x="303683" y="20757"/>
                  </a:lnTo>
                  <a:lnTo>
                    <a:pt x="366726" y="13551"/>
                  </a:lnTo>
                  <a:lnTo>
                    <a:pt x="433826" y="7772"/>
                  </a:lnTo>
                  <a:lnTo>
                    <a:pt x="504492" y="3521"/>
                  </a:lnTo>
                  <a:lnTo>
                    <a:pt x="578233" y="896"/>
                  </a:lnTo>
                  <a:lnTo>
                    <a:pt x="654557" y="0"/>
                  </a:lnTo>
                  <a:lnTo>
                    <a:pt x="730882" y="896"/>
                  </a:lnTo>
                  <a:lnTo>
                    <a:pt x="804623" y="3521"/>
                  </a:lnTo>
                  <a:lnTo>
                    <a:pt x="875289" y="7772"/>
                  </a:lnTo>
                  <a:lnTo>
                    <a:pt x="942389" y="13551"/>
                  </a:lnTo>
                  <a:lnTo>
                    <a:pt x="1005432" y="20757"/>
                  </a:lnTo>
                  <a:lnTo>
                    <a:pt x="1063925" y="29291"/>
                  </a:lnTo>
                  <a:lnTo>
                    <a:pt x="1117377" y="39052"/>
                  </a:lnTo>
                  <a:lnTo>
                    <a:pt x="1165297" y="49940"/>
                  </a:lnTo>
                  <a:lnTo>
                    <a:pt x="1207194" y="61856"/>
                  </a:lnTo>
                  <a:lnTo>
                    <a:pt x="1270949" y="88371"/>
                  </a:lnTo>
                  <a:lnTo>
                    <a:pt x="1304711" y="117796"/>
                  </a:lnTo>
                  <a:lnTo>
                    <a:pt x="1309115" y="133350"/>
                  </a:lnTo>
                  <a:lnTo>
                    <a:pt x="1309115" y="666750"/>
                  </a:lnTo>
                  <a:lnTo>
                    <a:pt x="1270949" y="711728"/>
                  </a:lnTo>
                  <a:lnTo>
                    <a:pt x="1207194" y="738243"/>
                  </a:lnTo>
                  <a:lnTo>
                    <a:pt x="1165297" y="750159"/>
                  </a:lnTo>
                  <a:lnTo>
                    <a:pt x="1117377" y="761047"/>
                  </a:lnTo>
                  <a:lnTo>
                    <a:pt x="1063925" y="770808"/>
                  </a:lnTo>
                  <a:lnTo>
                    <a:pt x="1005432" y="779342"/>
                  </a:lnTo>
                  <a:lnTo>
                    <a:pt x="942389" y="786548"/>
                  </a:lnTo>
                  <a:lnTo>
                    <a:pt x="875289" y="792327"/>
                  </a:lnTo>
                  <a:lnTo>
                    <a:pt x="804623" y="796578"/>
                  </a:lnTo>
                  <a:lnTo>
                    <a:pt x="730882" y="799203"/>
                  </a:lnTo>
                  <a:lnTo>
                    <a:pt x="654557" y="800100"/>
                  </a:lnTo>
                  <a:lnTo>
                    <a:pt x="578233" y="799203"/>
                  </a:lnTo>
                  <a:lnTo>
                    <a:pt x="504492" y="796578"/>
                  </a:lnTo>
                  <a:lnTo>
                    <a:pt x="433826" y="792327"/>
                  </a:lnTo>
                  <a:lnTo>
                    <a:pt x="366726" y="786548"/>
                  </a:lnTo>
                  <a:lnTo>
                    <a:pt x="303683" y="779342"/>
                  </a:lnTo>
                  <a:lnTo>
                    <a:pt x="245190" y="770808"/>
                  </a:lnTo>
                  <a:lnTo>
                    <a:pt x="191738" y="761047"/>
                  </a:lnTo>
                  <a:lnTo>
                    <a:pt x="143818" y="750159"/>
                  </a:lnTo>
                  <a:lnTo>
                    <a:pt x="101921" y="738243"/>
                  </a:lnTo>
                  <a:lnTo>
                    <a:pt x="38166" y="711728"/>
                  </a:lnTo>
                  <a:lnTo>
                    <a:pt x="4404" y="682303"/>
                  </a:lnTo>
                  <a:lnTo>
                    <a:pt x="0" y="666750"/>
                  </a:lnTo>
                  <a:lnTo>
                    <a:pt x="0" y="133350"/>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39" name="Google Shape;639;p20"/>
          <p:cNvSpPr txBox="1"/>
          <p:nvPr/>
        </p:nvSpPr>
        <p:spPr>
          <a:xfrm>
            <a:off x="7925561" y="4187697"/>
            <a:ext cx="4138929" cy="45275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400">
                <a:latin typeface="Arial"/>
                <a:ea typeface="Arial"/>
                <a:cs typeface="Arial"/>
                <a:sym typeface="Arial"/>
              </a:rPr>
              <a:t>A new tech stack has emerged since fall 2022 to  exploit LLMs' text generation potential. It consists of</a:t>
            </a:r>
            <a:endParaRPr sz="1400">
              <a:latin typeface="Arial"/>
              <a:ea typeface="Arial"/>
              <a:cs typeface="Arial"/>
              <a:sym typeface="Arial"/>
            </a:endParaRPr>
          </a:p>
        </p:txBody>
      </p:sp>
      <p:sp>
        <p:nvSpPr>
          <p:cNvPr id="640" name="Google Shape;640;p20"/>
          <p:cNvSpPr txBox="1"/>
          <p:nvPr/>
        </p:nvSpPr>
        <p:spPr>
          <a:xfrm>
            <a:off x="7925561" y="4614417"/>
            <a:ext cx="4138929"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Arial"/>
                <a:ea typeface="Arial"/>
                <a:cs typeface="Arial"/>
                <a:sym typeface="Arial"/>
              </a:rPr>
              <a:t>four	pillars:	data	preprocessing	pipeline,</a:t>
            </a:r>
            <a:endParaRPr sz="1400">
              <a:latin typeface="Arial"/>
              <a:ea typeface="Arial"/>
              <a:cs typeface="Arial"/>
              <a:sym typeface="Arial"/>
            </a:endParaRPr>
          </a:p>
        </p:txBody>
      </p:sp>
      <p:sp>
        <p:nvSpPr>
          <p:cNvPr id="641" name="Google Shape;641;p20"/>
          <p:cNvSpPr txBox="1"/>
          <p:nvPr/>
        </p:nvSpPr>
        <p:spPr>
          <a:xfrm>
            <a:off x="7925561" y="4827777"/>
            <a:ext cx="414020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Arial"/>
                <a:ea typeface="Arial"/>
                <a:cs typeface="Arial"/>
                <a:sym typeface="Arial"/>
              </a:rPr>
              <a:t>embeddings	endpoint	+	vector	store,	LLM</a:t>
            </a:r>
            <a:endParaRPr sz="1400">
              <a:latin typeface="Arial"/>
              <a:ea typeface="Arial"/>
              <a:cs typeface="Arial"/>
              <a:sym typeface="Arial"/>
            </a:endParaRPr>
          </a:p>
        </p:txBody>
      </p:sp>
      <p:sp>
        <p:nvSpPr>
          <p:cNvPr id="642" name="Google Shape;642;p20"/>
          <p:cNvSpPr txBox="1"/>
          <p:nvPr/>
        </p:nvSpPr>
        <p:spPr>
          <a:xfrm>
            <a:off x="7925561" y="5041519"/>
            <a:ext cx="4139565" cy="879475"/>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sz="1400">
                <a:latin typeface="Arial"/>
                <a:ea typeface="Arial"/>
                <a:cs typeface="Arial"/>
                <a:sym typeface="Arial"/>
              </a:rPr>
              <a:t>endpoints, and LLM programming framework. The  stack is less reliant on structured data storage and  uses off-the-shelf LLM endpoints instead of custom-  built ML pipelines.</a:t>
            </a:r>
            <a:endParaRPr sz="1400">
              <a:latin typeface="Arial"/>
              <a:ea typeface="Arial"/>
              <a:cs typeface="Arial"/>
              <a:sym typeface="Arial"/>
            </a:endParaRPr>
          </a:p>
        </p:txBody>
      </p:sp>
      <p:sp>
        <p:nvSpPr>
          <p:cNvPr id="643" name="Google Shape;643;p20"/>
          <p:cNvSpPr txBox="1"/>
          <p:nvPr/>
        </p:nvSpPr>
        <p:spPr>
          <a:xfrm>
            <a:off x="4045965" y="4659325"/>
            <a:ext cx="890269" cy="574675"/>
          </a:xfrm>
          <a:prstGeom prst="rect">
            <a:avLst/>
          </a:prstGeom>
          <a:noFill/>
          <a:ln>
            <a:noFill/>
          </a:ln>
        </p:spPr>
        <p:txBody>
          <a:bodyPr anchorCtr="0" anchor="t" bIns="0" lIns="0" spcFirstLastPara="1" rIns="0" wrap="square" tIns="12700">
            <a:spAutoFit/>
          </a:bodyPr>
          <a:lstStyle/>
          <a:p>
            <a:pPr indent="0" lvl="0" marL="1905" marR="0" rtl="0" algn="ctr">
              <a:lnSpc>
                <a:spcPct val="100000"/>
              </a:lnSpc>
              <a:spcBef>
                <a:spcPts val="0"/>
              </a:spcBef>
              <a:spcAft>
                <a:spcPts val="0"/>
              </a:spcAft>
              <a:buNone/>
            </a:pPr>
            <a:r>
              <a:rPr lang="en-US" sz="1800">
                <a:solidFill>
                  <a:srgbClr val="FFFFFF"/>
                </a:solidFill>
                <a:latin typeface="Calibri"/>
                <a:ea typeface="Calibri"/>
                <a:cs typeface="Calibri"/>
                <a:sym typeface="Calibri"/>
              </a:rPr>
              <a:t>Vector</a:t>
            </a:r>
            <a:endParaRPr sz="1800">
              <a:latin typeface="Calibri"/>
              <a:ea typeface="Calibri"/>
              <a:cs typeface="Calibri"/>
              <a:sym typeface="Calibri"/>
            </a:endParaRPr>
          </a:p>
          <a:p>
            <a:pPr indent="0" lvl="0" marL="0" marR="0" rtl="0" algn="ctr">
              <a:lnSpc>
                <a:spcPct val="100000"/>
              </a:lnSpc>
              <a:spcBef>
                <a:spcPts val="5"/>
              </a:spcBef>
              <a:spcAft>
                <a:spcPts val="0"/>
              </a:spcAft>
              <a:buNone/>
            </a:pPr>
            <a:r>
              <a:rPr lang="en-US" sz="1800">
                <a:solidFill>
                  <a:srgbClr val="FFFFFF"/>
                </a:solidFill>
                <a:latin typeface="Calibri"/>
                <a:ea typeface="Calibri"/>
                <a:cs typeface="Calibri"/>
                <a:sym typeface="Calibri"/>
              </a:rPr>
              <a:t>Database</a:t>
            </a:r>
            <a:endParaRPr sz="1800">
              <a:latin typeface="Calibri"/>
              <a:ea typeface="Calibri"/>
              <a:cs typeface="Calibri"/>
              <a:sym typeface="Calibri"/>
            </a:endParaRPr>
          </a:p>
        </p:txBody>
      </p:sp>
      <p:sp>
        <p:nvSpPr>
          <p:cNvPr id="644" name="Google Shape;644;p20"/>
          <p:cNvSpPr txBox="1"/>
          <p:nvPr/>
        </p:nvSpPr>
        <p:spPr>
          <a:xfrm>
            <a:off x="137921" y="6014465"/>
            <a:ext cx="11901170" cy="699770"/>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25400">
            <a:spAutoFit/>
          </a:bodyPr>
          <a:lstStyle/>
          <a:p>
            <a:pPr indent="0" lvl="0" marL="44450" marR="36830" rtl="0" algn="just">
              <a:lnSpc>
                <a:spcPct val="100000"/>
              </a:lnSpc>
              <a:spcBef>
                <a:spcPts val="0"/>
              </a:spcBef>
              <a:spcAft>
                <a:spcPts val="0"/>
              </a:spcAft>
              <a:buNone/>
            </a:pPr>
            <a:r>
              <a:rPr lang="en-US" sz="1400">
                <a:latin typeface="Arial"/>
                <a:ea typeface="Arial"/>
                <a:cs typeface="Arial"/>
                <a:sym typeface="Arial"/>
              </a:rPr>
              <a:t>The transition to the new LLM tech stack is an exciting development that empowers developers to build and deploy more advanced NLP applications.  This new stack is not only more efficient, scalable, and user-friendly than its predecessor but also unleashes the full potential of LLMs. As developers  explore novel ways to leverage the power of LLMs, we anticipate witnessing more innovations in this domain in the upcoming months and years.</a:t>
            </a:r>
            <a:endParaRPr sz="1400">
              <a:latin typeface="Arial"/>
              <a:ea typeface="Arial"/>
              <a:cs typeface="Arial"/>
              <a:sym typeface="Arial"/>
            </a:endParaRPr>
          </a:p>
        </p:txBody>
      </p:sp>
      <p:sp>
        <p:nvSpPr>
          <p:cNvPr id="645" name="Google Shape;645;p20"/>
          <p:cNvSpPr txBox="1"/>
          <p:nvPr/>
        </p:nvSpPr>
        <p:spPr>
          <a:xfrm>
            <a:off x="6045708" y="5169408"/>
            <a:ext cx="1725295" cy="698500"/>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60950">
            <a:spAutoFit/>
          </a:bodyPr>
          <a:lstStyle/>
          <a:p>
            <a:pPr indent="0" lvl="0" marL="0" marR="0" rtl="0" algn="ctr">
              <a:lnSpc>
                <a:spcPct val="100000"/>
              </a:lnSpc>
              <a:spcBef>
                <a:spcPts val="0"/>
              </a:spcBef>
              <a:spcAft>
                <a:spcPts val="0"/>
              </a:spcAft>
              <a:buNone/>
            </a:pPr>
            <a:r>
              <a:rPr lang="en-US" sz="1800">
                <a:latin typeface="Calibri"/>
                <a:ea typeface="Calibri"/>
                <a:cs typeface="Calibri"/>
                <a:sym typeface="Calibri"/>
              </a:rPr>
              <a:t>LLM API</a:t>
            </a:r>
            <a:endParaRPr sz="1800">
              <a:latin typeface="Calibri"/>
              <a:ea typeface="Calibri"/>
              <a:cs typeface="Calibri"/>
              <a:sym typeface="Calibri"/>
            </a:endParaRPr>
          </a:p>
          <a:p>
            <a:pPr indent="0" lvl="0" marL="0" marR="0" rtl="0" algn="ctr">
              <a:lnSpc>
                <a:spcPct val="100000"/>
              </a:lnSpc>
              <a:spcBef>
                <a:spcPts val="0"/>
              </a:spcBef>
              <a:spcAft>
                <a:spcPts val="0"/>
              </a:spcAft>
              <a:buNone/>
            </a:pPr>
            <a:r>
              <a:rPr lang="en-US" sz="1800">
                <a:latin typeface="Calibri"/>
                <a:ea typeface="Calibri"/>
                <a:cs typeface="Calibri"/>
                <a:sym typeface="Calibri"/>
              </a:rPr>
              <a:t>Frameworks</a:t>
            </a:r>
            <a:endParaRPr sz="1800">
              <a:latin typeface="Calibri"/>
              <a:ea typeface="Calibri"/>
              <a:cs typeface="Calibri"/>
              <a:sym typeface="Calibri"/>
            </a:endParaRPr>
          </a:p>
        </p:txBody>
      </p:sp>
      <p:sp>
        <p:nvSpPr>
          <p:cNvPr id="646" name="Google Shape;646;p20"/>
          <p:cNvSpPr txBox="1"/>
          <p:nvPr/>
        </p:nvSpPr>
        <p:spPr>
          <a:xfrm>
            <a:off x="6045708" y="4238244"/>
            <a:ext cx="1725295" cy="696595"/>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59675">
            <a:spAutoFit/>
          </a:bodyPr>
          <a:lstStyle/>
          <a:p>
            <a:pPr indent="0" lvl="0" marL="0" marR="0" rtl="0" algn="ctr">
              <a:lnSpc>
                <a:spcPct val="100000"/>
              </a:lnSpc>
              <a:spcBef>
                <a:spcPts val="0"/>
              </a:spcBef>
              <a:spcAft>
                <a:spcPts val="0"/>
              </a:spcAft>
              <a:buNone/>
            </a:pPr>
            <a:r>
              <a:rPr lang="en-US" sz="1800">
                <a:latin typeface="Calibri"/>
                <a:ea typeface="Calibri"/>
                <a:cs typeface="Calibri"/>
                <a:sym typeface="Calibri"/>
              </a:rPr>
              <a:t>LLM</a:t>
            </a:r>
            <a:endParaRPr sz="1800">
              <a:latin typeface="Calibri"/>
              <a:ea typeface="Calibri"/>
              <a:cs typeface="Calibri"/>
              <a:sym typeface="Calibri"/>
            </a:endParaRPr>
          </a:p>
          <a:p>
            <a:pPr indent="0" lvl="0" marL="0" marR="0" rtl="0" algn="ctr">
              <a:lnSpc>
                <a:spcPct val="100000"/>
              </a:lnSpc>
              <a:spcBef>
                <a:spcPts val="0"/>
              </a:spcBef>
              <a:spcAft>
                <a:spcPts val="0"/>
              </a:spcAft>
              <a:buNone/>
            </a:pPr>
            <a:r>
              <a:rPr lang="en-US" sz="1800">
                <a:latin typeface="Calibri"/>
                <a:ea typeface="Calibri"/>
                <a:cs typeface="Calibri"/>
                <a:sym typeface="Calibri"/>
              </a:rPr>
              <a:t>Endpoint</a:t>
            </a:r>
            <a:endParaRPr sz="1800">
              <a:latin typeface="Calibri"/>
              <a:ea typeface="Calibri"/>
              <a:cs typeface="Calibri"/>
              <a:sym typeface="Calibri"/>
            </a:endParaRPr>
          </a:p>
        </p:txBody>
      </p:sp>
      <p:pic>
        <p:nvPicPr>
          <p:cNvPr id="647" name="Google Shape;647;p20"/>
          <p:cNvPicPr preferRelativeResize="0"/>
          <p:nvPr/>
        </p:nvPicPr>
        <p:blipFill rotWithShape="1">
          <a:blip r:embed="rId3">
            <a:alphaModFix/>
          </a:blip>
          <a:srcRect b="0" l="0" r="0" t="0"/>
          <a:stretch/>
        </p:blipFill>
        <p:spPr>
          <a:xfrm>
            <a:off x="6870192" y="4934711"/>
            <a:ext cx="76200" cy="234823"/>
          </a:xfrm>
          <a:prstGeom prst="rect">
            <a:avLst/>
          </a:prstGeom>
          <a:noFill/>
          <a:ln>
            <a:noFill/>
          </a:ln>
        </p:spPr>
      </p:pic>
      <p:sp>
        <p:nvSpPr>
          <p:cNvPr id="648" name="Google Shape;648;p20"/>
          <p:cNvSpPr txBox="1"/>
          <p:nvPr/>
        </p:nvSpPr>
        <p:spPr>
          <a:xfrm>
            <a:off x="6080759" y="2185416"/>
            <a:ext cx="1696720" cy="641985"/>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37450">
            <a:spAutoFit/>
          </a:bodyPr>
          <a:lstStyle/>
          <a:p>
            <a:pPr indent="0" lvl="0" marL="267335" marR="259079" rtl="0" algn="ctr">
              <a:lnSpc>
                <a:spcPct val="100000"/>
              </a:lnSpc>
              <a:spcBef>
                <a:spcPts val="0"/>
              </a:spcBef>
              <a:spcAft>
                <a:spcPts val="0"/>
              </a:spcAft>
              <a:buNone/>
            </a:pPr>
            <a:r>
              <a:rPr lang="en-US" sz="1200">
                <a:latin typeface="Calibri"/>
                <a:ea typeface="Calibri"/>
                <a:cs typeface="Calibri"/>
                <a:sym typeface="Calibri"/>
              </a:rPr>
              <a:t>Embeddings in Key  value store or in  memory</a:t>
            </a:r>
            <a:endParaRPr sz="12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2" name="Shape 652"/>
        <p:cNvGrpSpPr/>
        <p:nvPr/>
      </p:nvGrpSpPr>
      <p:grpSpPr>
        <a:xfrm>
          <a:off x="0" y="0"/>
          <a:ext cx="0" cy="0"/>
          <a:chOff x="0" y="0"/>
          <a:chExt cx="0" cy="0"/>
        </a:xfrm>
      </p:grpSpPr>
      <p:sp>
        <p:nvSpPr>
          <p:cNvPr id="653" name="Google Shape;653;p21"/>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4" name="Google Shape;654;p21"/>
          <p:cNvSpPr txBox="1"/>
          <p:nvPr>
            <p:ph type="title"/>
          </p:nvPr>
        </p:nvSpPr>
        <p:spPr>
          <a:xfrm>
            <a:off x="606958" y="117729"/>
            <a:ext cx="9303300" cy="68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Introduction	to	Vector	Databases	for	Gen-AI	 in	LLM	Tech	Stack:  Demystifying Architecture and Propositions</a:t>
            </a:r>
            <a:endParaRPr/>
          </a:p>
        </p:txBody>
      </p:sp>
      <p:sp>
        <p:nvSpPr>
          <p:cNvPr id="655" name="Google Shape;655;p21"/>
          <p:cNvSpPr/>
          <p:nvPr/>
        </p:nvSpPr>
        <p:spPr>
          <a:xfrm>
            <a:off x="141731" y="1205483"/>
            <a:ext cx="11905615" cy="0"/>
          </a:xfrm>
          <a:custGeom>
            <a:rect b="b" l="l" r="r" t="t"/>
            <a:pathLst>
              <a:path extrusionOk="0" h="120000" w="11905615">
                <a:moveTo>
                  <a:pt x="0" y="0"/>
                </a:moveTo>
                <a:lnTo>
                  <a:pt x="11905615"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6" name="Google Shape;656;p21"/>
          <p:cNvSpPr/>
          <p:nvPr/>
        </p:nvSpPr>
        <p:spPr>
          <a:xfrm>
            <a:off x="141731" y="2452116"/>
            <a:ext cx="5078730" cy="0"/>
          </a:xfrm>
          <a:custGeom>
            <a:rect b="b" l="l" r="r" t="t"/>
            <a:pathLst>
              <a:path extrusionOk="0" h="120000" w="5078730">
                <a:moveTo>
                  <a:pt x="0" y="0"/>
                </a:moveTo>
                <a:lnTo>
                  <a:pt x="5078603"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7" name="Google Shape;657;p21"/>
          <p:cNvSpPr/>
          <p:nvPr/>
        </p:nvSpPr>
        <p:spPr>
          <a:xfrm>
            <a:off x="5384291" y="2444495"/>
            <a:ext cx="6662420" cy="0"/>
          </a:xfrm>
          <a:custGeom>
            <a:rect b="b" l="l" r="r" t="t"/>
            <a:pathLst>
              <a:path extrusionOk="0" h="120000" w="6662420">
                <a:moveTo>
                  <a:pt x="0" y="0"/>
                </a:moveTo>
                <a:lnTo>
                  <a:pt x="6661911"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8" name="Google Shape;658;p21"/>
          <p:cNvSpPr txBox="1"/>
          <p:nvPr/>
        </p:nvSpPr>
        <p:spPr>
          <a:xfrm>
            <a:off x="128422" y="833260"/>
            <a:ext cx="11937365" cy="1607185"/>
          </a:xfrm>
          <a:prstGeom prst="rect">
            <a:avLst/>
          </a:prstGeom>
          <a:noFill/>
          <a:ln>
            <a:noFill/>
          </a:ln>
        </p:spPr>
        <p:txBody>
          <a:bodyPr anchorCtr="0" anchor="t" bIns="0" lIns="0" spcFirstLastPara="1" rIns="0" wrap="square" tIns="74275">
            <a:spAutoFit/>
          </a:bodyPr>
          <a:lstStyle/>
          <a:p>
            <a:pPr indent="0" lvl="0" marL="12700" marR="0" rtl="0" algn="just">
              <a:lnSpc>
                <a:spcPct val="100000"/>
              </a:lnSpc>
              <a:spcBef>
                <a:spcPts val="0"/>
              </a:spcBef>
              <a:spcAft>
                <a:spcPts val="0"/>
              </a:spcAft>
              <a:buNone/>
            </a:pPr>
            <a:r>
              <a:rPr b="1" lang="en-US" sz="1800">
                <a:solidFill>
                  <a:srgbClr val="17092B"/>
                </a:solidFill>
                <a:latin typeface="Arial"/>
                <a:ea typeface="Arial"/>
                <a:cs typeface="Arial"/>
                <a:sym typeface="Arial"/>
              </a:rPr>
              <a:t>Understanding Vector Databases</a:t>
            </a:r>
            <a:endParaRPr sz="1800">
              <a:latin typeface="Arial"/>
              <a:ea typeface="Arial"/>
              <a:cs typeface="Arial"/>
              <a:sym typeface="Arial"/>
            </a:endParaRPr>
          </a:p>
          <a:p>
            <a:pPr indent="0" lvl="0" marL="12700" marR="5080" rtl="0" algn="just">
              <a:lnSpc>
                <a:spcPct val="100000"/>
              </a:lnSpc>
              <a:spcBef>
                <a:spcPts val="380"/>
              </a:spcBef>
              <a:spcAft>
                <a:spcPts val="0"/>
              </a:spcAft>
              <a:buNone/>
            </a:pPr>
            <a:r>
              <a:rPr lang="en-US" sz="1400">
                <a:latin typeface="Arial"/>
                <a:ea typeface="Arial"/>
                <a:cs typeface="Arial"/>
                <a:sym typeface="Arial"/>
              </a:rPr>
              <a:t>A vector database is a specialized solution for storing, indexing, and searching massive datasets of unstructured data. It is a fully managed, no-frills  solution that leverages the power of embeddings from machine learning models. Vector embeddings are versatile numerical lists representing various  data types, making them valuable across applications. Vector databases offer capabilities of traditional databases, which are absent in standalone  vector indexes. Additionally, they specialize in dealing with vector embeddings, which traditional scalar-based databases lack.</a:t>
            </a:r>
            <a:endParaRPr sz="1400">
              <a:latin typeface="Arial"/>
              <a:ea typeface="Arial"/>
              <a:cs typeface="Arial"/>
              <a:sym typeface="Arial"/>
            </a:endParaRPr>
          </a:p>
          <a:p>
            <a:pPr indent="0" lvl="0" marL="12700" marR="0" rtl="0" algn="just">
              <a:lnSpc>
                <a:spcPct val="100000"/>
              </a:lnSpc>
              <a:spcBef>
                <a:spcPts val="550"/>
              </a:spcBef>
              <a:spcAft>
                <a:spcPts val="0"/>
              </a:spcAft>
              <a:buNone/>
            </a:pPr>
            <a:r>
              <a:rPr b="1" lang="en-US" sz="1800">
                <a:solidFill>
                  <a:srgbClr val="17092B"/>
                </a:solidFill>
                <a:latin typeface="Arial"/>
                <a:ea typeface="Arial"/>
                <a:cs typeface="Arial"/>
                <a:sym typeface="Arial"/>
              </a:rPr>
              <a:t>Demystifying Architecture	</a:t>
            </a:r>
            <a:r>
              <a:rPr b="1" baseline="30000" lang="en-US" sz="2700">
                <a:solidFill>
                  <a:srgbClr val="17092B"/>
                </a:solidFill>
                <a:latin typeface="Arial"/>
                <a:ea typeface="Arial"/>
                <a:cs typeface="Arial"/>
                <a:sym typeface="Arial"/>
              </a:rPr>
              <a:t>Propositions</a:t>
            </a:r>
            <a:endParaRPr baseline="30000" sz="2700">
              <a:latin typeface="Arial"/>
              <a:ea typeface="Arial"/>
              <a:cs typeface="Arial"/>
              <a:sym typeface="Arial"/>
            </a:endParaRPr>
          </a:p>
        </p:txBody>
      </p:sp>
      <p:graphicFrame>
        <p:nvGraphicFramePr>
          <p:cNvPr id="659" name="Google Shape;659;p21"/>
          <p:cNvGraphicFramePr/>
          <p:nvPr/>
        </p:nvGraphicFramePr>
        <p:xfrm>
          <a:off x="5364353" y="2490565"/>
          <a:ext cx="3000000" cy="3000000"/>
        </p:xfrm>
        <a:graphic>
          <a:graphicData uri="http://schemas.openxmlformats.org/drawingml/2006/table">
            <a:tbl>
              <a:tblPr bandRow="1" firstRow="1">
                <a:noFill/>
                <a:tableStyleId>{71F76136-D7E7-48A1-8786-7BC977E6084A}</a:tableStyleId>
              </a:tblPr>
              <a:tblGrid>
                <a:gridCol w="2021200"/>
                <a:gridCol w="4650100"/>
              </a:tblGrid>
              <a:tr h="1167375">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91440" marR="0" rtl="0" algn="l">
                        <a:lnSpc>
                          <a:spcPct val="100000"/>
                        </a:lnSpc>
                        <a:spcBef>
                          <a:spcPts val="1380"/>
                        </a:spcBef>
                        <a:spcAft>
                          <a:spcPts val="0"/>
                        </a:spcAft>
                        <a:buNone/>
                      </a:pPr>
                      <a:r>
                        <a:rPr lang="en-US" sz="1800" u="none" cap="none" strike="noStrike">
                          <a:solidFill>
                            <a:srgbClr val="FFFFFF"/>
                          </a:solidFill>
                          <a:latin typeface="Calibri"/>
                          <a:ea typeface="Calibri"/>
                          <a:cs typeface="Calibri"/>
                          <a:sym typeface="Calibri"/>
                        </a:rPr>
                        <a:t>Usability</a:t>
                      </a:r>
                      <a:endParaRPr sz="18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92075" marR="87630" rtl="0" algn="just">
                        <a:lnSpc>
                          <a:spcPct val="100000"/>
                        </a:lnSpc>
                        <a:spcBef>
                          <a:spcPts val="0"/>
                        </a:spcBef>
                        <a:spcAft>
                          <a:spcPts val="0"/>
                        </a:spcAft>
                        <a:buNone/>
                      </a:pPr>
                      <a:r>
                        <a:rPr lang="en-US" sz="1400" u="none" cap="none" strike="noStrike">
                          <a:latin typeface="Calibri"/>
                          <a:ea typeface="Calibri"/>
                          <a:cs typeface="Calibri"/>
                          <a:sym typeface="Calibri"/>
                        </a:rPr>
                        <a:t>Vector databases are crucial for machine learning projects  and should be user-friendly with features such as SDK  support for various languages, data cluster management,  deployment capabilities, and administrative add-ons to  ensure success.</a:t>
                      </a:r>
                      <a:endParaRPr sz="1400" u="none" cap="none" strike="noStrike">
                        <a:latin typeface="Calibri"/>
                        <a:ea typeface="Calibri"/>
                        <a:cs typeface="Calibri"/>
                        <a:sym typeface="Calibri"/>
                      </a:endParaRPr>
                    </a:p>
                  </a:txBody>
                  <a:tcPr marT="4572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41075">
                <a:tc>
                  <a:txBody>
                    <a:bodyPr/>
                    <a:lstStyle/>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p>
                      <a:pPr indent="0" lvl="0" marL="91440" marR="0" rtl="0" algn="l">
                        <a:lnSpc>
                          <a:spcPct val="100000"/>
                        </a:lnSpc>
                        <a:spcBef>
                          <a:spcPts val="5"/>
                        </a:spcBef>
                        <a:spcAft>
                          <a:spcPts val="0"/>
                        </a:spcAft>
                        <a:buNone/>
                      </a:pPr>
                      <a:r>
                        <a:rPr lang="en-US" sz="1800" u="none" cap="none" strike="noStrike">
                          <a:solidFill>
                            <a:srgbClr val="FFFFFF"/>
                          </a:solidFill>
                          <a:latin typeface="Calibri"/>
                          <a:ea typeface="Calibri"/>
                          <a:cs typeface="Calibri"/>
                          <a:sym typeface="Calibri"/>
                        </a:rPr>
                        <a:t>Scalability</a:t>
                      </a:r>
                      <a:endParaRPr sz="18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6529D"/>
                    </a:solidFill>
                  </a:tcPr>
                </a:tc>
                <a:tc>
                  <a:txBody>
                    <a:bodyPr/>
                    <a:lstStyle/>
                    <a:p>
                      <a:pPr indent="0" lvl="0" marL="92075" marR="86995" rtl="0" algn="just">
                        <a:lnSpc>
                          <a:spcPct val="100000"/>
                        </a:lnSpc>
                        <a:spcBef>
                          <a:spcPts val="0"/>
                        </a:spcBef>
                        <a:spcAft>
                          <a:spcPts val="0"/>
                        </a:spcAft>
                        <a:buNone/>
                      </a:pPr>
                      <a:r>
                        <a:rPr lang="en-US" sz="1400" u="none" cap="none" strike="noStrike">
                          <a:latin typeface="Calibri"/>
                          <a:ea typeface="Calibri"/>
                          <a:cs typeface="Calibri"/>
                          <a:sym typeface="Calibri"/>
                        </a:rPr>
                        <a:t>To scale effectively, vector databases use hashing and  sharding to handle large data volumes. Storage and  transaction mechanisms are crucial considerations for  scalability.</a:t>
                      </a:r>
                      <a:endParaRPr sz="14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954725">
                <a:tc>
                  <a:txBody>
                    <a:bodyPr/>
                    <a:lstStyle/>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p>
                      <a:pPr indent="0" lvl="0" marL="91440"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Costs</a:t>
                      </a:r>
                      <a:endParaRPr sz="1800" u="none" cap="none" strike="noStrike">
                        <a:latin typeface="Calibri"/>
                        <a:ea typeface="Calibri"/>
                        <a:cs typeface="Calibri"/>
                        <a:sym typeface="Calibri"/>
                      </a:endParaRPr>
                    </a:p>
                  </a:txBody>
                  <a:tcPr marT="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A5B51"/>
                      </a:solidFill>
                      <a:prstDash val="solid"/>
                      <a:round/>
                      <a:headEnd len="sm" w="sm" type="none"/>
                      <a:tailEnd len="sm" w="sm" type="none"/>
                    </a:lnB>
                    <a:solidFill>
                      <a:srgbClr val="86529D"/>
                    </a:solidFill>
                  </a:tcPr>
                </a:tc>
                <a:tc>
                  <a:txBody>
                    <a:bodyPr/>
                    <a:lstStyle/>
                    <a:p>
                      <a:pPr indent="0" lvl="0" marL="92075" marR="86995" rtl="0" algn="just">
                        <a:lnSpc>
                          <a:spcPct val="100000"/>
                        </a:lnSpc>
                        <a:spcBef>
                          <a:spcPts val="0"/>
                        </a:spcBef>
                        <a:spcAft>
                          <a:spcPts val="0"/>
                        </a:spcAft>
                        <a:buNone/>
                      </a:pPr>
                      <a:r>
                        <a:rPr lang="en-US" sz="1400" u="none" cap="none" strike="noStrike">
                          <a:latin typeface="Calibri"/>
                          <a:ea typeface="Calibri"/>
                          <a:cs typeface="Calibri"/>
                          <a:sym typeface="Calibri"/>
                        </a:rPr>
                        <a:t>A complex vector database infrastructure can be costly to  maintain with training, integration, maintenance, and fault  management expenses. Auto-backup disaster recovery can  help reduce downtime and costs.</a:t>
                      </a:r>
                      <a:endParaRPr sz="1400" u="none" cap="none" strike="noStrike">
                        <a:latin typeface="Calibri"/>
                        <a:ea typeface="Calibri"/>
                        <a:cs typeface="Calibri"/>
                        <a:sym typeface="Calibri"/>
                      </a:endParaRPr>
                    </a:p>
                  </a:txBody>
                  <a:tcPr marT="4127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A5B51"/>
                      </a:solidFill>
                      <a:prstDash val="solid"/>
                      <a:round/>
                      <a:headEnd len="sm" w="sm" type="none"/>
                      <a:tailEnd len="sm" w="sm" type="none"/>
                    </a:lnB>
                  </a:tcPr>
                </a:tc>
              </a:tr>
            </a:tbl>
          </a:graphicData>
        </a:graphic>
      </p:graphicFrame>
      <p:sp>
        <p:nvSpPr>
          <p:cNvPr id="660" name="Google Shape;660;p21"/>
          <p:cNvSpPr txBox="1"/>
          <p:nvPr/>
        </p:nvSpPr>
        <p:spPr>
          <a:xfrm>
            <a:off x="137921" y="5720334"/>
            <a:ext cx="11901170" cy="967740"/>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41275">
            <a:spAutoFit/>
          </a:bodyPr>
          <a:lstStyle/>
          <a:p>
            <a:pPr indent="0" lvl="0" marL="44450" marR="36195" rtl="0" algn="just">
              <a:lnSpc>
                <a:spcPct val="100000"/>
              </a:lnSpc>
              <a:spcBef>
                <a:spcPts val="0"/>
              </a:spcBef>
              <a:spcAft>
                <a:spcPts val="0"/>
              </a:spcAft>
              <a:buNone/>
            </a:pPr>
            <a:r>
              <a:rPr lang="en-US" sz="1400">
                <a:latin typeface="Arial"/>
                <a:ea typeface="Arial"/>
                <a:cs typeface="Arial"/>
                <a:sym typeface="Arial"/>
              </a:rPr>
              <a:t>I would recommend your firm invest in the Vector Database sector. This sector uses multidimensional coordinate systems for storage and employs  embeddings to map the information in the database. The major applications of Vector Databases are related to content generation, recommendation  features, search engines, and other similar areas. Vector Databases cluster number arrays for ultra-fast querying with low latency, ideal for traditional  storage infrastructure in AI applications. Pinecone DB raised $100 million in a Series B round with a $750 million post-valuation.</a:t>
            </a:r>
            <a:endParaRPr sz="1400">
              <a:latin typeface="Arial"/>
              <a:ea typeface="Arial"/>
              <a:cs typeface="Arial"/>
              <a:sym typeface="Arial"/>
            </a:endParaRPr>
          </a:p>
        </p:txBody>
      </p:sp>
      <p:sp>
        <p:nvSpPr>
          <p:cNvPr id="661" name="Google Shape;661;p21"/>
          <p:cNvSpPr txBox="1"/>
          <p:nvPr/>
        </p:nvSpPr>
        <p:spPr>
          <a:xfrm>
            <a:off x="2072639" y="2596895"/>
            <a:ext cx="3147060" cy="386080"/>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40625">
            <a:spAutoFit/>
          </a:bodyPr>
          <a:lstStyle/>
          <a:p>
            <a:pPr indent="0" lvl="0" marL="883919" marR="0" rtl="0" algn="l">
              <a:lnSpc>
                <a:spcPct val="100000"/>
              </a:lnSpc>
              <a:spcBef>
                <a:spcPts val="0"/>
              </a:spcBef>
              <a:spcAft>
                <a:spcPts val="0"/>
              </a:spcAft>
              <a:buNone/>
            </a:pPr>
            <a:r>
              <a:rPr lang="en-US" sz="1800">
                <a:latin typeface="Calibri"/>
                <a:ea typeface="Calibri"/>
                <a:cs typeface="Calibri"/>
                <a:sym typeface="Calibri"/>
              </a:rPr>
              <a:t>HTTP Requests</a:t>
            </a:r>
            <a:endParaRPr sz="1800">
              <a:latin typeface="Calibri"/>
              <a:ea typeface="Calibri"/>
              <a:cs typeface="Calibri"/>
              <a:sym typeface="Calibri"/>
            </a:endParaRPr>
          </a:p>
        </p:txBody>
      </p:sp>
      <p:graphicFrame>
        <p:nvGraphicFramePr>
          <p:cNvPr id="662" name="Google Shape;662;p21"/>
          <p:cNvGraphicFramePr/>
          <p:nvPr/>
        </p:nvGraphicFramePr>
        <p:xfrm>
          <a:off x="2066289" y="3370834"/>
          <a:ext cx="3000000" cy="3000000"/>
        </p:xfrm>
        <a:graphic>
          <a:graphicData uri="http://schemas.openxmlformats.org/drawingml/2006/table">
            <a:tbl>
              <a:tblPr bandRow="1" firstRow="1">
                <a:noFill/>
                <a:tableStyleId>{71F76136-D7E7-48A1-8786-7BC977E6084A}</a:tableStyleId>
              </a:tblPr>
              <a:tblGrid>
                <a:gridCol w="80650"/>
                <a:gridCol w="793750"/>
                <a:gridCol w="301625"/>
                <a:gridCol w="793750"/>
                <a:gridCol w="302900"/>
                <a:gridCol w="793750"/>
                <a:gridCol w="78750"/>
              </a:tblGrid>
              <a:tr h="342325">
                <a:tc gridSpan="7">
                  <a:txBody>
                    <a:bodyPr/>
                    <a:lstStyle/>
                    <a:p>
                      <a:pPr indent="0" lvl="0" marL="156845" marR="0" rtl="0" algn="l">
                        <a:lnSpc>
                          <a:spcPct val="100000"/>
                        </a:lnSpc>
                        <a:spcBef>
                          <a:spcPts val="0"/>
                        </a:spcBef>
                        <a:spcAft>
                          <a:spcPts val="0"/>
                        </a:spcAft>
                        <a:buNone/>
                      </a:pPr>
                      <a:r>
                        <a:rPr lang="en-US" sz="1800" u="none" cap="none" strike="noStrike">
                          <a:latin typeface="Calibri"/>
                          <a:ea typeface="Calibri"/>
                          <a:cs typeface="Calibri"/>
                          <a:sym typeface="Calibri"/>
                        </a:rPr>
                        <a:t>Stateles Java Container Cluster</a:t>
                      </a:r>
                      <a:endParaRPr sz="1800" u="none" cap="none" strike="noStrike">
                        <a:latin typeface="Calibri"/>
                        <a:ea typeface="Calibri"/>
                        <a:cs typeface="Calibri"/>
                        <a:sym typeface="Calibri"/>
                      </a:endParaRPr>
                    </a:p>
                  </a:txBody>
                  <a:tcPr marT="3175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12700">
                      <a:solidFill>
                        <a:srgbClr val="FA5B51"/>
                      </a:solidFill>
                      <a:prstDash val="solid"/>
                      <a:round/>
                      <a:headEnd len="sm" w="sm" type="none"/>
                      <a:tailEnd len="sm" w="sm" type="none"/>
                    </a:lnT>
                    <a:solidFill>
                      <a:srgbClr val="ABD7CE"/>
                    </a:solidFill>
                  </a:tcPr>
                </a:tc>
                <a:tc hMerge="1"/>
                <a:tc hMerge="1"/>
                <a:tc hMerge="1"/>
                <a:tc hMerge="1"/>
                <a:tc hMerge="1"/>
                <a:tc hMerge="1"/>
              </a:tr>
              <a:tr h="543125">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B cap="flat" cmpd="sng" w="12700">
                      <a:solidFill>
                        <a:srgbClr val="FA5B51"/>
                      </a:solidFill>
                      <a:prstDash val="solid"/>
                      <a:round/>
                      <a:headEnd len="sm" w="sm" type="none"/>
                      <a:tailEnd len="sm" w="sm" type="none"/>
                    </a:lnB>
                    <a:solidFill>
                      <a:srgbClr val="ABD7CE"/>
                    </a:solidFill>
                  </a:tcPr>
                </a:tc>
                <a:tc>
                  <a:txBody>
                    <a:bodyPr/>
                    <a:lstStyle/>
                    <a:p>
                      <a:pPr indent="129539" lvl="0" marL="90805" marR="83820" rtl="0" algn="l">
                        <a:lnSpc>
                          <a:spcPct val="100000"/>
                        </a:lnSpc>
                        <a:spcBef>
                          <a:spcPts val="0"/>
                        </a:spcBef>
                        <a:spcAft>
                          <a:spcPts val="0"/>
                        </a:spcAft>
                        <a:buNone/>
                      </a:pPr>
                      <a:r>
                        <a:rPr lang="en-US" sz="1100" u="none" cap="none" strike="noStrike">
                          <a:solidFill>
                            <a:srgbClr val="FFFFFF"/>
                          </a:solidFill>
                          <a:latin typeface="Calibri"/>
                          <a:ea typeface="Calibri"/>
                          <a:cs typeface="Calibri"/>
                          <a:sym typeface="Calibri"/>
                        </a:rPr>
                        <a:t>Query  Processors</a:t>
                      </a:r>
                      <a:endParaRPr sz="1100" u="none" cap="none" strike="noStrike">
                        <a:latin typeface="Calibri"/>
                        <a:ea typeface="Calibri"/>
                        <a:cs typeface="Calibri"/>
                        <a:sym typeface="Calibri"/>
                      </a:endParaRPr>
                    </a:p>
                  </a:txBody>
                  <a:tcPr marT="8255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12700">
                      <a:solidFill>
                        <a:srgbClr val="FA5B51"/>
                      </a:solidFill>
                      <a:prstDash val="solid"/>
                      <a:round/>
                      <a:headEnd len="sm" w="sm" type="none"/>
                      <a:tailEnd len="sm" w="sm" type="none"/>
                    </a:lnT>
                    <a:lnB cap="flat" cmpd="sng" w="12700">
                      <a:solidFill>
                        <a:srgbClr val="FA5B51"/>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B cap="flat" cmpd="sng" w="12700">
                      <a:solidFill>
                        <a:srgbClr val="FA5B51"/>
                      </a:solidFill>
                      <a:prstDash val="solid"/>
                      <a:round/>
                      <a:headEnd len="sm" w="sm" type="none"/>
                      <a:tailEnd len="sm" w="sm" type="none"/>
                    </a:lnB>
                    <a:solidFill>
                      <a:srgbClr val="ABD7CE"/>
                    </a:solidFill>
                  </a:tcPr>
                </a:tc>
                <a:tc>
                  <a:txBody>
                    <a:bodyPr/>
                    <a:lstStyle/>
                    <a:p>
                      <a:pPr indent="194945" lvl="0" marL="92075" marR="82550" rtl="0" algn="l">
                        <a:lnSpc>
                          <a:spcPct val="100000"/>
                        </a:lnSpc>
                        <a:spcBef>
                          <a:spcPts val="0"/>
                        </a:spcBef>
                        <a:spcAft>
                          <a:spcPts val="0"/>
                        </a:spcAft>
                        <a:buNone/>
                      </a:pPr>
                      <a:r>
                        <a:rPr lang="en-US" sz="1100" u="none" cap="none" strike="noStrike">
                          <a:solidFill>
                            <a:srgbClr val="FFFFFF"/>
                          </a:solidFill>
                          <a:latin typeface="Calibri"/>
                          <a:ea typeface="Calibri"/>
                          <a:cs typeface="Calibri"/>
                          <a:sym typeface="Calibri"/>
                        </a:rPr>
                        <a:t>Doc  Processors</a:t>
                      </a:r>
                      <a:endParaRPr sz="1100" u="none" cap="none" strike="noStrike">
                        <a:latin typeface="Calibri"/>
                        <a:ea typeface="Calibri"/>
                        <a:cs typeface="Calibri"/>
                        <a:sym typeface="Calibri"/>
                      </a:endParaRPr>
                    </a:p>
                  </a:txBody>
                  <a:tcPr marT="8890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12700">
                      <a:solidFill>
                        <a:srgbClr val="FA5B51"/>
                      </a:solidFill>
                      <a:prstDash val="solid"/>
                      <a:round/>
                      <a:headEnd len="sm" w="sm" type="none"/>
                      <a:tailEnd len="sm" w="sm" type="none"/>
                    </a:lnT>
                    <a:lnB cap="flat" cmpd="sng" w="12700">
                      <a:solidFill>
                        <a:srgbClr val="FA5B51"/>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B cap="flat" cmpd="sng" w="12700">
                      <a:solidFill>
                        <a:srgbClr val="FA5B51"/>
                      </a:solidFill>
                      <a:prstDash val="solid"/>
                      <a:round/>
                      <a:headEnd len="sm" w="sm" type="none"/>
                      <a:tailEnd len="sm" w="sm" type="none"/>
                    </a:lnB>
                    <a:solidFill>
                      <a:srgbClr val="ABD7CE"/>
                    </a:solidFill>
                  </a:tcPr>
                </a:tc>
                <a:tc>
                  <a:txBody>
                    <a:bodyPr/>
                    <a:lstStyle/>
                    <a:p>
                      <a:pPr indent="1270" lvl="0" marL="228600" marR="222250" rtl="0" algn="l">
                        <a:lnSpc>
                          <a:spcPct val="100000"/>
                        </a:lnSpc>
                        <a:spcBef>
                          <a:spcPts val="0"/>
                        </a:spcBef>
                        <a:spcAft>
                          <a:spcPts val="0"/>
                        </a:spcAft>
                        <a:buNone/>
                      </a:pPr>
                      <a:r>
                        <a:rPr lang="en-US" sz="1100" u="none" cap="none" strike="noStrike">
                          <a:solidFill>
                            <a:srgbClr val="FFFFFF"/>
                          </a:solidFill>
                          <a:latin typeface="Calibri"/>
                          <a:ea typeface="Calibri"/>
                          <a:cs typeface="Calibri"/>
                          <a:sym typeface="Calibri"/>
                        </a:rPr>
                        <a:t>Other  Comp</a:t>
                      </a:r>
                      <a:endParaRPr sz="1100" u="none" cap="none" strike="noStrike">
                        <a:latin typeface="Calibri"/>
                        <a:ea typeface="Calibri"/>
                        <a:cs typeface="Calibri"/>
                        <a:sym typeface="Calibri"/>
                      </a:endParaRPr>
                    </a:p>
                  </a:txBody>
                  <a:tcPr marT="8700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12700">
                      <a:solidFill>
                        <a:srgbClr val="FA5B51"/>
                      </a:solidFill>
                      <a:prstDash val="solid"/>
                      <a:round/>
                      <a:headEnd len="sm" w="sm" type="none"/>
                      <a:tailEnd len="sm" w="sm" type="none"/>
                    </a:lnT>
                    <a:lnB cap="flat" cmpd="sng" w="12700">
                      <a:solidFill>
                        <a:srgbClr val="FA5B51"/>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B cap="flat" cmpd="sng" w="12700">
                      <a:solidFill>
                        <a:srgbClr val="FA5B51"/>
                      </a:solidFill>
                      <a:prstDash val="solid"/>
                      <a:round/>
                      <a:headEnd len="sm" w="sm" type="none"/>
                      <a:tailEnd len="sm" w="sm" type="none"/>
                    </a:lnB>
                    <a:solidFill>
                      <a:srgbClr val="ABD7CE"/>
                    </a:solidFill>
                  </a:tcPr>
                </a:tc>
              </a:tr>
            </a:tbl>
          </a:graphicData>
        </a:graphic>
      </p:graphicFrame>
      <p:graphicFrame>
        <p:nvGraphicFramePr>
          <p:cNvPr id="663" name="Google Shape;663;p21"/>
          <p:cNvGraphicFramePr/>
          <p:nvPr/>
        </p:nvGraphicFramePr>
        <p:xfrm>
          <a:off x="2070861" y="4655565"/>
          <a:ext cx="3000000" cy="3000000"/>
        </p:xfrm>
        <a:graphic>
          <a:graphicData uri="http://schemas.openxmlformats.org/drawingml/2006/table">
            <a:tbl>
              <a:tblPr bandRow="1" firstRow="1">
                <a:noFill/>
                <a:tableStyleId>{71F76136-D7E7-48A1-8786-7BC977E6084A}</a:tableStyleId>
              </a:tblPr>
              <a:tblGrid>
                <a:gridCol w="267975"/>
                <a:gridCol w="1188725"/>
                <a:gridCol w="222250"/>
                <a:gridCol w="1190000"/>
                <a:gridCol w="276850"/>
              </a:tblGrid>
              <a:tr h="333750">
                <a:tc gridSpan="5">
                  <a:txBody>
                    <a:bodyPr/>
                    <a:lstStyle/>
                    <a:p>
                      <a:pPr indent="0" lvl="0" marL="851535" marR="0" rtl="0" algn="l">
                        <a:lnSpc>
                          <a:spcPct val="100000"/>
                        </a:lnSpc>
                        <a:spcBef>
                          <a:spcPts val="0"/>
                        </a:spcBef>
                        <a:spcAft>
                          <a:spcPts val="0"/>
                        </a:spcAft>
                        <a:buNone/>
                      </a:pPr>
                      <a:r>
                        <a:rPr lang="en-US" sz="1800" u="none" cap="none" strike="noStrike">
                          <a:latin typeface="Calibri"/>
                          <a:ea typeface="Calibri"/>
                          <a:cs typeface="Calibri"/>
                          <a:sym typeface="Calibri"/>
                        </a:rPr>
                        <a:t>Content Cluster</a:t>
                      </a:r>
                      <a:endParaRPr sz="1800" u="none" cap="none" strike="noStrike">
                        <a:latin typeface="Calibri"/>
                        <a:ea typeface="Calibri"/>
                        <a:cs typeface="Calibri"/>
                        <a:sym typeface="Calibri"/>
                      </a:endParaRPr>
                    </a:p>
                  </a:txBody>
                  <a:tcPr marT="3175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12700">
                      <a:solidFill>
                        <a:srgbClr val="FA5B51"/>
                      </a:solidFill>
                      <a:prstDash val="solid"/>
                      <a:round/>
                      <a:headEnd len="sm" w="sm" type="none"/>
                      <a:tailEnd len="sm" w="sm" type="none"/>
                    </a:lnT>
                    <a:solidFill>
                      <a:srgbClr val="ABD7CE"/>
                    </a:solidFill>
                  </a:tcPr>
                </a:tc>
                <a:tc hMerge="1"/>
                <a:tc hMerge="1"/>
                <a:tc hMerge="1"/>
                <a:tc hMerge="1"/>
              </a:tr>
              <a:tr h="55320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B cap="flat" cmpd="sng" w="12700">
                      <a:solidFill>
                        <a:srgbClr val="FA5B51"/>
                      </a:solidFill>
                      <a:prstDash val="solid"/>
                      <a:round/>
                      <a:headEnd len="sm" w="sm" type="none"/>
                      <a:tailEnd len="sm" w="sm" type="none"/>
                    </a:lnB>
                    <a:solidFill>
                      <a:srgbClr val="ABD7CE"/>
                    </a:solidFill>
                  </a:tcPr>
                </a:tc>
                <a:tc>
                  <a:txBody>
                    <a:bodyPr/>
                    <a:lstStyle/>
                    <a:p>
                      <a:pPr indent="-24765" lvl="0" marL="388620" marR="356870" rtl="0" algn="l">
                        <a:lnSpc>
                          <a:spcPct val="100000"/>
                        </a:lnSpc>
                        <a:spcBef>
                          <a:spcPts val="0"/>
                        </a:spcBef>
                        <a:spcAft>
                          <a:spcPts val="0"/>
                        </a:spcAft>
                        <a:buNone/>
                      </a:pPr>
                      <a:r>
                        <a:rPr lang="en-US" sz="1100" u="none" cap="none" strike="noStrike">
                          <a:solidFill>
                            <a:srgbClr val="FFFFFF"/>
                          </a:solidFill>
                          <a:latin typeface="Calibri"/>
                          <a:ea typeface="Calibri"/>
                          <a:cs typeface="Calibri"/>
                          <a:sym typeface="Calibri"/>
                        </a:rPr>
                        <a:t>Content  mgmnt</a:t>
                      </a:r>
                      <a:endParaRPr sz="1100" u="none" cap="none" strike="noStrike">
                        <a:latin typeface="Calibri"/>
                        <a:ea typeface="Calibri"/>
                        <a:cs typeface="Calibri"/>
                        <a:sym typeface="Calibri"/>
                      </a:endParaRPr>
                    </a:p>
                  </a:txBody>
                  <a:tcPr marT="85725"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12700">
                      <a:solidFill>
                        <a:srgbClr val="FA5B51"/>
                      </a:solidFill>
                      <a:prstDash val="solid"/>
                      <a:round/>
                      <a:headEnd len="sm" w="sm" type="none"/>
                      <a:tailEnd len="sm" w="sm" type="none"/>
                    </a:lnT>
                    <a:lnB cap="flat" cmpd="sng" w="12700">
                      <a:solidFill>
                        <a:srgbClr val="FA5B51"/>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B cap="flat" cmpd="sng" w="12700">
                      <a:solidFill>
                        <a:srgbClr val="FA5B51"/>
                      </a:solidFill>
                      <a:prstDash val="solid"/>
                      <a:round/>
                      <a:headEnd len="sm" w="sm" type="none"/>
                      <a:tailEnd len="sm" w="sm" type="none"/>
                    </a:lnB>
                    <a:solidFill>
                      <a:srgbClr val="ABD7CE"/>
                    </a:solidFill>
                  </a:tcPr>
                </a:tc>
                <a:tc>
                  <a:txBody>
                    <a:bodyPr/>
                    <a:lstStyle/>
                    <a:p>
                      <a:pPr indent="208278" lvl="0" marL="274320" marR="268605" rtl="0" algn="l">
                        <a:lnSpc>
                          <a:spcPct val="100000"/>
                        </a:lnSpc>
                        <a:spcBef>
                          <a:spcPts val="0"/>
                        </a:spcBef>
                        <a:spcAft>
                          <a:spcPts val="0"/>
                        </a:spcAft>
                        <a:buNone/>
                      </a:pPr>
                      <a:r>
                        <a:rPr lang="en-US" sz="1100" u="none" cap="none" strike="noStrike">
                          <a:solidFill>
                            <a:srgbClr val="FFFFFF"/>
                          </a:solidFill>
                          <a:latin typeface="Calibri"/>
                          <a:ea typeface="Calibri"/>
                          <a:cs typeface="Calibri"/>
                          <a:sym typeface="Calibri"/>
                        </a:rPr>
                        <a:t>Dist  Query Exec</a:t>
                      </a:r>
                      <a:endParaRPr sz="1100" u="none" cap="none" strike="noStrike">
                        <a:latin typeface="Calibri"/>
                        <a:ea typeface="Calibri"/>
                        <a:cs typeface="Calibri"/>
                        <a:sym typeface="Calibri"/>
                      </a:endParaRPr>
                    </a:p>
                  </a:txBody>
                  <a:tcPr marT="85725"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12700">
                      <a:solidFill>
                        <a:srgbClr val="FA5B51"/>
                      </a:solidFill>
                      <a:prstDash val="solid"/>
                      <a:round/>
                      <a:headEnd len="sm" w="sm" type="none"/>
                      <a:tailEnd len="sm" w="sm" type="none"/>
                    </a:lnT>
                    <a:lnB cap="flat" cmpd="sng" w="12700">
                      <a:solidFill>
                        <a:srgbClr val="FA5B51"/>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B cap="flat" cmpd="sng" w="12700">
                      <a:solidFill>
                        <a:srgbClr val="FA5B51"/>
                      </a:solidFill>
                      <a:prstDash val="solid"/>
                      <a:round/>
                      <a:headEnd len="sm" w="sm" type="none"/>
                      <a:tailEnd len="sm" w="sm" type="none"/>
                    </a:lnB>
                    <a:solidFill>
                      <a:srgbClr val="ABD7CE"/>
                    </a:solidFill>
                  </a:tcPr>
                </a:tc>
              </a:tr>
            </a:tbl>
          </a:graphicData>
        </a:graphic>
      </p:graphicFrame>
      <p:sp>
        <p:nvSpPr>
          <p:cNvPr id="664" name="Google Shape;664;p21"/>
          <p:cNvSpPr txBox="1"/>
          <p:nvPr/>
        </p:nvSpPr>
        <p:spPr>
          <a:xfrm>
            <a:off x="1229867" y="2607564"/>
            <a:ext cx="685800" cy="2952115"/>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2539" lvl="0" marL="100965" marR="93345" rtl="0" algn="just">
              <a:lnSpc>
                <a:spcPct val="100000"/>
              </a:lnSpc>
              <a:spcBef>
                <a:spcPts val="0"/>
              </a:spcBef>
              <a:spcAft>
                <a:spcPts val="0"/>
              </a:spcAft>
              <a:buNone/>
            </a:pPr>
            <a:r>
              <a:rPr lang="en-US" sz="1200">
                <a:latin typeface="Arial"/>
                <a:ea typeface="Arial"/>
                <a:cs typeface="Arial"/>
                <a:sym typeface="Arial"/>
              </a:rPr>
              <a:t>Admin/  Config  Cluster</a:t>
            </a:r>
            <a:endParaRPr sz="1200">
              <a:latin typeface="Arial"/>
              <a:ea typeface="Arial"/>
              <a:cs typeface="Arial"/>
              <a:sym typeface="Arial"/>
            </a:endParaRPr>
          </a:p>
        </p:txBody>
      </p:sp>
      <p:sp>
        <p:nvSpPr>
          <p:cNvPr id="665" name="Google Shape;665;p21"/>
          <p:cNvSpPr txBox="1"/>
          <p:nvPr/>
        </p:nvSpPr>
        <p:spPr>
          <a:xfrm>
            <a:off x="175260" y="2606039"/>
            <a:ext cx="798830" cy="2952115"/>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000">
              <a:latin typeface="Times New Roman"/>
              <a:ea typeface="Times New Roman"/>
              <a:cs typeface="Times New Roman"/>
              <a:sym typeface="Times New Roman"/>
            </a:endParaRPr>
          </a:p>
          <a:p>
            <a:pPr indent="160020" lvl="0" marL="101600" marR="95250" rtl="0" algn="l">
              <a:lnSpc>
                <a:spcPct val="100000"/>
              </a:lnSpc>
              <a:spcBef>
                <a:spcPts val="0"/>
              </a:spcBef>
              <a:spcAft>
                <a:spcPts val="0"/>
              </a:spcAft>
              <a:buNone/>
            </a:pPr>
            <a:r>
              <a:rPr lang="en-US" sz="1200">
                <a:latin typeface="Arial"/>
                <a:ea typeface="Arial"/>
                <a:cs typeface="Arial"/>
                <a:sym typeface="Arial"/>
              </a:rPr>
              <a:t>App  Package</a:t>
            </a:r>
            <a:endParaRPr sz="1200">
              <a:latin typeface="Arial"/>
              <a:ea typeface="Arial"/>
              <a:cs typeface="Arial"/>
              <a:sym typeface="Arial"/>
            </a:endParaRPr>
          </a:p>
        </p:txBody>
      </p:sp>
      <p:sp>
        <p:nvSpPr>
          <p:cNvPr id="666" name="Google Shape;666;p21"/>
          <p:cNvSpPr/>
          <p:nvPr/>
        </p:nvSpPr>
        <p:spPr>
          <a:xfrm>
            <a:off x="973797" y="4044315"/>
            <a:ext cx="255904" cy="76200"/>
          </a:xfrm>
          <a:custGeom>
            <a:rect b="b" l="l" r="r" t="t"/>
            <a:pathLst>
              <a:path extrusionOk="0" h="76200" w="255905">
                <a:moveTo>
                  <a:pt x="179704" y="0"/>
                </a:moveTo>
                <a:lnTo>
                  <a:pt x="179509" y="31674"/>
                </a:lnTo>
                <a:lnTo>
                  <a:pt x="192214" y="31750"/>
                </a:lnTo>
                <a:lnTo>
                  <a:pt x="192125" y="44450"/>
                </a:lnTo>
                <a:lnTo>
                  <a:pt x="179430" y="44450"/>
                </a:lnTo>
                <a:lnTo>
                  <a:pt x="179235" y="76200"/>
                </a:lnTo>
                <a:lnTo>
                  <a:pt x="243786" y="44450"/>
                </a:lnTo>
                <a:lnTo>
                  <a:pt x="192125" y="44450"/>
                </a:lnTo>
                <a:lnTo>
                  <a:pt x="243939" y="44374"/>
                </a:lnTo>
                <a:lnTo>
                  <a:pt x="255663" y="38608"/>
                </a:lnTo>
                <a:lnTo>
                  <a:pt x="179704" y="0"/>
                </a:lnTo>
                <a:close/>
              </a:path>
              <a:path extrusionOk="0" h="76200" w="255905">
                <a:moveTo>
                  <a:pt x="179509" y="31674"/>
                </a:moveTo>
                <a:lnTo>
                  <a:pt x="179431" y="44374"/>
                </a:lnTo>
                <a:lnTo>
                  <a:pt x="192125" y="44450"/>
                </a:lnTo>
                <a:lnTo>
                  <a:pt x="192214" y="31750"/>
                </a:lnTo>
                <a:lnTo>
                  <a:pt x="179509" y="31674"/>
                </a:lnTo>
                <a:close/>
              </a:path>
              <a:path extrusionOk="0" h="76200" w="255905">
                <a:moveTo>
                  <a:pt x="76" y="30607"/>
                </a:moveTo>
                <a:lnTo>
                  <a:pt x="0" y="43307"/>
                </a:lnTo>
                <a:lnTo>
                  <a:pt x="179431" y="44374"/>
                </a:lnTo>
                <a:lnTo>
                  <a:pt x="179509" y="31674"/>
                </a:lnTo>
                <a:lnTo>
                  <a:pt x="76" y="30607"/>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7" name="Google Shape;667;p21"/>
          <p:cNvSpPr/>
          <p:nvPr/>
        </p:nvSpPr>
        <p:spPr>
          <a:xfrm>
            <a:off x="3608832" y="2982467"/>
            <a:ext cx="76200" cy="395605"/>
          </a:xfrm>
          <a:custGeom>
            <a:rect b="b" l="l" r="r" t="t"/>
            <a:pathLst>
              <a:path extrusionOk="0" h="395604" w="76200">
                <a:moveTo>
                  <a:pt x="31750" y="318897"/>
                </a:moveTo>
                <a:lnTo>
                  <a:pt x="0" y="318897"/>
                </a:lnTo>
                <a:lnTo>
                  <a:pt x="38100" y="395097"/>
                </a:lnTo>
                <a:lnTo>
                  <a:pt x="69850" y="331597"/>
                </a:lnTo>
                <a:lnTo>
                  <a:pt x="31750" y="331597"/>
                </a:lnTo>
                <a:lnTo>
                  <a:pt x="31750" y="318897"/>
                </a:lnTo>
                <a:close/>
              </a:path>
              <a:path extrusionOk="0" h="395604" w="76200">
                <a:moveTo>
                  <a:pt x="44450" y="0"/>
                </a:moveTo>
                <a:lnTo>
                  <a:pt x="31750" y="0"/>
                </a:lnTo>
                <a:lnTo>
                  <a:pt x="31750" y="331597"/>
                </a:lnTo>
                <a:lnTo>
                  <a:pt x="44450" y="331597"/>
                </a:lnTo>
                <a:lnTo>
                  <a:pt x="44450" y="0"/>
                </a:lnTo>
                <a:close/>
              </a:path>
              <a:path extrusionOk="0" h="395604" w="76200">
                <a:moveTo>
                  <a:pt x="76200" y="318897"/>
                </a:moveTo>
                <a:lnTo>
                  <a:pt x="44450" y="318897"/>
                </a:lnTo>
                <a:lnTo>
                  <a:pt x="44450" y="331597"/>
                </a:lnTo>
                <a:lnTo>
                  <a:pt x="69850" y="331597"/>
                </a:lnTo>
                <a:lnTo>
                  <a:pt x="76200" y="318897"/>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8" name="Google Shape;668;p21"/>
          <p:cNvSpPr/>
          <p:nvPr/>
        </p:nvSpPr>
        <p:spPr>
          <a:xfrm>
            <a:off x="3612134" y="4244213"/>
            <a:ext cx="76200" cy="417830"/>
          </a:xfrm>
          <a:custGeom>
            <a:rect b="b" l="l" r="r" t="t"/>
            <a:pathLst>
              <a:path extrusionOk="0" h="417829" w="76200">
                <a:moveTo>
                  <a:pt x="31753" y="341566"/>
                </a:moveTo>
                <a:lnTo>
                  <a:pt x="0" y="341884"/>
                </a:lnTo>
                <a:lnTo>
                  <a:pt x="38862" y="417703"/>
                </a:lnTo>
                <a:lnTo>
                  <a:pt x="69760" y="354330"/>
                </a:lnTo>
                <a:lnTo>
                  <a:pt x="31876" y="354330"/>
                </a:lnTo>
                <a:lnTo>
                  <a:pt x="31753" y="341566"/>
                </a:lnTo>
                <a:close/>
              </a:path>
              <a:path extrusionOk="0" h="417829" w="76200">
                <a:moveTo>
                  <a:pt x="44453" y="341439"/>
                </a:moveTo>
                <a:lnTo>
                  <a:pt x="31753" y="341566"/>
                </a:lnTo>
                <a:lnTo>
                  <a:pt x="31876" y="354330"/>
                </a:lnTo>
                <a:lnTo>
                  <a:pt x="44576" y="354203"/>
                </a:lnTo>
                <a:lnTo>
                  <a:pt x="44453" y="341439"/>
                </a:lnTo>
                <a:close/>
              </a:path>
              <a:path extrusionOk="0" h="417829" w="76200">
                <a:moveTo>
                  <a:pt x="76200" y="341122"/>
                </a:moveTo>
                <a:lnTo>
                  <a:pt x="44453" y="341439"/>
                </a:lnTo>
                <a:lnTo>
                  <a:pt x="44576" y="354203"/>
                </a:lnTo>
                <a:lnTo>
                  <a:pt x="31876" y="354330"/>
                </a:lnTo>
                <a:lnTo>
                  <a:pt x="69760" y="354330"/>
                </a:lnTo>
                <a:lnTo>
                  <a:pt x="76200" y="341122"/>
                </a:lnTo>
                <a:close/>
              </a:path>
              <a:path extrusionOk="0" h="417829" w="76200">
                <a:moveTo>
                  <a:pt x="41148" y="0"/>
                </a:moveTo>
                <a:lnTo>
                  <a:pt x="28448" y="126"/>
                </a:lnTo>
                <a:lnTo>
                  <a:pt x="31753" y="341566"/>
                </a:lnTo>
                <a:lnTo>
                  <a:pt x="44453" y="341439"/>
                </a:lnTo>
                <a:lnTo>
                  <a:pt x="41148" y="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2" name="Shape 672"/>
        <p:cNvGrpSpPr/>
        <p:nvPr/>
      </p:nvGrpSpPr>
      <p:grpSpPr>
        <a:xfrm>
          <a:off x="0" y="0"/>
          <a:ext cx="0" cy="0"/>
          <a:chOff x="0" y="0"/>
          <a:chExt cx="0" cy="0"/>
        </a:xfrm>
      </p:grpSpPr>
      <p:sp>
        <p:nvSpPr>
          <p:cNvPr id="673" name="Google Shape;673;p22"/>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4" name="Google Shape;674;p22"/>
          <p:cNvSpPr txBox="1"/>
          <p:nvPr>
            <p:ph type="title"/>
          </p:nvPr>
        </p:nvSpPr>
        <p:spPr>
          <a:xfrm>
            <a:off x="606958" y="117729"/>
            <a:ext cx="9300300" cy="68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Introduction	to	Programming	frameworks for	LLM	Tech	Stack:  Demystifying Architecture and Propositions</a:t>
            </a:r>
            <a:endParaRPr/>
          </a:p>
        </p:txBody>
      </p:sp>
      <p:sp>
        <p:nvSpPr>
          <p:cNvPr id="675" name="Google Shape;675;p22"/>
          <p:cNvSpPr/>
          <p:nvPr/>
        </p:nvSpPr>
        <p:spPr>
          <a:xfrm>
            <a:off x="141731" y="1205483"/>
            <a:ext cx="11905615" cy="0"/>
          </a:xfrm>
          <a:custGeom>
            <a:rect b="b" l="l" r="r" t="t"/>
            <a:pathLst>
              <a:path extrusionOk="0" h="120000" w="11905615">
                <a:moveTo>
                  <a:pt x="0" y="0"/>
                </a:moveTo>
                <a:lnTo>
                  <a:pt x="11905615"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6" name="Google Shape;676;p22"/>
          <p:cNvSpPr/>
          <p:nvPr/>
        </p:nvSpPr>
        <p:spPr>
          <a:xfrm>
            <a:off x="141731" y="2452116"/>
            <a:ext cx="5078730" cy="0"/>
          </a:xfrm>
          <a:custGeom>
            <a:rect b="b" l="l" r="r" t="t"/>
            <a:pathLst>
              <a:path extrusionOk="0" h="120000" w="5078730">
                <a:moveTo>
                  <a:pt x="0" y="0"/>
                </a:moveTo>
                <a:lnTo>
                  <a:pt x="5078603"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7" name="Google Shape;677;p22"/>
          <p:cNvSpPr/>
          <p:nvPr/>
        </p:nvSpPr>
        <p:spPr>
          <a:xfrm>
            <a:off x="5384291" y="2444495"/>
            <a:ext cx="6662420" cy="0"/>
          </a:xfrm>
          <a:custGeom>
            <a:rect b="b" l="l" r="r" t="t"/>
            <a:pathLst>
              <a:path extrusionOk="0" h="120000" w="6662420">
                <a:moveTo>
                  <a:pt x="0" y="0"/>
                </a:moveTo>
                <a:lnTo>
                  <a:pt x="6661911"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678" name="Google Shape;678;p22"/>
          <p:cNvGraphicFramePr/>
          <p:nvPr/>
        </p:nvGraphicFramePr>
        <p:xfrm>
          <a:off x="5364353" y="2490565"/>
          <a:ext cx="3000000" cy="3000000"/>
        </p:xfrm>
        <a:graphic>
          <a:graphicData uri="http://schemas.openxmlformats.org/drawingml/2006/table">
            <a:tbl>
              <a:tblPr bandRow="1" firstRow="1">
                <a:noFill/>
                <a:tableStyleId>{71F76136-D7E7-48A1-8786-7BC977E6084A}</a:tableStyleId>
              </a:tblPr>
              <a:tblGrid>
                <a:gridCol w="2021200"/>
                <a:gridCol w="4650100"/>
              </a:tblGrid>
              <a:tr h="1167375">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91440" marR="0" rtl="0" algn="l">
                        <a:lnSpc>
                          <a:spcPct val="100000"/>
                        </a:lnSpc>
                        <a:spcBef>
                          <a:spcPts val="1380"/>
                        </a:spcBef>
                        <a:spcAft>
                          <a:spcPts val="0"/>
                        </a:spcAft>
                        <a:buNone/>
                      </a:pPr>
                      <a:r>
                        <a:rPr lang="en-US" sz="1800" u="none" cap="none" strike="noStrike">
                          <a:solidFill>
                            <a:srgbClr val="FFFFFF"/>
                          </a:solidFill>
                          <a:latin typeface="Calibri"/>
                          <a:ea typeface="Calibri"/>
                          <a:cs typeface="Calibri"/>
                          <a:sym typeface="Calibri"/>
                        </a:rPr>
                        <a:t>Memory</a:t>
                      </a:r>
                      <a:endParaRPr sz="18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92075" marR="86995" rtl="0" algn="just">
                        <a:lnSpc>
                          <a:spcPct val="100000"/>
                        </a:lnSpc>
                        <a:spcBef>
                          <a:spcPts val="0"/>
                        </a:spcBef>
                        <a:spcAft>
                          <a:spcPts val="0"/>
                        </a:spcAft>
                        <a:buNone/>
                      </a:pPr>
                      <a:r>
                        <a:rPr lang="en-US" sz="1400" u="none" cap="none" strike="noStrike">
                          <a:latin typeface="Calibri"/>
                          <a:ea typeface="Calibri"/>
                          <a:cs typeface="Calibri"/>
                          <a:sym typeface="Calibri"/>
                        </a:rPr>
                        <a:t>In LLM programming frameworks, memory is crucial for  agents/chains to retain state between calls. This allows AI  models to build upon previous knowledge. Well-designed  memory systems provide a standardized interface,  implementation options and effective memory use.</a:t>
                      </a:r>
                      <a:endParaRPr sz="1400" u="none" cap="none" strike="noStrike">
                        <a:latin typeface="Calibri"/>
                        <a:ea typeface="Calibri"/>
                        <a:cs typeface="Calibri"/>
                        <a:sym typeface="Calibri"/>
                      </a:endParaRPr>
                    </a:p>
                  </a:txBody>
                  <a:tcPr marT="4572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41075">
                <a:tc>
                  <a:txBody>
                    <a:bodyPr/>
                    <a:lstStyle/>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p>
                      <a:pPr indent="0" lvl="0" marL="91440" marR="0" rtl="0" algn="l">
                        <a:lnSpc>
                          <a:spcPct val="100000"/>
                        </a:lnSpc>
                        <a:spcBef>
                          <a:spcPts val="5"/>
                        </a:spcBef>
                        <a:spcAft>
                          <a:spcPts val="0"/>
                        </a:spcAft>
                        <a:buNone/>
                      </a:pPr>
                      <a:r>
                        <a:rPr lang="en-US" sz="1800" u="none" cap="none" strike="noStrike">
                          <a:solidFill>
                            <a:srgbClr val="FFFFFF"/>
                          </a:solidFill>
                          <a:latin typeface="Calibri"/>
                          <a:ea typeface="Calibri"/>
                          <a:cs typeface="Calibri"/>
                          <a:sym typeface="Calibri"/>
                        </a:rPr>
                        <a:t>Chains</a:t>
                      </a:r>
                      <a:endParaRPr sz="18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6529D"/>
                    </a:solidFill>
                  </a:tcPr>
                </a:tc>
                <a:tc>
                  <a:txBody>
                    <a:bodyPr/>
                    <a:lstStyle/>
                    <a:p>
                      <a:pPr indent="0" lvl="0" marL="92075" marR="88265" rtl="0" algn="just">
                        <a:lnSpc>
                          <a:spcPct val="100000"/>
                        </a:lnSpc>
                        <a:spcBef>
                          <a:spcPts val="0"/>
                        </a:spcBef>
                        <a:spcAft>
                          <a:spcPts val="0"/>
                        </a:spcAft>
                        <a:buNone/>
                      </a:pPr>
                      <a:r>
                        <a:rPr lang="en-US" sz="1400" u="none" cap="none" strike="noStrike">
                          <a:latin typeface="Calibri"/>
                          <a:ea typeface="Calibri"/>
                          <a:cs typeface="Calibri"/>
                          <a:sym typeface="Calibri"/>
                        </a:rPr>
                        <a:t>Chains go beyond just a single LLM call, and are sequences of  calls (whether to an LLM or a different utility). It offers a  standard interface, many integrations, and end-to-end chains  for common applications.</a:t>
                      </a:r>
                      <a:endParaRPr sz="14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954725">
                <a:tc>
                  <a:txBody>
                    <a:bodyPr/>
                    <a:lstStyle/>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p>
                      <a:pPr indent="0" lvl="0" marL="91440"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Agents</a:t>
                      </a:r>
                      <a:endParaRPr sz="1800" u="none" cap="none" strike="noStrike">
                        <a:latin typeface="Calibri"/>
                        <a:ea typeface="Calibri"/>
                        <a:cs typeface="Calibri"/>
                        <a:sym typeface="Calibri"/>
                      </a:endParaRPr>
                    </a:p>
                  </a:txBody>
                  <a:tcPr marT="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A5B51"/>
                      </a:solidFill>
                      <a:prstDash val="solid"/>
                      <a:round/>
                      <a:headEnd len="sm" w="sm" type="none"/>
                      <a:tailEnd len="sm" w="sm" type="none"/>
                    </a:lnB>
                    <a:solidFill>
                      <a:srgbClr val="86529D"/>
                    </a:solidFill>
                  </a:tcPr>
                </a:tc>
                <a:tc>
                  <a:txBody>
                    <a:bodyPr/>
                    <a:lstStyle/>
                    <a:p>
                      <a:pPr indent="0" lvl="0" marL="92075" marR="88265" rtl="0" algn="just">
                        <a:lnSpc>
                          <a:spcPct val="100000"/>
                        </a:lnSpc>
                        <a:spcBef>
                          <a:spcPts val="0"/>
                        </a:spcBef>
                        <a:spcAft>
                          <a:spcPts val="0"/>
                        </a:spcAft>
                        <a:buNone/>
                      </a:pPr>
                      <a:r>
                        <a:rPr lang="en-US" sz="1400" u="none" cap="none" strike="noStrike">
                          <a:latin typeface="Calibri"/>
                          <a:ea typeface="Calibri"/>
                          <a:cs typeface="Calibri"/>
                          <a:sym typeface="Calibri"/>
                        </a:rPr>
                        <a:t>Agents involve an LLM making decisions about which Actions  to take, taking that Action, seeing an Observation, and  repeating that until done. It offers a standardized interface, a  variety of agent options, and end-to-end examples.</a:t>
                      </a:r>
                      <a:endParaRPr sz="1400" u="none" cap="none" strike="noStrike">
                        <a:latin typeface="Calibri"/>
                        <a:ea typeface="Calibri"/>
                        <a:cs typeface="Calibri"/>
                        <a:sym typeface="Calibri"/>
                      </a:endParaRPr>
                    </a:p>
                  </a:txBody>
                  <a:tcPr marT="4127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A5B51"/>
                      </a:solidFill>
                      <a:prstDash val="solid"/>
                      <a:round/>
                      <a:headEnd len="sm" w="sm" type="none"/>
                      <a:tailEnd len="sm" w="sm" type="none"/>
                    </a:lnB>
                  </a:tcPr>
                </a:tc>
              </a:tr>
            </a:tbl>
          </a:graphicData>
        </a:graphic>
      </p:graphicFrame>
      <p:sp>
        <p:nvSpPr>
          <p:cNvPr id="679" name="Google Shape;679;p22"/>
          <p:cNvSpPr txBox="1"/>
          <p:nvPr/>
        </p:nvSpPr>
        <p:spPr>
          <a:xfrm>
            <a:off x="137921" y="5720334"/>
            <a:ext cx="11901170" cy="967740"/>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41275">
            <a:spAutoFit/>
          </a:bodyPr>
          <a:lstStyle/>
          <a:p>
            <a:pPr indent="0" lvl="0" marL="44450" marR="37465" rtl="0" algn="just">
              <a:lnSpc>
                <a:spcPct val="100000"/>
              </a:lnSpc>
              <a:spcBef>
                <a:spcPts val="0"/>
              </a:spcBef>
              <a:spcAft>
                <a:spcPts val="0"/>
              </a:spcAft>
              <a:buNone/>
            </a:pPr>
            <a:r>
              <a:rPr lang="en-US" sz="1400">
                <a:latin typeface="Arial"/>
                <a:ea typeface="Arial"/>
                <a:cs typeface="Arial"/>
                <a:sym typeface="Arial"/>
              </a:rPr>
              <a:t>Also, I would recommend your firm to invest in the LLM Programming frameworks sector. LLM Programming frameworks are mainly utilized in  computer vision, natural language processing, speech recognition, and other similar areas. These frameworks offer differentiated applications such as  being data-aware, which enables the connection of a language model to other sources of data, and being agentic, which allows a language model to  interact with its environment. Recently, Langchain raised $20 million in its seed round, with a post-valuation of $200 million.</a:t>
            </a:r>
            <a:endParaRPr sz="1400">
              <a:latin typeface="Arial"/>
              <a:ea typeface="Arial"/>
              <a:cs typeface="Arial"/>
              <a:sym typeface="Arial"/>
            </a:endParaRPr>
          </a:p>
        </p:txBody>
      </p:sp>
      <p:sp>
        <p:nvSpPr>
          <p:cNvPr id="680" name="Google Shape;680;p22"/>
          <p:cNvSpPr txBox="1"/>
          <p:nvPr/>
        </p:nvSpPr>
        <p:spPr>
          <a:xfrm>
            <a:off x="1883664" y="3576828"/>
            <a:ext cx="1592580" cy="925194"/>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24750">
            <a:spAutoFit/>
          </a:bodyPr>
          <a:lstStyle/>
          <a:p>
            <a:pPr indent="0" lvl="0" marL="309245" marR="299085" rtl="0" algn="ctr">
              <a:lnSpc>
                <a:spcPct val="100000"/>
              </a:lnSpc>
              <a:spcBef>
                <a:spcPts val="0"/>
              </a:spcBef>
              <a:spcAft>
                <a:spcPts val="0"/>
              </a:spcAft>
              <a:buNone/>
            </a:pPr>
            <a:r>
              <a:rPr lang="en-US" sz="1400">
                <a:solidFill>
                  <a:srgbClr val="FFFFFF"/>
                </a:solidFill>
                <a:latin typeface="Calibri"/>
                <a:ea typeface="Calibri"/>
                <a:cs typeface="Calibri"/>
                <a:sym typeface="Calibri"/>
              </a:rPr>
              <a:t>Programming  Framework  Primary</a:t>
            </a:r>
            <a:endParaRPr sz="1400">
              <a:latin typeface="Calibri"/>
              <a:ea typeface="Calibri"/>
              <a:cs typeface="Calibri"/>
              <a:sym typeface="Calibri"/>
            </a:endParaRPr>
          </a:p>
          <a:p>
            <a:pPr indent="0" lvl="0" marL="1270" marR="0" rtl="0" algn="ctr">
              <a:lnSpc>
                <a:spcPct val="100000"/>
              </a:lnSpc>
              <a:spcBef>
                <a:spcPts val="0"/>
              </a:spcBef>
              <a:spcAft>
                <a:spcPts val="0"/>
              </a:spcAft>
              <a:buNone/>
            </a:pPr>
            <a:r>
              <a:rPr lang="en-US" sz="1400">
                <a:solidFill>
                  <a:srgbClr val="FFFFFF"/>
                </a:solidFill>
                <a:latin typeface="Calibri"/>
                <a:ea typeface="Calibri"/>
                <a:cs typeface="Calibri"/>
                <a:sym typeface="Calibri"/>
              </a:rPr>
              <a:t>LLM</a:t>
            </a:r>
            <a:endParaRPr sz="1400">
              <a:latin typeface="Calibri"/>
              <a:ea typeface="Calibri"/>
              <a:cs typeface="Calibri"/>
              <a:sym typeface="Calibri"/>
            </a:endParaRPr>
          </a:p>
        </p:txBody>
      </p:sp>
      <p:sp>
        <p:nvSpPr>
          <p:cNvPr id="681" name="Google Shape;681;p22"/>
          <p:cNvSpPr txBox="1"/>
          <p:nvPr/>
        </p:nvSpPr>
        <p:spPr>
          <a:xfrm>
            <a:off x="173736" y="3822191"/>
            <a:ext cx="1141730" cy="434340"/>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83175">
            <a:spAutoFit/>
          </a:bodyPr>
          <a:lstStyle/>
          <a:p>
            <a:pPr indent="0" lvl="0" marL="262890" marR="0" rtl="0" algn="l">
              <a:lnSpc>
                <a:spcPct val="100000"/>
              </a:lnSpc>
              <a:spcBef>
                <a:spcPts val="0"/>
              </a:spcBef>
              <a:spcAft>
                <a:spcPts val="0"/>
              </a:spcAft>
              <a:buNone/>
            </a:pPr>
            <a:r>
              <a:rPr lang="en-US" sz="1600">
                <a:latin typeface="Calibri"/>
                <a:ea typeface="Calibri"/>
                <a:cs typeface="Calibri"/>
                <a:sym typeface="Calibri"/>
              </a:rPr>
              <a:t>Prompt</a:t>
            </a:r>
            <a:endParaRPr sz="1600">
              <a:latin typeface="Calibri"/>
              <a:ea typeface="Calibri"/>
              <a:cs typeface="Calibri"/>
              <a:sym typeface="Calibri"/>
            </a:endParaRPr>
          </a:p>
        </p:txBody>
      </p:sp>
      <p:sp>
        <p:nvSpPr>
          <p:cNvPr id="682" name="Google Shape;682;p22"/>
          <p:cNvSpPr txBox="1"/>
          <p:nvPr/>
        </p:nvSpPr>
        <p:spPr>
          <a:xfrm>
            <a:off x="4046220" y="3822191"/>
            <a:ext cx="1140460" cy="434340"/>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83175">
            <a:spAutoFit/>
          </a:bodyPr>
          <a:lstStyle/>
          <a:p>
            <a:pPr indent="0" lvl="0" marL="275590" marR="0" rtl="0" algn="l">
              <a:lnSpc>
                <a:spcPct val="100000"/>
              </a:lnSpc>
              <a:spcBef>
                <a:spcPts val="0"/>
              </a:spcBef>
              <a:spcAft>
                <a:spcPts val="0"/>
              </a:spcAft>
              <a:buNone/>
            </a:pPr>
            <a:r>
              <a:rPr lang="en-US" sz="1600">
                <a:latin typeface="Calibri"/>
                <a:ea typeface="Calibri"/>
                <a:cs typeface="Calibri"/>
                <a:sym typeface="Calibri"/>
              </a:rPr>
              <a:t>History</a:t>
            </a:r>
            <a:endParaRPr sz="1600">
              <a:latin typeface="Calibri"/>
              <a:ea typeface="Calibri"/>
              <a:cs typeface="Calibri"/>
              <a:sym typeface="Calibri"/>
            </a:endParaRPr>
          </a:p>
        </p:txBody>
      </p:sp>
      <p:sp>
        <p:nvSpPr>
          <p:cNvPr id="683" name="Google Shape;683;p22"/>
          <p:cNvSpPr txBox="1"/>
          <p:nvPr/>
        </p:nvSpPr>
        <p:spPr>
          <a:xfrm>
            <a:off x="871727" y="4896611"/>
            <a:ext cx="1592580" cy="652780"/>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70475">
            <a:spAutoFit/>
          </a:bodyPr>
          <a:lstStyle/>
          <a:p>
            <a:pPr indent="-257810" lvl="0" marL="624205" marR="360045" rtl="0" algn="l">
              <a:lnSpc>
                <a:spcPct val="100000"/>
              </a:lnSpc>
              <a:spcBef>
                <a:spcPts val="0"/>
              </a:spcBef>
              <a:spcAft>
                <a:spcPts val="0"/>
              </a:spcAft>
              <a:buNone/>
            </a:pPr>
            <a:r>
              <a:rPr lang="en-US" sz="1600">
                <a:latin typeface="Calibri"/>
                <a:ea typeface="Calibri"/>
                <a:cs typeface="Calibri"/>
                <a:sym typeface="Calibri"/>
              </a:rPr>
              <a:t>Secondary  LLM</a:t>
            </a:r>
            <a:endParaRPr sz="1600">
              <a:latin typeface="Calibri"/>
              <a:ea typeface="Calibri"/>
              <a:cs typeface="Calibri"/>
              <a:sym typeface="Calibri"/>
            </a:endParaRPr>
          </a:p>
        </p:txBody>
      </p:sp>
      <p:sp>
        <p:nvSpPr>
          <p:cNvPr id="684" name="Google Shape;684;p22"/>
          <p:cNvSpPr txBox="1"/>
          <p:nvPr/>
        </p:nvSpPr>
        <p:spPr>
          <a:xfrm>
            <a:off x="2849879" y="4895088"/>
            <a:ext cx="1592580" cy="652780"/>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70475">
            <a:spAutoFit/>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External</a:t>
            </a:r>
            <a:endParaRPr sz="1600">
              <a:latin typeface="Calibri"/>
              <a:ea typeface="Calibri"/>
              <a:cs typeface="Calibri"/>
              <a:sym typeface="Calibri"/>
            </a:endParaRPr>
          </a:p>
          <a:p>
            <a:pPr indent="0" lvl="0" marL="0" marR="0" rtl="0" algn="ctr">
              <a:lnSpc>
                <a:spcPct val="100000"/>
              </a:lnSpc>
              <a:spcBef>
                <a:spcPts val="0"/>
              </a:spcBef>
              <a:spcAft>
                <a:spcPts val="0"/>
              </a:spcAft>
              <a:buNone/>
            </a:pPr>
            <a:r>
              <a:rPr lang="en-US" sz="1600">
                <a:latin typeface="Calibri"/>
                <a:ea typeface="Calibri"/>
                <a:cs typeface="Calibri"/>
                <a:sym typeface="Calibri"/>
              </a:rPr>
              <a:t>API’s</a:t>
            </a:r>
            <a:endParaRPr sz="1600">
              <a:latin typeface="Calibri"/>
              <a:ea typeface="Calibri"/>
              <a:cs typeface="Calibri"/>
              <a:sym typeface="Calibri"/>
            </a:endParaRPr>
          </a:p>
        </p:txBody>
      </p:sp>
      <p:grpSp>
        <p:nvGrpSpPr>
          <p:cNvPr id="685" name="Google Shape;685;p22"/>
          <p:cNvGrpSpPr/>
          <p:nvPr/>
        </p:nvGrpSpPr>
        <p:grpSpPr>
          <a:xfrm>
            <a:off x="2115311" y="2519172"/>
            <a:ext cx="1130935" cy="617220"/>
            <a:chOff x="2115311" y="2519172"/>
            <a:chExt cx="1130935" cy="617220"/>
          </a:xfrm>
        </p:grpSpPr>
        <p:sp>
          <p:nvSpPr>
            <p:cNvPr id="686" name="Google Shape;686;p22"/>
            <p:cNvSpPr/>
            <p:nvPr/>
          </p:nvSpPr>
          <p:spPr>
            <a:xfrm>
              <a:off x="2115311" y="2519172"/>
              <a:ext cx="1130935" cy="617220"/>
            </a:xfrm>
            <a:custGeom>
              <a:rect b="b" l="l" r="r" t="t"/>
              <a:pathLst>
                <a:path extrusionOk="0" h="617219" w="1130935">
                  <a:moveTo>
                    <a:pt x="565404" y="0"/>
                  </a:moveTo>
                  <a:lnTo>
                    <a:pt x="488675" y="939"/>
                  </a:lnTo>
                  <a:lnTo>
                    <a:pt x="415087" y="3677"/>
                  </a:lnTo>
                  <a:lnTo>
                    <a:pt x="345311" y="8090"/>
                  </a:lnTo>
                  <a:lnTo>
                    <a:pt x="280020" y="14054"/>
                  </a:lnTo>
                  <a:lnTo>
                    <a:pt x="219890" y="21447"/>
                  </a:lnTo>
                  <a:lnTo>
                    <a:pt x="165592" y="30146"/>
                  </a:lnTo>
                  <a:lnTo>
                    <a:pt x="117800" y="40028"/>
                  </a:lnTo>
                  <a:lnTo>
                    <a:pt x="77187" y="50969"/>
                  </a:lnTo>
                  <a:lnTo>
                    <a:pt x="20194" y="75538"/>
                  </a:lnTo>
                  <a:lnTo>
                    <a:pt x="0" y="102869"/>
                  </a:lnTo>
                  <a:lnTo>
                    <a:pt x="0" y="514350"/>
                  </a:lnTo>
                  <a:lnTo>
                    <a:pt x="44428" y="554372"/>
                  </a:lnTo>
                  <a:lnTo>
                    <a:pt x="117800" y="577191"/>
                  </a:lnTo>
                  <a:lnTo>
                    <a:pt x="165592" y="587073"/>
                  </a:lnTo>
                  <a:lnTo>
                    <a:pt x="219890" y="595772"/>
                  </a:lnTo>
                  <a:lnTo>
                    <a:pt x="280020" y="603165"/>
                  </a:lnTo>
                  <a:lnTo>
                    <a:pt x="345311" y="609129"/>
                  </a:lnTo>
                  <a:lnTo>
                    <a:pt x="415087" y="613542"/>
                  </a:lnTo>
                  <a:lnTo>
                    <a:pt x="488675" y="616280"/>
                  </a:lnTo>
                  <a:lnTo>
                    <a:pt x="565404" y="617219"/>
                  </a:lnTo>
                  <a:lnTo>
                    <a:pt x="642132" y="616280"/>
                  </a:lnTo>
                  <a:lnTo>
                    <a:pt x="715720" y="613542"/>
                  </a:lnTo>
                  <a:lnTo>
                    <a:pt x="785496" y="609129"/>
                  </a:lnTo>
                  <a:lnTo>
                    <a:pt x="850787" y="603165"/>
                  </a:lnTo>
                  <a:lnTo>
                    <a:pt x="910917" y="595772"/>
                  </a:lnTo>
                  <a:lnTo>
                    <a:pt x="965215" y="587073"/>
                  </a:lnTo>
                  <a:lnTo>
                    <a:pt x="1013007" y="577191"/>
                  </a:lnTo>
                  <a:lnTo>
                    <a:pt x="1053620" y="566250"/>
                  </a:lnTo>
                  <a:lnTo>
                    <a:pt x="1110613" y="541681"/>
                  </a:lnTo>
                  <a:lnTo>
                    <a:pt x="1130808" y="514350"/>
                  </a:lnTo>
                  <a:lnTo>
                    <a:pt x="1130808" y="102869"/>
                  </a:lnTo>
                  <a:lnTo>
                    <a:pt x="1086379" y="62847"/>
                  </a:lnTo>
                  <a:lnTo>
                    <a:pt x="1013007" y="40028"/>
                  </a:lnTo>
                  <a:lnTo>
                    <a:pt x="965215" y="30146"/>
                  </a:lnTo>
                  <a:lnTo>
                    <a:pt x="910917" y="21447"/>
                  </a:lnTo>
                  <a:lnTo>
                    <a:pt x="850787" y="14054"/>
                  </a:lnTo>
                  <a:lnTo>
                    <a:pt x="785496" y="8090"/>
                  </a:lnTo>
                  <a:lnTo>
                    <a:pt x="715720" y="3677"/>
                  </a:lnTo>
                  <a:lnTo>
                    <a:pt x="642132" y="939"/>
                  </a:lnTo>
                  <a:lnTo>
                    <a:pt x="565404" y="0"/>
                  </a:lnTo>
                  <a:close/>
                </a:path>
              </a:pathLst>
            </a:custGeom>
            <a:solidFill>
              <a:srgbClr val="AB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7" name="Google Shape;687;p22"/>
            <p:cNvSpPr/>
            <p:nvPr/>
          </p:nvSpPr>
          <p:spPr>
            <a:xfrm>
              <a:off x="2115311" y="2519172"/>
              <a:ext cx="1130935" cy="617220"/>
            </a:xfrm>
            <a:custGeom>
              <a:rect b="b" l="l" r="r" t="t"/>
              <a:pathLst>
                <a:path extrusionOk="0" h="617219" w="1130935">
                  <a:moveTo>
                    <a:pt x="1130808" y="102869"/>
                  </a:moveTo>
                  <a:lnTo>
                    <a:pt x="1086379" y="142892"/>
                  </a:lnTo>
                  <a:lnTo>
                    <a:pt x="1013007" y="165711"/>
                  </a:lnTo>
                  <a:lnTo>
                    <a:pt x="965215" y="175593"/>
                  </a:lnTo>
                  <a:lnTo>
                    <a:pt x="910917" y="184292"/>
                  </a:lnTo>
                  <a:lnTo>
                    <a:pt x="850787" y="191685"/>
                  </a:lnTo>
                  <a:lnTo>
                    <a:pt x="785496" y="197649"/>
                  </a:lnTo>
                  <a:lnTo>
                    <a:pt x="715720" y="202062"/>
                  </a:lnTo>
                  <a:lnTo>
                    <a:pt x="642132" y="204800"/>
                  </a:lnTo>
                  <a:lnTo>
                    <a:pt x="565404" y="205739"/>
                  </a:lnTo>
                  <a:lnTo>
                    <a:pt x="488675" y="204800"/>
                  </a:lnTo>
                  <a:lnTo>
                    <a:pt x="415087" y="202062"/>
                  </a:lnTo>
                  <a:lnTo>
                    <a:pt x="345311" y="197649"/>
                  </a:lnTo>
                  <a:lnTo>
                    <a:pt x="280020" y="191685"/>
                  </a:lnTo>
                  <a:lnTo>
                    <a:pt x="219890" y="184292"/>
                  </a:lnTo>
                  <a:lnTo>
                    <a:pt x="165592" y="175593"/>
                  </a:lnTo>
                  <a:lnTo>
                    <a:pt x="117800" y="165711"/>
                  </a:lnTo>
                  <a:lnTo>
                    <a:pt x="77187" y="154770"/>
                  </a:lnTo>
                  <a:lnTo>
                    <a:pt x="20194" y="130201"/>
                  </a:lnTo>
                  <a:lnTo>
                    <a:pt x="5160" y="116819"/>
                  </a:lnTo>
                  <a:lnTo>
                    <a:pt x="0" y="102869"/>
                  </a:lnTo>
                </a:path>
                <a:path extrusionOk="0" h="617219" w="1130935">
                  <a:moveTo>
                    <a:pt x="0" y="102869"/>
                  </a:moveTo>
                  <a:lnTo>
                    <a:pt x="44428" y="62847"/>
                  </a:lnTo>
                  <a:lnTo>
                    <a:pt x="117800" y="40028"/>
                  </a:lnTo>
                  <a:lnTo>
                    <a:pt x="165592" y="30146"/>
                  </a:lnTo>
                  <a:lnTo>
                    <a:pt x="219890" y="21447"/>
                  </a:lnTo>
                  <a:lnTo>
                    <a:pt x="280020" y="14054"/>
                  </a:lnTo>
                  <a:lnTo>
                    <a:pt x="345311" y="8090"/>
                  </a:lnTo>
                  <a:lnTo>
                    <a:pt x="415087" y="3677"/>
                  </a:lnTo>
                  <a:lnTo>
                    <a:pt x="488675" y="939"/>
                  </a:lnTo>
                  <a:lnTo>
                    <a:pt x="565404" y="0"/>
                  </a:lnTo>
                  <a:lnTo>
                    <a:pt x="642132" y="939"/>
                  </a:lnTo>
                  <a:lnTo>
                    <a:pt x="715720" y="3677"/>
                  </a:lnTo>
                  <a:lnTo>
                    <a:pt x="785496" y="8090"/>
                  </a:lnTo>
                  <a:lnTo>
                    <a:pt x="850787" y="14054"/>
                  </a:lnTo>
                  <a:lnTo>
                    <a:pt x="910917" y="21447"/>
                  </a:lnTo>
                  <a:lnTo>
                    <a:pt x="965215" y="30146"/>
                  </a:lnTo>
                  <a:lnTo>
                    <a:pt x="1013007" y="40028"/>
                  </a:lnTo>
                  <a:lnTo>
                    <a:pt x="1053620" y="50969"/>
                  </a:lnTo>
                  <a:lnTo>
                    <a:pt x="1110613" y="75538"/>
                  </a:lnTo>
                  <a:lnTo>
                    <a:pt x="1130808" y="102869"/>
                  </a:lnTo>
                  <a:lnTo>
                    <a:pt x="1130808" y="514350"/>
                  </a:lnTo>
                  <a:lnTo>
                    <a:pt x="1086379" y="554372"/>
                  </a:lnTo>
                  <a:lnTo>
                    <a:pt x="1013007" y="577191"/>
                  </a:lnTo>
                  <a:lnTo>
                    <a:pt x="965215" y="587073"/>
                  </a:lnTo>
                  <a:lnTo>
                    <a:pt x="910917" y="595772"/>
                  </a:lnTo>
                  <a:lnTo>
                    <a:pt x="850787" y="603165"/>
                  </a:lnTo>
                  <a:lnTo>
                    <a:pt x="785496" y="609129"/>
                  </a:lnTo>
                  <a:lnTo>
                    <a:pt x="715720" y="613542"/>
                  </a:lnTo>
                  <a:lnTo>
                    <a:pt x="642132" y="616280"/>
                  </a:lnTo>
                  <a:lnTo>
                    <a:pt x="565404" y="617219"/>
                  </a:lnTo>
                  <a:lnTo>
                    <a:pt x="488675" y="616280"/>
                  </a:lnTo>
                  <a:lnTo>
                    <a:pt x="415087" y="613542"/>
                  </a:lnTo>
                  <a:lnTo>
                    <a:pt x="345311" y="609129"/>
                  </a:lnTo>
                  <a:lnTo>
                    <a:pt x="280020" y="603165"/>
                  </a:lnTo>
                  <a:lnTo>
                    <a:pt x="219890" y="595772"/>
                  </a:lnTo>
                  <a:lnTo>
                    <a:pt x="165592" y="587073"/>
                  </a:lnTo>
                  <a:lnTo>
                    <a:pt x="117800" y="577191"/>
                  </a:lnTo>
                  <a:lnTo>
                    <a:pt x="77187" y="566250"/>
                  </a:lnTo>
                  <a:lnTo>
                    <a:pt x="20194" y="541681"/>
                  </a:lnTo>
                  <a:lnTo>
                    <a:pt x="0" y="514350"/>
                  </a:lnTo>
                  <a:lnTo>
                    <a:pt x="0" y="102869"/>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88" name="Google Shape;688;p22"/>
          <p:cNvSpPr txBox="1"/>
          <p:nvPr/>
        </p:nvSpPr>
        <p:spPr>
          <a:xfrm>
            <a:off x="128422" y="833260"/>
            <a:ext cx="11937365" cy="2291080"/>
          </a:xfrm>
          <a:prstGeom prst="rect">
            <a:avLst/>
          </a:prstGeom>
          <a:noFill/>
          <a:ln>
            <a:noFill/>
          </a:ln>
        </p:spPr>
        <p:txBody>
          <a:bodyPr anchorCtr="0" anchor="t" bIns="0" lIns="0" spcFirstLastPara="1" rIns="0" wrap="square" tIns="74275">
            <a:spAutoFit/>
          </a:bodyPr>
          <a:lstStyle/>
          <a:p>
            <a:pPr indent="0" lvl="0" marL="12700" marR="0" rtl="0" algn="just">
              <a:lnSpc>
                <a:spcPct val="100000"/>
              </a:lnSpc>
              <a:spcBef>
                <a:spcPts val="0"/>
              </a:spcBef>
              <a:spcAft>
                <a:spcPts val="0"/>
              </a:spcAft>
              <a:buNone/>
            </a:pPr>
            <a:r>
              <a:rPr b="1" lang="en-US" sz="1800">
                <a:solidFill>
                  <a:srgbClr val="17092B"/>
                </a:solidFill>
                <a:latin typeface="Arial"/>
                <a:ea typeface="Arial"/>
                <a:cs typeface="Arial"/>
                <a:sym typeface="Arial"/>
              </a:rPr>
              <a:t>Understanding LLM Programming Frameworks</a:t>
            </a:r>
            <a:endParaRPr sz="1800">
              <a:latin typeface="Arial"/>
              <a:ea typeface="Arial"/>
              <a:cs typeface="Arial"/>
              <a:sym typeface="Arial"/>
            </a:endParaRPr>
          </a:p>
          <a:p>
            <a:pPr indent="0" lvl="0" marL="12700" marR="5080" rtl="0" algn="just">
              <a:lnSpc>
                <a:spcPct val="100000"/>
              </a:lnSpc>
              <a:spcBef>
                <a:spcPts val="380"/>
              </a:spcBef>
              <a:spcAft>
                <a:spcPts val="0"/>
              </a:spcAft>
              <a:buNone/>
            </a:pPr>
            <a:r>
              <a:rPr lang="en-US" sz="1400">
                <a:latin typeface="Arial"/>
                <a:ea typeface="Arial"/>
                <a:cs typeface="Arial"/>
                <a:sym typeface="Arial"/>
              </a:rPr>
              <a:t>LLM programming frameworks assist in developing applications that leverage generative models. The most powerful and distinctive applications do not  simply access a language model via an API; rather, they establish connections to AI models, such as those provided by OpenAI or Hugging Face, and  link them to external sources such as Google Drive, Notion, Wikipedia, or Apify Actors. This allows for the chaining of commands so that the AI model  can understand what steps are necessary to produce the desired answers or perform the required tasks.</a:t>
            </a:r>
            <a:endParaRPr sz="1400">
              <a:latin typeface="Arial"/>
              <a:ea typeface="Arial"/>
              <a:cs typeface="Arial"/>
              <a:sym typeface="Arial"/>
            </a:endParaRPr>
          </a:p>
          <a:p>
            <a:pPr indent="0" lvl="0" marL="12700" marR="0" rtl="0" algn="just">
              <a:lnSpc>
                <a:spcPct val="100000"/>
              </a:lnSpc>
              <a:spcBef>
                <a:spcPts val="550"/>
              </a:spcBef>
              <a:spcAft>
                <a:spcPts val="0"/>
              </a:spcAft>
              <a:buNone/>
            </a:pPr>
            <a:r>
              <a:rPr b="1" lang="en-US" sz="1800">
                <a:solidFill>
                  <a:srgbClr val="17092B"/>
                </a:solidFill>
                <a:latin typeface="Arial"/>
                <a:ea typeface="Arial"/>
                <a:cs typeface="Arial"/>
                <a:sym typeface="Arial"/>
              </a:rPr>
              <a:t>Demystifying Architecture	</a:t>
            </a:r>
            <a:r>
              <a:rPr b="1" baseline="30000" lang="en-US" sz="2700">
                <a:solidFill>
                  <a:srgbClr val="17092B"/>
                </a:solidFill>
                <a:latin typeface="Arial"/>
                <a:ea typeface="Arial"/>
                <a:cs typeface="Arial"/>
                <a:sym typeface="Arial"/>
              </a:rPr>
              <a:t>Propositions</a:t>
            </a:r>
            <a:endParaRPr baseline="30000" sz="2700">
              <a:latin typeface="Arial"/>
              <a:ea typeface="Arial"/>
              <a:cs typeface="Arial"/>
              <a:sym typeface="Arial"/>
            </a:endParaRPr>
          </a:p>
          <a:p>
            <a:pPr indent="116838" lvl="0" marL="2167255" marR="8993505" rtl="0" algn="l">
              <a:lnSpc>
                <a:spcPct val="100000"/>
              </a:lnSpc>
              <a:spcBef>
                <a:spcPts val="1540"/>
              </a:spcBef>
              <a:spcAft>
                <a:spcPts val="0"/>
              </a:spcAft>
              <a:buNone/>
            </a:pPr>
            <a:r>
              <a:rPr lang="en-US" sz="1600">
                <a:latin typeface="Calibri"/>
                <a:ea typeface="Calibri"/>
                <a:cs typeface="Calibri"/>
                <a:sym typeface="Calibri"/>
              </a:rPr>
              <a:t>Vector  Database</a:t>
            </a:r>
            <a:endParaRPr sz="1600">
              <a:latin typeface="Calibri"/>
              <a:ea typeface="Calibri"/>
              <a:cs typeface="Calibri"/>
              <a:sym typeface="Calibri"/>
            </a:endParaRPr>
          </a:p>
        </p:txBody>
      </p:sp>
      <p:sp>
        <p:nvSpPr>
          <p:cNvPr id="689" name="Google Shape;689;p22"/>
          <p:cNvSpPr/>
          <p:nvPr/>
        </p:nvSpPr>
        <p:spPr>
          <a:xfrm>
            <a:off x="1315211" y="4000500"/>
            <a:ext cx="569595" cy="76200"/>
          </a:xfrm>
          <a:custGeom>
            <a:rect b="b" l="l" r="r" t="t"/>
            <a:pathLst>
              <a:path extrusionOk="0" h="76200" w="569594">
                <a:moveTo>
                  <a:pt x="492887" y="0"/>
                </a:moveTo>
                <a:lnTo>
                  <a:pt x="492887" y="76200"/>
                </a:lnTo>
                <a:lnTo>
                  <a:pt x="556387" y="44450"/>
                </a:lnTo>
                <a:lnTo>
                  <a:pt x="505587" y="44450"/>
                </a:lnTo>
                <a:lnTo>
                  <a:pt x="505587" y="31750"/>
                </a:lnTo>
                <a:lnTo>
                  <a:pt x="556387" y="31750"/>
                </a:lnTo>
                <a:lnTo>
                  <a:pt x="492887" y="0"/>
                </a:lnTo>
                <a:close/>
              </a:path>
              <a:path extrusionOk="0" h="76200" w="569594">
                <a:moveTo>
                  <a:pt x="492887" y="31750"/>
                </a:moveTo>
                <a:lnTo>
                  <a:pt x="0" y="31750"/>
                </a:lnTo>
                <a:lnTo>
                  <a:pt x="0" y="44450"/>
                </a:lnTo>
                <a:lnTo>
                  <a:pt x="492887" y="44450"/>
                </a:lnTo>
                <a:lnTo>
                  <a:pt x="492887" y="31750"/>
                </a:lnTo>
                <a:close/>
              </a:path>
              <a:path extrusionOk="0" h="76200" w="569594">
                <a:moveTo>
                  <a:pt x="556387" y="31750"/>
                </a:moveTo>
                <a:lnTo>
                  <a:pt x="505587" y="31750"/>
                </a:lnTo>
                <a:lnTo>
                  <a:pt x="505587" y="44450"/>
                </a:lnTo>
                <a:lnTo>
                  <a:pt x="556387" y="44450"/>
                </a:lnTo>
                <a:lnTo>
                  <a:pt x="569087" y="38100"/>
                </a:lnTo>
                <a:lnTo>
                  <a:pt x="556387" y="3175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0" name="Google Shape;690;p22"/>
          <p:cNvSpPr/>
          <p:nvPr/>
        </p:nvSpPr>
        <p:spPr>
          <a:xfrm>
            <a:off x="2642616" y="3136392"/>
            <a:ext cx="76200" cy="439420"/>
          </a:xfrm>
          <a:custGeom>
            <a:rect b="b" l="l" r="r" t="t"/>
            <a:pathLst>
              <a:path extrusionOk="0" h="439420" w="76200">
                <a:moveTo>
                  <a:pt x="31750" y="363220"/>
                </a:moveTo>
                <a:lnTo>
                  <a:pt x="0" y="363220"/>
                </a:lnTo>
                <a:lnTo>
                  <a:pt x="38100" y="439420"/>
                </a:lnTo>
                <a:lnTo>
                  <a:pt x="69850" y="375920"/>
                </a:lnTo>
                <a:lnTo>
                  <a:pt x="31750" y="375920"/>
                </a:lnTo>
                <a:lnTo>
                  <a:pt x="31750" y="363220"/>
                </a:lnTo>
                <a:close/>
              </a:path>
              <a:path extrusionOk="0" h="439420" w="76200">
                <a:moveTo>
                  <a:pt x="44450" y="0"/>
                </a:moveTo>
                <a:lnTo>
                  <a:pt x="31750" y="0"/>
                </a:lnTo>
                <a:lnTo>
                  <a:pt x="31750" y="375920"/>
                </a:lnTo>
                <a:lnTo>
                  <a:pt x="44450" y="375920"/>
                </a:lnTo>
                <a:lnTo>
                  <a:pt x="44450" y="0"/>
                </a:lnTo>
                <a:close/>
              </a:path>
              <a:path extrusionOk="0" h="439420" w="76200">
                <a:moveTo>
                  <a:pt x="76200" y="363220"/>
                </a:moveTo>
                <a:lnTo>
                  <a:pt x="44450" y="363220"/>
                </a:lnTo>
                <a:lnTo>
                  <a:pt x="44450" y="375920"/>
                </a:lnTo>
                <a:lnTo>
                  <a:pt x="69850" y="375920"/>
                </a:lnTo>
                <a:lnTo>
                  <a:pt x="76200" y="36322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1" name="Google Shape;691;p22"/>
          <p:cNvSpPr/>
          <p:nvPr/>
        </p:nvSpPr>
        <p:spPr>
          <a:xfrm>
            <a:off x="1668780" y="4495926"/>
            <a:ext cx="1978025" cy="408940"/>
          </a:xfrm>
          <a:custGeom>
            <a:rect b="b" l="l" r="r" t="t"/>
            <a:pathLst>
              <a:path extrusionOk="0" h="408939" w="1978025">
                <a:moveTo>
                  <a:pt x="1978025" y="399796"/>
                </a:moveTo>
                <a:lnTo>
                  <a:pt x="1962200" y="381762"/>
                </a:lnTo>
                <a:lnTo>
                  <a:pt x="1921891" y="335788"/>
                </a:lnTo>
                <a:lnTo>
                  <a:pt x="1909889" y="365175"/>
                </a:lnTo>
                <a:lnTo>
                  <a:pt x="1014349" y="127"/>
                </a:lnTo>
                <a:lnTo>
                  <a:pt x="1012088" y="5588"/>
                </a:lnTo>
                <a:lnTo>
                  <a:pt x="1009904" y="0"/>
                </a:lnTo>
                <a:lnTo>
                  <a:pt x="68719" y="367626"/>
                </a:lnTo>
                <a:lnTo>
                  <a:pt x="57150" y="337947"/>
                </a:lnTo>
                <a:lnTo>
                  <a:pt x="0" y="401193"/>
                </a:lnTo>
                <a:lnTo>
                  <a:pt x="84836" y="408940"/>
                </a:lnTo>
                <a:lnTo>
                  <a:pt x="75120" y="384048"/>
                </a:lnTo>
                <a:lnTo>
                  <a:pt x="73317" y="379425"/>
                </a:lnTo>
                <a:lnTo>
                  <a:pt x="1012164" y="12890"/>
                </a:lnTo>
                <a:lnTo>
                  <a:pt x="1905063" y="376986"/>
                </a:lnTo>
                <a:lnTo>
                  <a:pt x="1893062" y="406400"/>
                </a:lnTo>
                <a:lnTo>
                  <a:pt x="1978025" y="399796"/>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2" name="Google Shape;692;p22"/>
          <p:cNvSpPr/>
          <p:nvPr/>
        </p:nvSpPr>
        <p:spPr>
          <a:xfrm>
            <a:off x="3476244" y="3874008"/>
            <a:ext cx="569595" cy="76200"/>
          </a:xfrm>
          <a:custGeom>
            <a:rect b="b" l="l" r="r" t="t"/>
            <a:pathLst>
              <a:path extrusionOk="0" h="76200" w="569595">
                <a:moveTo>
                  <a:pt x="76200" y="0"/>
                </a:moveTo>
                <a:lnTo>
                  <a:pt x="0" y="38100"/>
                </a:lnTo>
                <a:lnTo>
                  <a:pt x="76200" y="76200"/>
                </a:lnTo>
                <a:lnTo>
                  <a:pt x="76200" y="44450"/>
                </a:lnTo>
                <a:lnTo>
                  <a:pt x="63500" y="44450"/>
                </a:lnTo>
                <a:lnTo>
                  <a:pt x="63500" y="31750"/>
                </a:lnTo>
                <a:lnTo>
                  <a:pt x="76200" y="31750"/>
                </a:lnTo>
                <a:lnTo>
                  <a:pt x="76200" y="0"/>
                </a:lnTo>
                <a:close/>
              </a:path>
              <a:path extrusionOk="0" h="76200" w="569595">
                <a:moveTo>
                  <a:pt x="76200" y="31750"/>
                </a:moveTo>
                <a:lnTo>
                  <a:pt x="63500" y="31750"/>
                </a:lnTo>
                <a:lnTo>
                  <a:pt x="63500" y="44450"/>
                </a:lnTo>
                <a:lnTo>
                  <a:pt x="76200" y="44450"/>
                </a:lnTo>
                <a:lnTo>
                  <a:pt x="76200" y="31750"/>
                </a:lnTo>
                <a:close/>
              </a:path>
              <a:path extrusionOk="0" h="76200" w="569595">
                <a:moveTo>
                  <a:pt x="569086" y="31750"/>
                </a:moveTo>
                <a:lnTo>
                  <a:pt x="76200" y="31750"/>
                </a:lnTo>
                <a:lnTo>
                  <a:pt x="76200" y="44450"/>
                </a:lnTo>
                <a:lnTo>
                  <a:pt x="569086" y="44450"/>
                </a:lnTo>
                <a:lnTo>
                  <a:pt x="569086" y="3175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3" name="Google Shape;693;p22"/>
          <p:cNvSpPr/>
          <p:nvPr/>
        </p:nvSpPr>
        <p:spPr>
          <a:xfrm>
            <a:off x="3476244" y="4126991"/>
            <a:ext cx="569595" cy="76200"/>
          </a:xfrm>
          <a:custGeom>
            <a:rect b="b" l="l" r="r" t="t"/>
            <a:pathLst>
              <a:path extrusionOk="0" h="76200" w="569595">
                <a:moveTo>
                  <a:pt x="492886" y="0"/>
                </a:moveTo>
                <a:lnTo>
                  <a:pt x="492886" y="76199"/>
                </a:lnTo>
                <a:lnTo>
                  <a:pt x="556386" y="44449"/>
                </a:lnTo>
                <a:lnTo>
                  <a:pt x="505586" y="44449"/>
                </a:lnTo>
                <a:lnTo>
                  <a:pt x="505586" y="31749"/>
                </a:lnTo>
                <a:lnTo>
                  <a:pt x="556386" y="31749"/>
                </a:lnTo>
                <a:lnTo>
                  <a:pt x="492886" y="0"/>
                </a:lnTo>
                <a:close/>
              </a:path>
              <a:path extrusionOk="0" h="76200" w="569595">
                <a:moveTo>
                  <a:pt x="492886" y="31749"/>
                </a:moveTo>
                <a:lnTo>
                  <a:pt x="0" y="31749"/>
                </a:lnTo>
                <a:lnTo>
                  <a:pt x="0" y="44449"/>
                </a:lnTo>
                <a:lnTo>
                  <a:pt x="492886" y="44449"/>
                </a:lnTo>
                <a:lnTo>
                  <a:pt x="492886" y="31749"/>
                </a:lnTo>
                <a:close/>
              </a:path>
              <a:path extrusionOk="0" h="76200" w="569595">
                <a:moveTo>
                  <a:pt x="556386" y="31749"/>
                </a:moveTo>
                <a:lnTo>
                  <a:pt x="505586" y="31749"/>
                </a:lnTo>
                <a:lnTo>
                  <a:pt x="505586" y="44449"/>
                </a:lnTo>
                <a:lnTo>
                  <a:pt x="556386" y="44449"/>
                </a:lnTo>
                <a:lnTo>
                  <a:pt x="569086" y="38099"/>
                </a:lnTo>
                <a:lnTo>
                  <a:pt x="556386" y="31749"/>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7" name="Shape 697"/>
        <p:cNvGrpSpPr/>
        <p:nvPr/>
      </p:nvGrpSpPr>
      <p:grpSpPr>
        <a:xfrm>
          <a:off x="0" y="0"/>
          <a:ext cx="0" cy="0"/>
          <a:chOff x="0" y="0"/>
          <a:chExt cx="0" cy="0"/>
        </a:xfrm>
      </p:grpSpPr>
      <p:sp>
        <p:nvSpPr>
          <p:cNvPr id="698" name="Google Shape;698;p23"/>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9" name="Google Shape;699;p23"/>
          <p:cNvSpPr txBox="1"/>
          <p:nvPr>
            <p:ph type="title"/>
          </p:nvPr>
        </p:nvSpPr>
        <p:spPr>
          <a:xfrm>
            <a:off x="606958" y="117729"/>
            <a:ext cx="6327775" cy="6959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Importance	of	Monitoring	and	Observability  Focuses and Propositions.</a:t>
            </a:r>
            <a:endParaRPr/>
          </a:p>
        </p:txBody>
      </p:sp>
      <p:sp>
        <p:nvSpPr>
          <p:cNvPr id="700" name="Google Shape;700;p23"/>
          <p:cNvSpPr txBox="1"/>
          <p:nvPr/>
        </p:nvSpPr>
        <p:spPr>
          <a:xfrm>
            <a:off x="7112000" y="117729"/>
            <a:ext cx="2795270" cy="3606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200">
                <a:solidFill>
                  <a:srgbClr val="0C0415"/>
                </a:solidFill>
                <a:latin typeface="Arial"/>
                <a:ea typeface="Arial"/>
                <a:cs typeface="Arial"/>
                <a:sym typeface="Arial"/>
              </a:rPr>
              <a:t>for	LLMs.	Featured</a:t>
            </a:r>
            <a:endParaRPr sz="2200">
              <a:latin typeface="Arial"/>
              <a:ea typeface="Arial"/>
              <a:cs typeface="Arial"/>
              <a:sym typeface="Arial"/>
            </a:endParaRPr>
          </a:p>
        </p:txBody>
      </p:sp>
      <p:sp>
        <p:nvSpPr>
          <p:cNvPr id="701" name="Google Shape;701;p23"/>
          <p:cNvSpPr/>
          <p:nvPr/>
        </p:nvSpPr>
        <p:spPr>
          <a:xfrm>
            <a:off x="141731" y="1205483"/>
            <a:ext cx="11905615" cy="0"/>
          </a:xfrm>
          <a:custGeom>
            <a:rect b="b" l="l" r="r" t="t"/>
            <a:pathLst>
              <a:path extrusionOk="0" h="120000" w="11905615">
                <a:moveTo>
                  <a:pt x="0" y="0"/>
                </a:moveTo>
                <a:lnTo>
                  <a:pt x="11905615"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2" name="Google Shape;702;p23"/>
          <p:cNvSpPr/>
          <p:nvPr/>
        </p:nvSpPr>
        <p:spPr>
          <a:xfrm>
            <a:off x="141731" y="2452116"/>
            <a:ext cx="5078730" cy="0"/>
          </a:xfrm>
          <a:custGeom>
            <a:rect b="b" l="l" r="r" t="t"/>
            <a:pathLst>
              <a:path extrusionOk="0" h="120000" w="5078730">
                <a:moveTo>
                  <a:pt x="0" y="0"/>
                </a:moveTo>
                <a:lnTo>
                  <a:pt x="5078603"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703" name="Google Shape;703;p23"/>
          <p:cNvGrpSpPr/>
          <p:nvPr/>
        </p:nvGrpSpPr>
        <p:grpSpPr>
          <a:xfrm>
            <a:off x="137921" y="5599938"/>
            <a:ext cx="11901170" cy="1099185"/>
            <a:chOff x="137921" y="5599938"/>
            <a:chExt cx="11901170" cy="1099185"/>
          </a:xfrm>
        </p:grpSpPr>
        <p:sp>
          <p:nvSpPr>
            <p:cNvPr id="704" name="Google Shape;704;p23"/>
            <p:cNvSpPr/>
            <p:nvPr/>
          </p:nvSpPr>
          <p:spPr>
            <a:xfrm>
              <a:off x="137921" y="5599938"/>
              <a:ext cx="11901170" cy="1099185"/>
            </a:xfrm>
            <a:custGeom>
              <a:rect b="b" l="l" r="r" t="t"/>
              <a:pathLst>
                <a:path extrusionOk="0" h="1099184" w="11901170">
                  <a:moveTo>
                    <a:pt x="11900916" y="0"/>
                  </a:moveTo>
                  <a:lnTo>
                    <a:pt x="0" y="0"/>
                  </a:lnTo>
                  <a:lnTo>
                    <a:pt x="0" y="1098804"/>
                  </a:lnTo>
                  <a:lnTo>
                    <a:pt x="11900916" y="1098804"/>
                  </a:lnTo>
                  <a:lnTo>
                    <a:pt x="11900916" y="0"/>
                  </a:lnTo>
                  <a:close/>
                </a:path>
              </a:pathLst>
            </a:custGeom>
            <a:solidFill>
              <a:srgbClr val="FFA4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5" name="Google Shape;705;p23"/>
            <p:cNvSpPr/>
            <p:nvPr/>
          </p:nvSpPr>
          <p:spPr>
            <a:xfrm>
              <a:off x="137921" y="5599938"/>
              <a:ext cx="11901170" cy="1099185"/>
            </a:xfrm>
            <a:custGeom>
              <a:rect b="b" l="l" r="r" t="t"/>
              <a:pathLst>
                <a:path extrusionOk="0" h="1099184" w="11901170">
                  <a:moveTo>
                    <a:pt x="0" y="1098804"/>
                  </a:moveTo>
                  <a:lnTo>
                    <a:pt x="11900916" y="1098804"/>
                  </a:lnTo>
                  <a:lnTo>
                    <a:pt x="11900916" y="0"/>
                  </a:lnTo>
                  <a:lnTo>
                    <a:pt x="0" y="0"/>
                  </a:lnTo>
                  <a:lnTo>
                    <a:pt x="0" y="1098804"/>
                  </a:lnTo>
                  <a:close/>
                </a:path>
              </a:pathLst>
            </a:custGeom>
            <a:noFill/>
            <a:ln cap="flat" cmpd="sng" w="2857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706" name="Google Shape;706;p23"/>
          <p:cNvSpPr txBox="1"/>
          <p:nvPr/>
        </p:nvSpPr>
        <p:spPr>
          <a:xfrm>
            <a:off x="169875" y="5704738"/>
            <a:ext cx="11838305" cy="879475"/>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sz="1400">
                <a:latin typeface="Arial"/>
                <a:ea typeface="Arial"/>
                <a:cs typeface="Arial"/>
                <a:sym typeface="Arial"/>
              </a:rPr>
              <a:t>Finally, I recommend your firm consider investing in the Monitoring and Observability sector for Large Language Models (LLMs). Monitoring and  Observability for LLMs involves developing tools to improve the quality of natural language processing, detect bias, and enhance overall performance  in real time. With the increasing use of LLMs in various industries, these tools are essential for ensuring model reliability. Hugging Face, as a model  hub, has been providing these services for post-deployment. Recently, Anyscale raised $100 Mn in a Series C round at a post-valuation of $1 Bn.</a:t>
            </a:r>
            <a:endParaRPr sz="1400">
              <a:latin typeface="Arial"/>
              <a:ea typeface="Arial"/>
              <a:cs typeface="Arial"/>
              <a:sym typeface="Arial"/>
            </a:endParaRPr>
          </a:p>
        </p:txBody>
      </p:sp>
      <p:sp>
        <p:nvSpPr>
          <p:cNvPr id="707" name="Google Shape;707;p23"/>
          <p:cNvSpPr/>
          <p:nvPr/>
        </p:nvSpPr>
        <p:spPr>
          <a:xfrm>
            <a:off x="5384291" y="2444495"/>
            <a:ext cx="6662420" cy="0"/>
          </a:xfrm>
          <a:custGeom>
            <a:rect b="b" l="l" r="r" t="t"/>
            <a:pathLst>
              <a:path extrusionOk="0" h="120000" w="6662420">
                <a:moveTo>
                  <a:pt x="0" y="0"/>
                </a:moveTo>
                <a:lnTo>
                  <a:pt x="6661911"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8" name="Google Shape;708;p23"/>
          <p:cNvSpPr txBox="1"/>
          <p:nvPr/>
        </p:nvSpPr>
        <p:spPr>
          <a:xfrm>
            <a:off x="128422" y="833260"/>
            <a:ext cx="11937365" cy="1607185"/>
          </a:xfrm>
          <a:prstGeom prst="rect">
            <a:avLst/>
          </a:prstGeom>
          <a:noFill/>
          <a:ln>
            <a:noFill/>
          </a:ln>
        </p:spPr>
        <p:txBody>
          <a:bodyPr anchorCtr="0" anchor="t" bIns="0" lIns="0" spcFirstLastPara="1" rIns="0" wrap="square" tIns="74275">
            <a:spAutoFit/>
          </a:bodyPr>
          <a:lstStyle/>
          <a:p>
            <a:pPr indent="0" lvl="0" marL="12700" marR="0" rtl="0" algn="just">
              <a:lnSpc>
                <a:spcPct val="100000"/>
              </a:lnSpc>
              <a:spcBef>
                <a:spcPts val="0"/>
              </a:spcBef>
              <a:spcAft>
                <a:spcPts val="0"/>
              </a:spcAft>
              <a:buNone/>
            </a:pPr>
            <a:r>
              <a:rPr b="1" lang="en-US" sz="1800">
                <a:solidFill>
                  <a:srgbClr val="17092B"/>
                </a:solidFill>
                <a:latin typeface="Arial"/>
                <a:ea typeface="Arial"/>
                <a:cs typeface="Arial"/>
                <a:sym typeface="Arial"/>
              </a:rPr>
              <a:t>Understanding Monitoring and Observability for LLMs</a:t>
            </a:r>
            <a:endParaRPr sz="1800">
              <a:latin typeface="Arial"/>
              <a:ea typeface="Arial"/>
              <a:cs typeface="Arial"/>
              <a:sym typeface="Arial"/>
            </a:endParaRPr>
          </a:p>
          <a:p>
            <a:pPr indent="0" lvl="0" marL="12700" marR="5080" rtl="0" algn="just">
              <a:lnSpc>
                <a:spcPct val="100000"/>
              </a:lnSpc>
              <a:spcBef>
                <a:spcPts val="380"/>
              </a:spcBef>
              <a:spcAft>
                <a:spcPts val="0"/>
              </a:spcAft>
              <a:buNone/>
            </a:pPr>
            <a:r>
              <a:rPr lang="en-US" sz="1400">
                <a:latin typeface="Arial"/>
                <a:ea typeface="Arial"/>
                <a:cs typeface="Arial"/>
                <a:sym typeface="Arial"/>
              </a:rPr>
              <a:t>Monitoring and observability tools for Language Models (LLMs) are specialized tools designed to track and analyze the behavior of language models in  real-time. They are used to understand how a model is performing, diagnose issues, and identify opportunities for optimization. Monitoring tools are  designed to measure performance metrics such as CPU and GPU utilization, memory usage, network traffic, and so on. Observability tools, on the other  hand, are designed to provide insight into the internal workings of a system.</a:t>
            </a:r>
            <a:endParaRPr sz="1400">
              <a:latin typeface="Arial"/>
              <a:ea typeface="Arial"/>
              <a:cs typeface="Arial"/>
              <a:sym typeface="Arial"/>
            </a:endParaRPr>
          </a:p>
          <a:p>
            <a:pPr indent="0" lvl="0" marL="12700" marR="0" rtl="0" algn="just">
              <a:lnSpc>
                <a:spcPct val="100000"/>
              </a:lnSpc>
              <a:spcBef>
                <a:spcPts val="550"/>
              </a:spcBef>
              <a:spcAft>
                <a:spcPts val="0"/>
              </a:spcAft>
              <a:buNone/>
            </a:pPr>
            <a:r>
              <a:rPr b="1" lang="en-US" sz="1800">
                <a:solidFill>
                  <a:srgbClr val="17092B"/>
                </a:solidFill>
                <a:latin typeface="Arial"/>
                <a:ea typeface="Arial"/>
                <a:cs typeface="Arial"/>
                <a:sym typeface="Arial"/>
              </a:rPr>
              <a:t>Featured Focuses	</a:t>
            </a:r>
            <a:r>
              <a:rPr b="1" baseline="30000" lang="en-US" sz="2700">
                <a:solidFill>
                  <a:srgbClr val="17092B"/>
                </a:solidFill>
                <a:latin typeface="Arial"/>
                <a:ea typeface="Arial"/>
                <a:cs typeface="Arial"/>
                <a:sym typeface="Arial"/>
              </a:rPr>
              <a:t>Propositions</a:t>
            </a:r>
            <a:endParaRPr baseline="30000" sz="2700">
              <a:latin typeface="Arial"/>
              <a:ea typeface="Arial"/>
              <a:cs typeface="Arial"/>
              <a:sym typeface="Arial"/>
            </a:endParaRPr>
          </a:p>
        </p:txBody>
      </p:sp>
      <p:graphicFrame>
        <p:nvGraphicFramePr>
          <p:cNvPr id="709" name="Google Shape;709;p23"/>
          <p:cNvGraphicFramePr/>
          <p:nvPr/>
        </p:nvGraphicFramePr>
        <p:xfrm>
          <a:off x="5361178" y="2444495"/>
          <a:ext cx="3000000" cy="3000000"/>
        </p:xfrm>
        <a:graphic>
          <a:graphicData uri="http://schemas.openxmlformats.org/drawingml/2006/table">
            <a:tbl>
              <a:tblPr bandRow="1" firstRow="1">
                <a:noFill/>
                <a:tableStyleId>{71F76136-D7E7-48A1-8786-7BC977E6084A}</a:tableStyleId>
              </a:tblPr>
              <a:tblGrid>
                <a:gridCol w="2024375"/>
                <a:gridCol w="4650100"/>
              </a:tblGrid>
              <a:tr h="1219800">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p>
                      <a:pPr indent="0" lvl="0" marL="91440"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Real-Time</a:t>
                      </a:r>
                      <a:endParaRPr sz="1800" u="none" cap="none" strike="noStrike">
                        <a:latin typeface="Calibri"/>
                        <a:ea typeface="Calibri"/>
                        <a:cs typeface="Calibri"/>
                        <a:sym typeface="Calibri"/>
                      </a:endParaRPr>
                    </a:p>
                    <a:p>
                      <a:pPr indent="0" lvl="0" marL="91440" marR="0" rtl="0" algn="l">
                        <a:lnSpc>
                          <a:spcPct val="100000"/>
                        </a:lnSpc>
                        <a:spcBef>
                          <a:spcPts val="5"/>
                        </a:spcBef>
                        <a:spcAft>
                          <a:spcPts val="0"/>
                        </a:spcAft>
                        <a:buNone/>
                      </a:pPr>
                      <a:r>
                        <a:rPr lang="en-US" sz="1800" u="none" cap="none" strike="noStrike">
                          <a:solidFill>
                            <a:srgbClr val="FFFFFF"/>
                          </a:solidFill>
                          <a:latin typeface="Calibri"/>
                          <a:ea typeface="Calibri"/>
                          <a:cs typeface="Calibri"/>
                          <a:sym typeface="Calibri"/>
                        </a:rPr>
                        <a:t>Monitoring</a:t>
                      </a:r>
                      <a:endParaRPr sz="18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19050">
                      <a:solidFill>
                        <a:srgbClr val="FFFFFF"/>
                      </a:solidFill>
                      <a:prstDash val="solid"/>
                      <a:round/>
                      <a:headEnd len="sm" w="sm" type="none"/>
                      <a:tailEnd len="sm" w="sm" type="none"/>
                    </a:lnB>
                    <a:solidFill>
                      <a:srgbClr val="86529D"/>
                    </a:solidFill>
                  </a:tcPr>
                </a:tc>
                <a:tc>
                  <a:txBody>
                    <a:bodyPr/>
                    <a:lstStyle/>
                    <a:p>
                      <a:pPr indent="0" lvl="0" marL="92075" marR="86995" rtl="0" algn="just">
                        <a:lnSpc>
                          <a:spcPct val="100000"/>
                        </a:lnSpc>
                        <a:spcBef>
                          <a:spcPts val="0"/>
                        </a:spcBef>
                        <a:spcAft>
                          <a:spcPts val="0"/>
                        </a:spcAft>
                        <a:buNone/>
                      </a:pPr>
                      <a:r>
                        <a:rPr lang="en-US" sz="1400" u="none" cap="none" strike="noStrike">
                          <a:latin typeface="Calibri"/>
                          <a:ea typeface="Calibri"/>
                          <a:cs typeface="Calibri"/>
                          <a:sym typeface="Calibri"/>
                        </a:rPr>
                        <a:t>Real-time monitoring continuously tracks performance  metrics like inference time, accuracy, and throughput of  language models, allowing engineers to promptly detect and  address issues. It is crucial in preventing minor issues from  developing into significant problems.</a:t>
                      </a:r>
                      <a:endParaRPr sz="1400" u="none" cap="none" strike="noStrike">
                        <a:latin typeface="Calibri"/>
                        <a:ea typeface="Calibri"/>
                        <a:cs typeface="Calibri"/>
                        <a:sym typeface="Calibri"/>
                      </a:endParaRPr>
                    </a:p>
                  </a:txBody>
                  <a:tcPr marT="98425" marB="0" marR="0" marL="0">
                    <a:lnL cap="flat" cmpd="sng" w="12700">
                      <a:solidFill>
                        <a:srgbClr val="FFFFFF"/>
                      </a:solidFill>
                      <a:prstDash val="solid"/>
                      <a:round/>
                      <a:headEnd len="sm" w="sm" type="none"/>
                      <a:tailEnd len="sm" w="sm" type="none"/>
                    </a:lnL>
                    <a:lnB cap="flat" cmpd="sng" w="19050">
                      <a:solidFill>
                        <a:srgbClr val="FFFFFF"/>
                      </a:solidFill>
                      <a:prstDash val="solid"/>
                      <a:round/>
                      <a:headEnd len="sm" w="sm" type="none"/>
                      <a:tailEnd len="sm" w="sm" type="none"/>
                    </a:lnB>
                  </a:tcPr>
                </a:tc>
              </a:tr>
              <a:tr h="845925">
                <a:tc>
                  <a:txBody>
                    <a:bodyPr/>
                    <a:lstStyle/>
                    <a:p>
                      <a:pPr indent="0" lvl="0" marL="91440" marR="101600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Anomaly  Detection</a:t>
                      </a:r>
                      <a:endParaRPr sz="1800" u="none" cap="none" strike="noStrike">
                        <a:latin typeface="Calibri"/>
                        <a:ea typeface="Calibri"/>
                        <a:cs typeface="Calibri"/>
                        <a:sym typeface="Calibri"/>
                      </a:endParaRPr>
                    </a:p>
                  </a:txBody>
                  <a:tcPr marT="143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solidFill>
                      <a:srgbClr val="86529D"/>
                    </a:solidFill>
                  </a:tcPr>
                </a:tc>
                <a:tc>
                  <a:txBody>
                    <a:bodyPr/>
                    <a:lstStyle/>
                    <a:p>
                      <a:pPr indent="0" lvl="0" marL="92075" marR="88900" rtl="0" algn="just">
                        <a:lnSpc>
                          <a:spcPct val="100000"/>
                        </a:lnSpc>
                        <a:spcBef>
                          <a:spcPts val="0"/>
                        </a:spcBef>
                        <a:spcAft>
                          <a:spcPts val="0"/>
                        </a:spcAft>
                        <a:buNone/>
                      </a:pPr>
                      <a:r>
                        <a:rPr lang="en-US" sz="1400" u="none" cap="none" strike="noStrike">
                          <a:latin typeface="Calibri"/>
                          <a:ea typeface="Calibri"/>
                          <a:cs typeface="Calibri"/>
                          <a:sym typeface="Calibri"/>
                        </a:rPr>
                        <a:t>LLM monitoring tools require anomaly detection to identify  unusual behavior, like drops in accuracy or throughput, and  enable engineers to take prompt corrective action.</a:t>
                      </a:r>
                      <a:endParaRPr sz="1400" u="none" cap="none" strike="noStrike">
                        <a:latin typeface="Calibri"/>
                        <a:ea typeface="Calibri"/>
                        <a:cs typeface="Calibri"/>
                        <a:sym typeface="Calibri"/>
                      </a:endParaRPr>
                    </a:p>
                  </a:txBody>
                  <a:tcPr marT="100975" marB="0" marR="0" marL="0">
                    <a:lnL cap="flat" cmpd="sng" w="12700">
                      <a:solidFill>
                        <a:srgbClr val="FFFFFF"/>
                      </a:solidFill>
                      <a:prstDash val="solid"/>
                      <a:round/>
                      <a:headEnd len="sm" w="sm" type="none"/>
                      <a:tailEnd len="sm" w="sm" type="none"/>
                    </a:lnL>
                    <a:lnT cap="flat" cmpd="sng" w="19050">
                      <a:solidFill>
                        <a:srgbClr val="FFFFFF"/>
                      </a:solidFill>
                      <a:prstDash val="solid"/>
                      <a:round/>
                      <a:headEnd len="sm" w="sm" type="none"/>
                      <a:tailEnd len="sm" w="sm" type="none"/>
                    </a:lnT>
                  </a:tcPr>
                </a:tc>
              </a:tr>
              <a:tr h="967000">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p>
                      <a:pPr indent="0" lvl="0" marL="91440"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Traceability</a:t>
                      </a:r>
                      <a:endParaRPr sz="18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86529D"/>
                    </a:solidFill>
                  </a:tcPr>
                </a:tc>
                <a:tc>
                  <a:txBody>
                    <a:bodyPr/>
                    <a:lstStyle/>
                    <a:p>
                      <a:pPr indent="0" lvl="0" marL="92075" marR="86995" rtl="0" algn="just">
                        <a:lnSpc>
                          <a:spcPct val="100000"/>
                        </a:lnSpc>
                        <a:spcBef>
                          <a:spcPts val="0"/>
                        </a:spcBef>
                        <a:spcAft>
                          <a:spcPts val="0"/>
                        </a:spcAft>
                        <a:buNone/>
                      </a:pPr>
                      <a:r>
                        <a:rPr lang="en-US" sz="1400" u="none" cap="none" strike="noStrike">
                          <a:latin typeface="Calibri"/>
                          <a:ea typeface="Calibri"/>
                          <a:cs typeface="Calibri"/>
                          <a:sym typeface="Calibri"/>
                        </a:rPr>
                        <a:t>Traceability in LLM monitoring enables tracking of  performance metrics and behavior trends over time, aiding  engineers in identifying areas for optimization and proactive  performance improvement.</a:t>
                      </a:r>
                      <a:endParaRPr sz="1400" u="none" cap="none" strike="noStrike">
                        <a:latin typeface="Calibri"/>
                        <a:ea typeface="Calibri"/>
                        <a:cs typeface="Calibri"/>
                        <a:sym typeface="Calibri"/>
                      </a:endParaRPr>
                    </a:p>
                  </a:txBody>
                  <a:tcPr marT="51425" marB="0" marR="0" marL="0">
                    <a:lnL cap="flat" cmpd="sng" w="12700">
                      <a:solidFill>
                        <a:srgbClr val="FFFFFF"/>
                      </a:solidFill>
                      <a:prstDash val="solid"/>
                      <a:round/>
                      <a:headEnd len="sm" w="sm" type="none"/>
                      <a:tailEnd len="sm" w="sm" type="none"/>
                    </a:lnL>
                  </a:tcPr>
                </a:tc>
              </a:tr>
            </a:tbl>
          </a:graphicData>
        </a:graphic>
      </p:graphicFrame>
      <p:grpSp>
        <p:nvGrpSpPr>
          <p:cNvPr id="710" name="Google Shape;710;p23"/>
          <p:cNvGrpSpPr/>
          <p:nvPr/>
        </p:nvGrpSpPr>
        <p:grpSpPr>
          <a:xfrm>
            <a:off x="5364353" y="2501773"/>
            <a:ext cx="6677659" cy="2976245"/>
            <a:chOff x="5364353" y="2501773"/>
            <a:chExt cx="6677659" cy="2976245"/>
          </a:xfrm>
        </p:grpSpPr>
        <p:sp>
          <p:nvSpPr>
            <p:cNvPr id="711" name="Google Shape;711;p23"/>
            <p:cNvSpPr/>
            <p:nvPr/>
          </p:nvSpPr>
          <p:spPr>
            <a:xfrm>
              <a:off x="5364353" y="2501773"/>
              <a:ext cx="6677659" cy="2976245"/>
            </a:xfrm>
            <a:custGeom>
              <a:rect b="b" l="l" r="r" t="t"/>
              <a:pathLst>
                <a:path extrusionOk="0" h="2976245" w="6677659">
                  <a:moveTo>
                    <a:pt x="0" y="2024507"/>
                  </a:moveTo>
                  <a:lnTo>
                    <a:pt x="6677533" y="2024507"/>
                  </a:lnTo>
                </a:path>
                <a:path extrusionOk="0" h="2976245" w="6677659">
                  <a:moveTo>
                    <a:pt x="6671183" y="0"/>
                  </a:moveTo>
                  <a:lnTo>
                    <a:pt x="6671183" y="2975737"/>
                  </a:lnTo>
                </a:path>
                <a:path extrusionOk="0" h="2976245" w="6677659">
                  <a:moveTo>
                    <a:pt x="0" y="6350"/>
                  </a:moveTo>
                  <a:lnTo>
                    <a:pt x="6677533" y="635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2" name="Google Shape;712;p23"/>
            <p:cNvSpPr/>
            <p:nvPr/>
          </p:nvSpPr>
          <p:spPr>
            <a:xfrm>
              <a:off x="5364353" y="5464810"/>
              <a:ext cx="6677659" cy="12700"/>
            </a:xfrm>
            <a:custGeom>
              <a:rect b="b" l="l" r="r" t="t"/>
              <a:pathLst>
                <a:path extrusionOk="0" h="12700" w="6677659">
                  <a:moveTo>
                    <a:pt x="0" y="12699"/>
                  </a:moveTo>
                  <a:lnTo>
                    <a:pt x="6677533" y="12699"/>
                  </a:lnTo>
                  <a:lnTo>
                    <a:pt x="6677533" y="0"/>
                  </a:lnTo>
                  <a:lnTo>
                    <a:pt x="0" y="0"/>
                  </a:lnTo>
                  <a:lnTo>
                    <a:pt x="0" y="1269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713" name="Google Shape;713;p23"/>
          <p:cNvSpPr/>
          <p:nvPr/>
        </p:nvSpPr>
        <p:spPr>
          <a:xfrm>
            <a:off x="5387340" y="2484120"/>
            <a:ext cx="6662420" cy="3064510"/>
          </a:xfrm>
          <a:custGeom>
            <a:rect b="b" l="l" r="r" t="t"/>
            <a:pathLst>
              <a:path extrusionOk="0" h="3064510" w="6662420">
                <a:moveTo>
                  <a:pt x="0" y="0"/>
                </a:moveTo>
                <a:lnTo>
                  <a:pt x="6661911" y="0"/>
                </a:lnTo>
              </a:path>
              <a:path extrusionOk="0" h="3064510" w="6662420">
                <a:moveTo>
                  <a:pt x="6647688" y="3064255"/>
                </a:moveTo>
                <a:lnTo>
                  <a:pt x="6661911" y="0"/>
                </a:lnTo>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4" name="Google Shape;714;p23"/>
          <p:cNvSpPr/>
          <p:nvPr/>
        </p:nvSpPr>
        <p:spPr>
          <a:xfrm>
            <a:off x="5370576" y="5477255"/>
            <a:ext cx="6664959" cy="7620"/>
          </a:xfrm>
          <a:custGeom>
            <a:rect b="b" l="l" r="r" t="t"/>
            <a:pathLst>
              <a:path extrusionOk="0" h="7620" w="6664959">
                <a:moveTo>
                  <a:pt x="6664833" y="7620"/>
                </a:moveTo>
                <a:lnTo>
                  <a:pt x="0" y="0"/>
                </a:lnTo>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5" name="Google Shape;715;p23"/>
          <p:cNvSpPr/>
          <p:nvPr/>
        </p:nvSpPr>
        <p:spPr>
          <a:xfrm>
            <a:off x="5370576" y="4515611"/>
            <a:ext cx="6664959" cy="0"/>
          </a:xfrm>
          <a:custGeom>
            <a:rect b="b" l="l" r="r" t="t"/>
            <a:pathLst>
              <a:path extrusionOk="0" h="120000" w="6664959">
                <a:moveTo>
                  <a:pt x="0" y="0"/>
                </a:moveTo>
                <a:lnTo>
                  <a:pt x="6664833" y="0"/>
                </a:lnTo>
              </a:path>
            </a:pathLst>
          </a:custGeom>
          <a:noFill/>
          <a:ln cap="flat" cmpd="sng" w="9525">
            <a:solidFill>
              <a:srgbClr val="FA5B51"/>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6" name="Google Shape;716;p23"/>
          <p:cNvSpPr txBox="1"/>
          <p:nvPr/>
        </p:nvSpPr>
        <p:spPr>
          <a:xfrm>
            <a:off x="1883664" y="3576828"/>
            <a:ext cx="1592580" cy="925194"/>
          </a:xfrm>
          <a:prstGeom prst="rect">
            <a:avLst/>
          </a:prstGeom>
          <a:solidFill>
            <a:srgbClr val="86529D"/>
          </a:solidFill>
          <a:ln cap="flat" cmpd="sng" w="12700">
            <a:solidFill>
              <a:srgbClr val="FA5B51"/>
            </a:solidFill>
            <a:prstDash val="solid"/>
            <a:round/>
            <a:headEnd len="sm" w="sm" type="none"/>
            <a:tailEnd len="sm" w="sm" type="none"/>
          </a:ln>
        </p:spPr>
        <p:txBody>
          <a:bodyPr anchorCtr="0" anchor="t" bIns="0" lIns="0" spcFirstLastPara="1" rIns="0" wrap="square" tIns="173350">
            <a:spAutoFit/>
          </a:bodyPr>
          <a:lstStyle/>
          <a:p>
            <a:pPr indent="40639" lvl="0" marL="185420" marR="178435" rtl="0" algn="l">
              <a:lnSpc>
                <a:spcPct val="100000"/>
              </a:lnSpc>
              <a:spcBef>
                <a:spcPts val="0"/>
              </a:spcBef>
              <a:spcAft>
                <a:spcPts val="0"/>
              </a:spcAft>
              <a:buNone/>
            </a:pPr>
            <a:r>
              <a:rPr lang="en-US" sz="1800">
                <a:solidFill>
                  <a:srgbClr val="FFFFFF"/>
                </a:solidFill>
                <a:latin typeface="Calibri"/>
                <a:ea typeface="Calibri"/>
                <a:cs typeface="Calibri"/>
                <a:sym typeface="Calibri"/>
              </a:rPr>
              <a:t>Monitoring/  Observability</a:t>
            </a:r>
            <a:endParaRPr sz="1800">
              <a:latin typeface="Calibri"/>
              <a:ea typeface="Calibri"/>
              <a:cs typeface="Calibri"/>
              <a:sym typeface="Calibri"/>
            </a:endParaRPr>
          </a:p>
        </p:txBody>
      </p:sp>
      <p:grpSp>
        <p:nvGrpSpPr>
          <p:cNvPr id="717" name="Google Shape;717;p23"/>
          <p:cNvGrpSpPr/>
          <p:nvPr/>
        </p:nvGrpSpPr>
        <p:grpSpPr>
          <a:xfrm>
            <a:off x="3502152" y="4558284"/>
            <a:ext cx="1717675" cy="948055"/>
            <a:chOff x="3502152" y="4558284"/>
            <a:chExt cx="1717675" cy="948055"/>
          </a:xfrm>
        </p:grpSpPr>
        <p:sp>
          <p:nvSpPr>
            <p:cNvPr id="718" name="Google Shape;718;p23"/>
            <p:cNvSpPr/>
            <p:nvPr/>
          </p:nvSpPr>
          <p:spPr>
            <a:xfrm>
              <a:off x="3502152" y="4558284"/>
              <a:ext cx="1717675" cy="948055"/>
            </a:xfrm>
            <a:custGeom>
              <a:rect b="b" l="l" r="r" t="t"/>
              <a:pathLst>
                <a:path extrusionOk="0" h="948054" w="1717675">
                  <a:moveTo>
                    <a:pt x="1717548" y="0"/>
                  </a:moveTo>
                  <a:lnTo>
                    <a:pt x="0" y="0"/>
                  </a:lnTo>
                  <a:lnTo>
                    <a:pt x="0" y="947927"/>
                  </a:lnTo>
                  <a:lnTo>
                    <a:pt x="1717548" y="947927"/>
                  </a:lnTo>
                  <a:lnTo>
                    <a:pt x="1717548" y="0"/>
                  </a:lnTo>
                  <a:close/>
                </a:path>
              </a:pathLst>
            </a:custGeom>
            <a:solidFill>
              <a:srgbClr val="AB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9" name="Google Shape;719;p23"/>
            <p:cNvSpPr/>
            <p:nvPr/>
          </p:nvSpPr>
          <p:spPr>
            <a:xfrm>
              <a:off x="3502152" y="4558284"/>
              <a:ext cx="1717675" cy="948055"/>
            </a:xfrm>
            <a:custGeom>
              <a:rect b="b" l="l" r="r" t="t"/>
              <a:pathLst>
                <a:path extrusionOk="0" h="948054" w="1717675">
                  <a:moveTo>
                    <a:pt x="0" y="947927"/>
                  </a:moveTo>
                  <a:lnTo>
                    <a:pt x="1717548" y="947927"/>
                  </a:lnTo>
                  <a:lnTo>
                    <a:pt x="1717548" y="0"/>
                  </a:lnTo>
                  <a:lnTo>
                    <a:pt x="0" y="0"/>
                  </a:lnTo>
                  <a:lnTo>
                    <a:pt x="0" y="947927"/>
                  </a:lnTo>
                  <a:close/>
                </a:path>
              </a:pathLst>
            </a:custGeom>
            <a:noFill/>
            <a:ln cap="flat" cmpd="sng" w="1267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720" name="Google Shape;720;p23"/>
          <p:cNvSpPr txBox="1"/>
          <p:nvPr/>
        </p:nvSpPr>
        <p:spPr>
          <a:xfrm>
            <a:off x="3585209" y="4868036"/>
            <a:ext cx="155067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latin typeface="Calibri"/>
                <a:ea typeface="Calibri"/>
                <a:cs typeface="Calibri"/>
                <a:sym typeface="Calibri"/>
              </a:rPr>
              <a:t>Data Correlation</a:t>
            </a:r>
            <a:endParaRPr sz="1800">
              <a:latin typeface="Calibri"/>
              <a:ea typeface="Calibri"/>
              <a:cs typeface="Calibri"/>
              <a:sym typeface="Calibri"/>
            </a:endParaRPr>
          </a:p>
        </p:txBody>
      </p:sp>
      <p:sp>
        <p:nvSpPr>
          <p:cNvPr id="721" name="Google Shape;721;p23"/>
          <p:cNvSpPr txBox="1"/>
          <p:nvPr/>
        </p:nvSpPr>
        <p:spPr>
          <a:xfrm>
            <a:off x="3502152" y="2502407"/>
            <a:ext cx="1717675" cy="1016635"/>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5075">
            <a:spAutoFit/>
          </a:bodyPr>
          <a:lstStyle/>
          <a:p>
            <a:pPr indent="0" lvl="0" marL="0" marR="0" rtl="0" algn="l">
              <a:lnSpc>
                <a:spcPct val="100000"/>
              </a:lnSpc>
              <a:spcBef>
                <a:spcPts val="0"/>
              </a:spcBef>
              <a:spcAft>
                <a:spcPts val="0"/>
              </a:spcAft>
              <a:buNone/>
            </a:pPr>
            <a:r>
              <a:t/>
            </a:r>
            <a:endParaRPr sz="2400">
              <a:latin typeface="Times New Roman"/>
              <a:ea typeface="Times New Roman"/>
              <a:cs typeface="Times New Roman"/>
              <a:sym typeface="Times New Roman"/>
            </a:endParaRPr>
          </a:p>
          <a:p>
            <a:pPr indent="0" lvl="0" marL="104775" marR="0" rtl="0" algn="l">
              <a:lnSpc>
                <a:spcPct val="100000"/>
              </a:lnSpc>
              <a:spcBef>
                <a:spcPts val="0"/>
              </a:spcBef>
              <a:spcAft>
                <a:spcPts val="0"/>
              </a:spcAft>
              <a:buNone/>
            </a:pPr>
            <a:r>
              <a:rPr lang="en-US" sz="1800">
                <a:latin typeface="Calibri"/>
                <a:ea typeface="Calibri"/>
                <a:cs typeface="Calibri"/>
                <a:sym typeface="Calibri"/>
              </a:rPr>
              <a:t>Instrumentation</a:t>
            </a:r>
            <a:endParaRPr sz="1800">
              <a:latin typeface="Calibri"/>
              <a:ea typeface="Calibri"/>
              <a:cs typeface="Calibri"/>
              <a:sym typeface="Calibri"/>
            </a:endParaRPr>
          </a:p>
        </p:txBody>
      </p:sp>
      <p:grpSp>
        <p:nvGrpSpPr>
          <p:cNvPr id="722" name="Google Shape;722;p23"/>
          <p:cNvGrpSpPr/>
          <p:nvPr/>
        </p:nvGrpSpPr>
        <p:grpSpPr>
          <a:xfrm>
            <a:off x="137160" y="4565903"/>
            <a:ext cx="1717675" cy="948055"/>
            <a:chOff x="137160" y="4565903"/>
            <a:chExt cx="1717675" cy="948055"/>
          </a:xfrm>
        </p:grpSpPr>
        <p:sp>
          <p:nvSpPr>
            <p:cNvPr id="723" name="Google Shape;723;p23"/>
            <p:cNvSpPr/>
            <p:nvPr/>
          </p:nvSpPr>
          <p:spPr>
            <a:xfrm>
              <a:off x="137160" y="4565903"/>
              <a:ext cx="1717675" cy="948055"/>
            </a:xfrm>
            <a:custGeom>
              <a:rect b="b" l="l" r="r" t="t"/>
              <a:pathLst>
                <a:path extrusionOk="0" h="948054" w="1717675">
                  <a:moveTo>
                    <a:pt x="1717548" y="0"/>
                  </a:moveTo>
                  <a:lnTo>
                    <a:pt x="0" y="0"/>
                  </a:lnTo>
                  <a:lnTo>
                    <a:pt x="0" y="947928"/>
                  </a:lnTo>
                  <a:lnTo>
                    <a:pt x="1717548" y="947928"/>
                  </a:lnTo>
                  <a:lnTo>
                    <a:pt x="1717548" y="0"/>
                  </a:lnTo>
                  <a:close/>
                </a:path>
              </a:pathLst>
            </a:custGeom>
            <a:solidFill>
              <a:srgbClr val="AB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24" name="Google Shape;724;p23"/>
            <p:cNvSpPr/>
            <p:nvPr/>
          </p:nvSpPr>
          <p:spPr>
            <a:xfrm>
              <a:off x="137160" y="4565903"/>
              <a:ext cx="1717675" cy="948055"/>
            </a:xfrm>
            <a:custGeom>
              <a:rect b="b" l="l" r="r" t="t"/>
              <a:pathLst>
                <a:path extrusionOk="0" h="948054" w="1717675">
                  <a:moveTo>
                    <a:pt x="0" y="947928"/>
                  </a:moveTo>
                  <a:lnTo>
                    <a:pt x="1717548" y="947928"/>
                  </a:lnTo>
                  <a:lnTo>
                    <a:pt x="1717548" y="0"/>
                  </a:lnTo>
                  <a:lnTo>
                    <a:pt x="0" y="0"/>
                  </a:lnTo>
                  <a:lnTo>
                    <a:pt x="0" y="947928"/>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725" name="Google Shape;725;p23"/>
          <p:cNvSpPr txBox="1"/>
          <p:nvPr/>
        </p:nvSpPr>
        <p:spPr>
          <a:xfrm>
            <a:off x="537768" y="4738878"/>
            <a:ext cx="913130" cy="574040"/>
          </a:xfrm>
          <a:prstGeom prst="rect">
            <a:avLst/>
          </a:prstGeom>
          <a:noFill/>
          <a:ln>
            <a:noFill/>
          </a:ln>
        </p:spPr>
        <p:txBody>
          <a:bodyPr anchorCtr="0" anchor="t" bIns="0" lIns="0" spcFirstLastPara="1" rIns="0" wrap="square" tIns="12700">
            <a:spAutoFit/>
          </a:bodyPr>
          <a:lstStyle/>
          <a:p>
            <a:pPr indent="66675" lvl="0" marL="12700" marR="5080" rtl="0" algn="l">
              <a:lnSpc>
                <a:spcPct val="100000"/>
              </a:lnSpc>
              <a:spcBef>
                <a:spcPts val="0"/>
              </a:spcBef>
              <a:spcAft>
                <a:spcPts val="0"/>
              </a:spcAft>
              <a:buNone/>
            </a:pPr>
            <a:r>
              <a:rPr lang="en-US" sz="1800">
                <a:latin typeface="Calibri"/>
                <a:ea typeface="Calibri"/>
                <a:cs typeface="Calibri"/>
                <a:sym typeface="Calibri"/>
              </a:rPr>
              <a:t>Incident  Response</a:t>
            </a:r>
            <a:endParaRPr sz="1800">
              <a:latin typeface="Calibri"/>
              <a:ea typeface="Calibri"/>
              <a:cs typeface="Calibri"/>
              <a:sym typeface="Calibri"/>
            </a:endParaRPr>
          </a:p>
        </p:txBody>
      </p:sp>
      <p:grpSp>
        <p:nvGrpSpPr>
          <p:cNvPr id="726" name="Google Shape;726;p23"/>
          <p:cNvGrpSpPr/>
          <p:nvPr/>
        </p:nvGrpSpPr>
        <p:grpSpPr>
          <a:xfrm>
            <a:off x="137160" y="2510027"/>
            <a:ext cx="1717675" cy="1016635"/>
            <a:chOff x="137160" y="2510027"/>
            <a:chExt cx="1717675" cy="1016635"/>
          </a:xfrm>
        </p:grpSpPr>
        <p:sp>
          <p:nvSpPr>
            <p:cNvPr id="727" name="Google Shape;727;p23"/>
            <p:cNvSpPr/>
            <p:nvPr/>
          </p:nvSpPr>
          <p:spPr>
            <a:xfrm>
              <a:off x="137160" y="2510027"/>
              <a:ext cx="1717675" cy="1016635"/>
            </a:xfrm>
            <a:custGeom>
              <a:rect b="b" l="l" r="r" t="t"/>
              <a:pathLst>
                <a:path extrusionOk="0" h="1016635" w="1717675">
                  <a:moveTo>
                    <a:pt x="1717548" y="0"/>
                  </a:moveTo>
                  <a:lnTo>
                    <a:pt x="0" y="0"/>
                  </a:lnTo>
                  <a:lnTo>
                    <a:pt x="0" y="1016508"/>
                  </a:lnTo>
                  <a:lnTo>
                    <a:pt x="1717548" y="1016508"/>
                  </a:lnTo>
                  <a:lnTo>
                    <a:pt x="1717548" y="0"/>
                  </a:lnTo>
                  <a:close/>
                </a:path>
              </a:pathLst>
            </a:custGeom>
            <a:solidFill>
              <a:srgbClr val="AB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28" name="Google Shape;728;p23"/>
            <p:cNvSpPr/>
            <p:nvPr/>
          </p:nvSpPr>
          <p:spPr>
            <a:xfrm>
              <a:off x="137160" y="2510027"/>
              <a:ext cx="1717675" cy="1016635"/>
            </a:xfrm>
            <a:custGeom>
              <a:rect b="b" l="l" r="r" t="t"/>
              <a:pathLst>
                <a:path extrusionOk="0" h="1016635" w="1717675">
                  <a:moveTo>
                    <a:pt x="0" y="1016508"/>
                  </a:moveTo>
                  <a:lnTo>
                    <a:pt x="1717548" y="1016508"/>
                  </a:lnTo>
                  <a:lnTo>
                    <a:pt x="1717548" y="0"/>
                  </a:lnTo>
                  <a:lnTo>
                    <a:pt x="0" y="0"/>
                  </a:lnTo>
                  <a:lnTo>
                    <a:pt x="0" y="1016508"/>
                  </a:lnTo>
                  <a:close/>
                </a:path>
              </a:pathLst>
            </a:custGeom>
            <a:noFill/>
            <a:ln cap="flat" cmpd="sng" w="1267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729" name="Google Shape;729;p23"/>
          <p:cNvSpPr txBox="1"/>
          <p:nvPr/>
        </p:nvSpPr>
        <p:spPr>
          <a:xfrm>
            <a:off x="706932" y="2853944"/>
            <a:ext cx="57594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latin typeface="Calibri"/>
                <a:ea typeface="Calibri"/>
                <a:cs typeface="Calibri"/>
                <a:sym typeface="Calibri"/>
              </a:rPr>
              <a:t>AIOps</a:t>
            </a:r>
            <a:endParaRPr sz="1800">
              <a:latin typeface="Calibri"/>
              <a:ea typeface="Calibri"/>
              <a:cs typeface="Calibri"/>
              <a:sym typeface="Calibri"/>
            </a:endParaRPr>
          </a:p>
        </p:txBody>
      </p:sp>
      <p:grpSp>
        <p:nvGrpSpPr>
          <p:cNvPr id="730" name="Google Shape;730;p23"/>
          <p:cNvGrpSpPr/>
          <p:nvPr/>
        </p:nvGrpSpPr>
        <p:grpSpPr>
          <a:xfrm>
            <a:off x="995172" y="3518915"/>
            <a:ext cx="3366515" cy="1039114"/>
            <a:chOff x="995172" y="3518915"/>
            <a:chExt cx="3366515" cy="1039114"/>
          </a:xfrm>
        </p:grpSpPr>
        <p:sp>
          <p:nvSpPr>
            <p:cNvPr id="731" name="Google Shape;731;p23"/>
            <p:cNvSpPr/>
            <p:nvPr/>
          </p:nvSpPr>
          <p:spPr>
            <a:xfrm>
              <a:off x="995172" y="3861815"/>
              <a:ext cx="889000" cy="76200"/>
            </a:xfrm>
            <a:custGeom>
              <a:rect b="b" l="l" r="r" t="t"/>
              <a:pathLst>
                <a:path extrusionOk="0" h="76200" w="889000">
                  <a:moveTo>
                    <a:pt x="812672" y="0"/>
                  </a:moveTo>
                  <a:lnTo>
                    <a:pt x="812672" y="76199"/>
                  </a:lnTo>
                  <a:lnTo>
                    <a:pt x="876172" y="44449"/>
                  </a:lnTo>
                  <a:lnTo>
                    <a:pt x="825372" y="44449"/>
                  </a:lnTo>
                  <a:lnTo>
                    <a:pt x="825372" y="31749"/>
                  </a:lnTo>
                  <a:lnTo>
                    <a:pt x="876172" y="31749"/>
                  </a:lnTo>
                  <a:lnTo>
                    <a:pt x="812672" y="0"/>
                  </a:lnTo>
                  <a:close/>
                </a:path>
                <a:path extrusionOk="0" h="76200" w="889000">
                  <a:moveTo>
                    <a:pt x="812672" y="31749"/>
                  </a:moveTo>
                  <a:lnTo>
                    <a:pt x="0" y="31749"/>
                  </a:lnTo>
                  <a:lnTo>
                    <a:pt x="0" y="44449"/>
                  </a:lnTo>
                  <a:lnTo>
                    <a:pt x="812672" y="44449"/>
                  </a:lnTo>
                  <a:lnTo>
                    <a:pt x="812672" y="31749"/>
                  </a:lnTo>
                  <a:close/>
                </a:path>
                <a:path extrusionOk="0" h="76200" w="889000">
                  <a:moveTo>
                    <a:pt x="876172" y="31749"/>
                  </a:moveTo>
                  <a:lnTo>
                    <a:pt x="825372" y="31749"/>
                  </a:lnTo>
                  <a:lnTo>
                    <a:pt x="825372" y="44449"/>
                  </a:lnTo>
                  <a:lnTo>
                    <a:pt x="876172" y="44449"/>
                  </a:lnTo>
                  <a:lnTo>
                    <a:pt x="888872" y="38099"/>
                  </a:lnTo>
                  <a:lnTo>
                    <a:pt x="876172" y="31749"/>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2" name="Google Shape;732;p23"/>
            <p:cNvSpPr/>
            <p:nvPr/>
          </p:nvSpPr>
          <p:spPr>
            <a:xfrm>
              <a:off x="995172" y="3526535"/>
              <a:ext cx="0" cy="374015"/>
            </a:xfrm>
            <a:custGeom>
              <a:rect b="b" l="l" r="r" t="t"/>
              <a:pathLst>
                <a:path extrusionOk="0" h="374014" w="120000">
                  <a:moveTo>
                    <a:pt x="0" y="373888"/>
                  </a:moveTo>
                  <a:lnTo>
                    <a:pt x="0" y="0"/>
                  </a:lnTo>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3" name="Google Shape;733;p23"/>
            <p:cNvSpPr/>
            <p:nvPr/>
          </p:nvSpPr>
          <p:spPr>
            <a:xfrm>
              <a:off x="995172" y="4126991"/>
              <a:ext cx="889000" cy="76200"/>
            </a:xfrm>
            <a:custGeom>
              <a:rect b="b" l="l" r="r" t="t"/>
              <a:pathLst>
                <a:path extrusionOk="0" h="76200" w="889000">
                  <a:moveTo>
                    <a:pt x="812672" y="0"/>
                  </a:moveTo>
                  <a:lnTo>
                    <a:pt x="812672" y="76199"/>
                  </a:lnTo>
                  <a:lnTo>
                    <a:pt x="876172" y="44449"/>
                  </a:lnTo>
                  <a:lnTo>
                    <a:pt x="825372" y="44449"/>
                  </a:lnTo>
                  <a:lnTo>
                    <a:pt x="825372" y="31749"/>
                  </a:lnTo>
                  <a:lnTo>
                    <a:pt x="876172" y="31749"/>
                  </a:lnTo>
                  <a:lnTo>
                    <a:pt x="812672" y="0"/>
                  </a:lnTo>
                  <a:close/>
                </a:path>
                <a:path extrusionOk="0" h="76200" w="889000">
                  <a:moveTo>
                    <a:pt x="812672" y="31749"/>
                  </a:moveTo>
                  <a:lnTo>
                    <a:pt x="0" y="31749"/>
                  </a:lnTo>
                  <a:lnTo>
                    <a:pt x="0" y="44449"/>
                  </a:lnTo>
                  <a:lnTo>
                    <a:pt x="812672" y="44449"/>
                  </a:lnTo>
                  <a:lnTo>
                    <a:pt x="812672" y="31749"/>
                  </a:lnTo>
                  <a:close/>
                </a:path>
                <a:path extrusionOk="0" h="76200" w="889000">
                  <a:moveTo>
                    <a:pt x="876172" y="31749"/>
                  </a:moveTo>
                  <a:lnTo>
                    <a:pt x="825372" y="31749"/>
                  </a:lnTo>
                  <a:lnTo>
                    <a:pt x="825372" y="44449"/>
                  </a:lnTo>
                  <a:lnTo>
                    <a:pt x="876172" y="44449"/>
                  </a:lnTo>
                  <a:lnTo>
                    <a:pt x="888872" y="38099"/>
                  </a:lnTo>
                  <a:lnTo>
                    <a:pt x="876172" y="31749"/>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4" name="Google Shape;734;p23"/>
            <p:cNvSpPr/>
            <p:nvPr/>
          </p:nvSpPr>
          <p:spPr>
            <a:xfrm>
              <a:off x="995172" y="4165091"/>
              <a:ext cx="0" cy="374015"/>
            </a:xfrm>
            <a:custGeom>
              <a:rect b="b" l="l" r="r" t="t"/>
              <a:pathLst>
                <a:path extrusionOk="0" h="374014" w="120000">
                  <a:moveTo>
                    <a:pt x="0" y="373887"/>
                  </a:moveTo>
                  <a:lnTo>
                    <a:pt x="0" y="0"/>
                  </a:lnTo>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5" name="Google Shape;735;p23"/>
            <p:cNvSpPr/>
            <p:nvPr/>
          </p:nvSpPr>
          <p:spPr>
            <a:xfrm>
              <a:off x="3476244" y="3861815"/>
              <a:ext cx="884555" cy="76200"/>
            </a:xfrm>
            <a:custGeom>
              <a:rect b="b" l="l" r="r" t="t"/>
              <a:pathLst>
                <a:path extrusionOk="0" h="76200" w="884554">
                  <a:moveTo>
                    <a:pt x="76200" y="0"/>
                  </a:moveTo>
                  <a:lnTo>
                    <a:pt x="0" y="38099"/>
                  </a:lnTo>
                  <a:lnTo>
                    <a:pt x="76200" y="76199"/>
                  </a:lnTo>
                  <a:lnTo>
                    <a:pt x="76200" y="44449"/>
                  </a:lnTo>
                  <a:lnTo>
                    <a:pt x="63500" y="44449"/>
                  </a:lnTo>
                  <a:lnTo>
                    <a:pt x="63500" y="31749"/>
                  </a:lnTo>
                  <a:lnTo>
                    <a:pt x="76200" y="31749"/>
                  </a:lnTo>
                  <a:lnTo>
                    <a:pt x="76200" y="0"/>
                  </a:lnTo>
                  <a:close/>
                </a:path>
                <a:path extrusionOk="0" h="76200" w="884554">
                  <a:moveTo>
                    <a:pt x="76200" y="31749"/>
                  </a:moveTo>
                  <a:lnTo>
                    <a:pt x="63500" y="31749"/>
                  </a:lnTo>
                  <a:lnTo>
                    <a:pt x="63500" y="44449"/>
                  </a:lnTo>
                  <a:lnTo>
                    <a:pt x="76200" y="44449"/>
                  </a:lnTo>
                  <a:lnTo>
                    <a:pt x="76200" y="31749"/>
                  </a:lnTo>
                  <a:close/>
                </a:path>
                <a:path extrusionOk="0" h="76200" w="884554">
                  <a:moveTo>
                    <a:pt x="884427" y="31749"/>
                  </a:moveTo>
                  <a:lnTo>
                    <a:pt x="76200" y="31749"/>
                  </a:lnTo>
                  <a:lnTo>
                    <a:pt x="76200" y="44449"/>
                  </a:lnTo>
                  <a:lnTo>
                    <a:pt x="884427" y="44449"/>
                  </a:lnTo>
                  <a:lnTo>
                    <a:pt x="884427" y="31749"/>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6" name="Google Shape;736;p23"/>
            <p:cNvSpPr/>
            <p:nvPr/>
          </p:nvSpPr>
          <p:spPr>
            <a:xfrm>
              <a:off x="4361687" y="3518915"/>
              <a:ext cx="0" cy="382270"/>
            </a:xfrm>
            <a:custGeom>
              <a:rect b="b" l="l" r="r" t="t"/>
              <a:pathLst>
                <a:path extrusionOk="0" h="382270" w="120000">
                  <a:moveTo>
                    <a:pt x="0" y="382016"/>
                  </a:moveTo>
                  <a:lnTo>
                    <a:pt x="0" y="0"/>
                  </a:lnTo>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7" name="Google Shape;737;p23"/>
            <p:cNvSpPr/>
            <p:nvPr/>
          </p:nvSpPr>
          <p:spPr>
            <a:xfrm>
              <a:off x="3476244" y="4198619"/>
              <a:ext cx="884555" cy="76200"/>
            </a:xfrm>
            <a:custGeom>
              <a:rect b="b" l="l" r="r" t="t"/>
              <a:pathLst>
                <a:path extrusionOk="0" h="76200" w="884554">
                  <a:moveTo>
                    <a:pt x="76200" y="0"/>
                  </a:moveTo>
                  <a:lnTo>
                    <a:pt x="0" y="38099"/>
                  </a:lnTo>
                  <a:lnTo>
                    <a:pt x="76200" y="76199"/>
                  </a:lnTo>
                  <a:lnTo>
                    <a:pt x="76200" y="44449"/>
                  </a:lnTo>
                  <a:lnTo>
                    <a:pt x="63500" y="44449"/>
                  </a:lnTo>
                  <a:lnTo>
                    <a:pt x="63500" y="31749"/>
                  </a:lnTo>
                  <a:lnTo>
                    <a:pt x="76200" y="31749"/>
                  </a:lnTo>
                  <a:lnTo>
                    <a:pt x="76200" y="0"/>
                  </a:lnTo>
                  <a:close/>
                </a:path>
                <a:path extrusionOk="0" h="76200" w="884554">
                  <a:moveTo>
                    <a:pt x="76200" y="31749"/>
                  </a:moveTo>
                  <a:lnTo>
                    <a:pt x="63500" y="31749"/>
                  </a:lnTo>
                  <a:lnTo>
                    <a:pt x="63500" y="44449"/>
                  </a:lnTo>
                  <a:lnTo>
                    <a:pt x="76200" y="44449"/>
                  </a:lnTo>
                  <a:lnTo>
                    <a:pt x="76200" y="31749"/>
                  </a:lnTo>
                  <a:close/>
                </a:path>
                <a:path extrusionOk="0" h="76200" w="884554">
                  <a:moveTo>
                    <a:pt x="884427" y="31749"/>
                  </a:moveTo>
                  <a:lnTo>
                    <a:pt x="76200" y="31749"/>
                  </a:lnTo>
                  <a:lnTo>
                    <a:pt x="76200" y="44449"/>
                  </a:lnTo>
                  <a:lnTo>
                    <a:pt x="884427" y="44449"/>
                  </a:lnTo>
                  <a:lnTo>
                    <a:pt x="884427" y="31749"/>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8" name="Google Shape;738;p23"/>
            <p:cNvSpPr/>
            <p:nvPr/>
          </p:nvSpPr>
          <p:spPr>
            <a:xfrm>
              <a:off x="4361687" y="4236719"/>
              <a:ext cx="0" cy="321310"/>
            </a:xfrm>
            <a:custGeom>
              <a:rect b="b" l="l" r="r" t="t"/>
              <a:pathLst>
                <a:path extrusionOk="0" h="321310" w="120000">
                  <a:moveTo>
                    <a:pt x="0" y="321055"/>
                  </a:moveTo>
                  <a:lnTo>
                    <a:pt x="0" y="0"/>
                  </a:lnTo>
                </a:path>
              </a:pathLst>
            </a:custGeom>
            <a:noFill/>
            <a:ln cap="flat" cmpd="sng" w="9525">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2" name="Shape 742"/>
        <p:cNvGrpSpPr/>
        <p:nvPr/>
      </p:nvGrpSpPr>
      <p:grpSpPr>
        <a:xfrm>
          <a:off x="0" y="0"/>
          <a:ext cx="0" cy="0"/>
          <a:chOff x="0" y="0"/>
          <a:chExt cx="0" cy="0"/>
        </a:xfrm>
      </p:grpSpPr>
      <p:graphicFrame>
        <p:nvGraphicFramePr>
          <p:cNvPr id="743" name="Google Shape;743;p24"/>
          <p:cNvGraphicFramePr/>
          <p:nvPr/>
        </p:nvGraphicFramePr>
        <p:xfrm>
          <a:off x="176529" y="1776793"/>
          <a:ext cx="3000000" cy="3000000"/>
        </p:xfrm>
        <a:graphic>
          <a:graphicData uri="http://schemas.openxmlformats.org/drawingml/2006/table">
            <a:tbl>
              <a:tblPr bandRow="1" firstRow="1">
                <a:noFill/>
                <a:tableStyleId>{71F76136-D7E7-48A1-8786-7BC977E6084A}</a:tableStyleId>
              </a:tblPr>
              <a:tblGrid>
                <a:gridCol w="2072650"/>
                <a:gridCol w="9706600"/>
              </a:tblGrid>
              <a:tr h="464825">
                <a:tc>
                  <a:txBody>
                    <a:bodyPr/>
                    <a:lstStyle/>
                    <a:p>
                      <a:pPr indent="0" lvl="0" marL="635" marR="0" rtl="0" algn="ctr">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AutoML</a:t>
                      </a:r>
                      <a:endParaRPr sz="1200" u="none" cap="none" strike="noStrike">
                        <a:latin typeface="Arial"/>
                        <a:ea typeface="Arial"/>
                        <a:cs typeface="Arial"/>
                        <a:sym typeface="Arial"/>
                      </a:endParaRPr>
                    </a:p>
                  </a:txBody>
                  <a:tcPr marT="137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solidFill>
                      <a:srgbClr val="86529D"/>
                    </a:solidFill>
                  </a:tcPr>
                </a:tc>
                <a:tc>
                  <a:txBody>
                    <a:bodyPr/>
                    <a:lstStyle/>
                    <a:p>
                      <a:pPr indent="0" lvl="0" marL="91440" marR="76835" rtl="0" algn="l">
                        <a:lnSpc>
                          <a:spcPct val="100000"/>
                        </a:lnSpc>
                        <a:spcBef>
                          <a:spcPts val="0"/>
                        </a:spcBef>
                        <a:spcAft>
                          <a:spcPts val="0"/>
                        </a:spcAft>
                        <a:buNone/>
                      </a:pPr>
                      <a:r>
                        <a:rPr lang="en-US" sz="1200" u="none" cap="none" strike="noStrike">
                          <a:latin typeface="Calibri"/>
                          <a:ea typeface="Calibri"/>
                          <a:cs typeface="Calibri"/>
                          <a:sym typeface="Calibri"/>
                        </a:rPr>
                        <a:t>AutoML tools can automate several aspects of LLM development, from data pre-processing to hyperparameter tuning. This can make LLM development  faster and more accessible.</a:t>
                      </a:r>
                      <a:endParaRPr sz="1200" u="none" cap="none" strike="noStrike">
                        <a:latin typeface="Calibri"/>
                        <a:ea typeface="Calibri"/>
                        <a:cs typeface="Calibri"/>
                        <a:sym typeface="Calibri"/>
                      </a:endParaRPr>
                    </a:p>
                  </a:txBody>
                  <a:tcPr marT="4190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tcPr>
                </a:tc>
              </a:tr>
              <a:tr h="466350">
                <a:tc>
                  <a:txBody>
                    <a:bodyPr/>
                    <a:lstStyle/>
                    <a:p>
                      <a:pPr indent="0" lvl="0" marL="0" marR="0" rtl="0" algn="ctr">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Federated Learning</a:t>
                      </a:r>
                      <a:endParaRPr sz="1200" u="none" cap="none" strike="noStrike">
                        <a:latin typeface="Arial"/>
                        <a:ea typeface="Arial"/>
                        <a:cs typeface="Arial"/>
                        <a:sym typeface="Arial"/>
                      </a:endParaRPr>
                    </a:p>
                  </a:txBody>
                  <a:tcPr marT="1333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solidFill>
                      <a:srgbClr val="86529D"/>
                    </a:solidFill>
                  </a:tcPr>
                </a:tc>
                <a:tc>
                  <a:txBody>
                    <a:bodyPr/>
                    <a:lstStyle/>
                    <a:p>
                      <a:pPr indent="0" lvl="0" marL="91440" marR="76200" rtl="0" algn="l">
                        <a:lnSpc>
                          <a:spcPct val="100000"/>
                        </a:lnSpc>
                        <a:spcBef>
                          <a:spcPts val="0"/>
                        </a:spcBef>
                        <a:spcAft>
                          <a:spcPts val="0"/>
                        </a:spcAft>
                        <a:buNone/>
                      </a:pPr>
                      <a:r>
                        <a:rPr lang="en-US" sz="1200" u="none" cap="none" strike="noStrike">
                          <a:latin typeface="Calibri"/>
                          <a:ea typeface="Calibri"/>
                          <a:cs typeface="Calibri"/>
                          <a:sym typeface="Calibri"/>
                        </a:rPr>
                        <a:t>Federated Learning is a privacy-preserving approach to LLM training. It allows local data training, improving privacy, reducing required data, and enhancing  data ownership.</a:t>
                      </a:r>
                      <a:endParaRPr sz="1200" u="none" cap="none" strike="noStrike">
                        <a:latin typeface="Calibri"/>
                        <a:ea typeface="Calibri"/>
                        <a:cs typeface="Calibri"/>
                        <a:sym typeface="Calibri"/>
                      </a:endParaRPr>
                    </a:p>
                  </a:txBody>
                  <a:tcPr marT="3747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tcPr>
                </a:tc>
              </a:tr>
              <a:tr h="462250">
                <a:tc>
                  <a:txBody>
                    <a:bodyPr/>
                    <a:lstStyle/>
                    <a:p>
                      <a:pPr indent="-489584" lvl="0" marL="763905" marR="26797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Few-Shot and Zero-Shot  Learning</a:t>
                      </a:r>
                      <a:endParaRPr sz="1200" u="none" cap="none" strike="noStrike">
                        <a:latin typeface="Calibri"/>
                        <a:ea typeface="Calibri"/>
                        <a:cs typeface="Calibri"/>
                        <a:sym typeface="Calibri"/>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solidFill>
                      <a:srgbClr val="86529D"/>
                    </a:solidFill>
                  </a:tcPr>
                </a:tc>
                <a:tc>
                  <a:txBody>
                    <a:bodyPr/>
                    <a:lstStyle/>
                    <a:p>
                      <a:pPr indent="0" lvl="0" marL="91440" marR="76835" rtl="0" algn="l">
                        <a:lnSpc>
                          <a:spcPct val="100000"/>
                        </a:lnSpc>
                        <a:spcBef>
                          <a:spcPts val="0"/>
                        </a:spcBef>
                        <a:spcAft>
                          <a:spcPts val="0"/>
                        </a:spcAft>
                        <a:buNone/>
                      </a:pPr>
                      <a:r>
                        <a:rPr lang="en-US" sz="1200" u="none" cap="none" strike="noStrike">
                          <a:latin typeface="Calibri"/>
                          <a:ea typeface="Calibri"/>
                          <a:cs typeface="Calibri"/>
                          <a:sym typeface="Calibri"/>
                        </a:rPr>
                        <a:t>LLM techniques can provide an efficient and effective solution for training models with high accuracy and robustness. It has shown promising results in  various fields such as natural language processing, computer vision, speech recognition, and more.</a:t>
                      </a:r>
                      <a:endParaRPr sz="1200" u="none" cap="none" strike="noStrike">
                        <a:latin typeface="Calibri"/>
                        <a:ea typeface="Calibri"/>
                        <a:cs typeface="Calibri"/>
                        <a:sym typeface="Calibri"/>
                      </a:endParaRPr>
                    </a:p>
                  </a:txBody>
                  <a:tcPr marT="3175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tcPr>
                </a:tc>
              </a:tr>
              <a:tr h="458250">
                <a:tc>
                  <a:txBody>
                    <a:bodyPr/>
                    <a:lstStyle/>
                    <a:p>
                      <a:pPr indent="0" lvl="0" marL="0" marR="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Caching and Memorization</a:t>
                      </a:r>
                      <a:endParaRPr sz="1200" u="none" cap="none" strike="noStrike">
                        <a:latin typeface="Calibri"/>
                        <a:ea typeface="Calibri"/>
                        <a:cs typeface="Calibri"/>
                        <a:sym typeface="Calibri"/>
                      </a:endParaRPr>
                    </a:p>
                  </a:txBody>
                  <a:tcPr marT="12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solidFill>
                      <a:srgbClr val="86529D"/>
                    </a:solidFill>
                  </a:tcPr>
                </a:tc>
                <a:tc>
                  <a:txBody>
                    <a:bodyPr/>
                    <a:lstStyle/>
                    <a:p>
                      <a:pPr indent="0" lvl="0" marL="91440" marR="76835" rtl="0" algn="l">
                        <a:lnSpc>
                          <a:spcPct val="100000"/>
                        </a:lnSpc>
                        <a:spcBef>
                          <a:spcPts val="0"/>
                        </a:spcBef>
                        <a:spcAft>
                          <a:spcPts val="0"/>
                        </a:spcAft>
                        <a:buNone/>
                      </a:pPr>
                      <a:r>
                        <a:rPr lang="en-US" sz="1200" u="none" cap="none" strike="noStrike">
                          <a:latin typeface="Calibri"/>
                          <a:ea typeface="Calibri"/>
                          <a:cs typeface="Calibri"/>
                          <a:sym typeface="Calibri"/>
                        </a:rPr>
                        <a:t>Caching and memorization reduce computation in LLM inference by storing and reusing previous results. It's especially useful for highly overlapping input  processing.</a:t>
                      </a:r>
                      <a:endParaRPr sz="1200" u="none" cap="none" strike="noStrike">
                        <a:latin typeface="Calibri"/>
                        <a:ea typeface="Calibri"/>
                        <a:cs typeface="Calibri"/>
                        <a:sym typeface="Calibri"/>
                      </a:endParaRPr>
                    </a:p>
                  </a:txBody>
                  <a:tcPr marT="2985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tcPr>
                </a:tc>
              </a:tr>
              <a:tr h="458725">
                <a:tc>
                  <a:txBody>
                    <a:bodyPr/>
                    <a:lstStyle/>
                    <a:p>
                      <a:pPr indent="0" lvl="0" marL="0" marR="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Model Bias</a:t>
                      </a:r>
                      <a:endParaRPr sz="1200" u="none" cap="none" strike="noStrike">
                        <a:latin typeface="Calibri"/>
                        <a:ea typeface="Calibri"/>
                        <a:cs typeface="Calibri"/>
                        <a:sym typeface="Calibri"/>
                      </a:endParaRPr>
                    </a:p>
                  </a:txBody>
                  <a:tcPr marT="123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solidFill>
                      <a:srgbClr val="86529D"/>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Bias in LLM models can occur due to various factors such as biased training data or biased model architecture. This can lead to unintended consequences</a:t>
                      </a:r>
                      <a:endParaRPr sz="1200" u="none" cap="none" strike="noStrike">
                        <a:latin typeface="Calibri"/>
                        <a:ea typeface="Calibri"/>
                        <a:cs typeface="Calibri"/>
                        <a:sym typeface="Calibri"/>
                      </a:endParaRPr>
                    </a:p>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and unfair outcomes.</a:t>
                      </a:r>
                      <a:endParaRPr sz="1200" u="none" cap="none" strike="noStrike">
                        <a:latin typeface="Calibri"/>
                        <a:ea typeface="Calibri"/>
                        <a:cs typeface="Calibri"/>
                        <a:sym typeface="Calibri"/>
                      </a:endParaRPr>
                    </a:p>
                  </a:txBody>
                  <a:tcPr marT="3175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tcPr>
                </a:tc>
              </a:tr>
              <a:tr h="457200">
                <a:tc>
                  <a:txBody>
                    <a:bodyPr/>
                    <a:lstStyle/>
                    <a:p>
                      <a:pPr indent="0" lvl="0" marL="0" marR="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Model Interpretability</a:t>
                      </a:r>
                      <a:endParaRPr sz="1200" u="none" cap="none" strike="noStrike">
                        <a:latin typeface="Calibri"/>
                        <a:ea typeface="Calibri"/>
                        <a:cs typeface="Calibri"/>
                        <a:sym typeface="Calibri"/>
                      </a:endParaRPr>
                    </a:p>
                  </a:txBody>
                  <a:tcPr marT="12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solidFill>
                      <a:srgbClr val="86529D"/>
                    </a:solidFill>
                  </a:tcPr>
                </a:tc>
                <a:tc>
                  <a:txBody>
                    <a:bodyPr/>
                    <a:lstStyle/>
                    <a:p>
                      <a:pPr indent="0" lvl="0" marL="91440" marR="78740" rtl="0" algn="l">
                        <a:lnSpc>
                          <a:spcPct val="100000"/>
                        </a:lnSpc>
                        <a:spcBef>
                          <a:spcPts val="0"/>
                        </a:spcBef>
                        <a:spcAft>
                          <a:spcPts val="0"/>
                        </a:spcAft>
                        <a:buNone/>
                      </a:pPr>
                      <a:r>
                        <a:rPr lang="en-US" sz="1200" u="none" cap="none" strike="noStrike">
                          <a:latin typeface="Calibri"/>
                          <a:ea typeface="Calibri"/>
                          <a:cs typeface="Calibri"/>
                          <a:sym typeface="Calibri"/>
                        </a:rPr>
                        <a:t>As LLM models become more complex, understanding how they make decisions can be a challenge. Model interpretability techniques are crucial for  ensuring that LLM models can be understood and trusted.</a:t>
                      </a:r>
                      <a:endParaRPr sz="12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tcPr>
                </a:tc>
              </a:tr>
              <a:tr h="463300">
                <a:tc>
                  <a:txBody>
                    <a:bodyPr/>
                    <a:lstStyle/>
                    <a:p>
                      <a:pPr indent="0" lvl="0" marL="0" marR="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Security and Privacy</a:t>
                      </a:r>
                      <a:endParaRPr sz="1200" u="none" cap="none" strike="noStrike">
                        <a:latin typeface="Calibri"/>
                        <a:ea typeface="Calibri"/>
                        <a:cs typeface="Calibri"/>
                        <a:sym typeface="Calibri"/>
                      </a:endParaRPr>
                    </a:p>
                  </a:txBody>
                  <a:tcPr marT="128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solidFill>
                      <a:srgbClr val="86529D"/>
                    </a:solidFill>
                  </a:tcPr>
                </a:tc>
                <a:tc>
                  <a:txBody>
                    <a:bodyPr/>
                    <a:lstStyle/>
                    <a:p>
                      <a:pPr indent="0" lvl="0" marL="91440" marR="78105" rtl="0" algn="l">
                        <a:lnSpc>
                          <a:spcPct val="100000"/>
                        </a:lnSpc>
                        <a:spcBef>
                          <a:spcPts val="0"/>
                        </a:spcBef>
                        <a:spcAft>
                          <a:spcPts val="0"/>
                        </a:spcAft>
                        <a:buNone/>
                      </a:pPr>
                      <a:r>
                        <a:rPr lang="en-US" sz="1200" u="none" cap="none" strike="noStrike">
                          <a:latin typeface="Calibri"/>
                          <a:ea typeface="Calibri"/>
                          <a:cs typeface="Calibri"/>
                          <a:sym typeface="Calibri"/>
                        </a:rPr>
                        <a:t>As LLM models become more valuable, ensuring their security and privacy becomes more critical. This includes securing LLM models and data, managing  access to LLM models, and auditing LLM usage..</a:t>
                      </a:r>
                      <a:endParaRPr sz="1200" u="none" cap="none" strike="noStrike">
                        <a:latin typeface="Calibri"/>
                        <a:ea typeface="Calibri"/>
                        <a:cs typeface="Calibri"/>
                        <a:sym typeface="Calibri"/>
                      </a:endParaRPr>
                    </a:p>
                  </a:txBody>
                  <a:tcPr marT="3747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tcPr>
                </a:tc>
              </a:tr>
              <a:tr h="455675">
                <a:tc>
                  <a:txBody>
                    <a:bodyPr/>
                    <a:lstStyle/>
                    <a:p>
                      <a:pPr indent="0" lvl="0" marL="0" marR="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Data Quality and Consistency</a:t>
                      </a:r>
                      <a:endParaRPr sz="1200" u="none" cap="none" strike="noStrike">
                        <a:latin typeface="Calibri"/>
                        <a:ea typeface="Calibri"/>
                        <a:cs typeface="Calibri"/>
                        <a:sym typeface="Calibri"/>
                      </a:endParaRPr>
                    </a:p>
                  </a:txBody>
                  <a:tcPr marT="12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solidFill>
                      <a:srgbClr val="86529D"/>
                    </a:solidFill>
                  </a:tcPr>
                </a:tc>
                <a:tc>
                  <a:txBody>
                    <a:bodyPr/>
                    <a:lstStyle/>
                    <a:p>
                      <a:pPr indent="0" lvl="0" marL="91440" marR="76835" rtl="0" algn="l">
                        <a:lnSpc>
                          <a:spcPct val="100000"/>
                        </a:lnSpc>
                        <a:spcBef>
                          <a:spcPts val="0"/>
                        </a:spcBef>
                        <a:spcAft>
                          <a:spcPts val="0"/>
                        </a:spcAft>
                        <a:buNone/>
                      </a:pPr>
                      <a:r>
                        <a:rPr lang="en-US" sz="1200" u="none" cap="none" strike="noStrike">
                          <a:latin typeface="Calibri"/>
                          <a:ea typeface="Calibri"/>
                          <a:cs typeface="Calibri"/>
                          <a:sym typeface="Calibri"/>
                        </a:rPr>
                        <a:t>Ensuring that data is of high quality and consistent is crucial for developing accurate LLM models. This involves data validation and quality control  measures, such as outlier detection and data profiling.</a:t>
                      </a:r>
                      <a:endParaRPr sz="12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tcPr>
                </a:tc>
              </a:tr>
              <a:tr h="473375">
                <a:tc>
                  <a:txBody>
                    <a:bodyPr/>
                    <a:lstStyle/>
                    <a:p>
                      <a:pPr indent="-387350" lvl="0" marL="533400" marR="14224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Debugging LLM training and  inference issues</a:t>
                      </a:r>
                      <a:endParaRPr sz="1200" u="none" cap="none" strike="noStrike">
                        <a:latin typeface="Calibri"/>
                        <a:ea typeface="Calibri"/>
                        <a:cs typeface="Calibri"/>
                        <a:sym typeface="Calibri"/>
                      </a:endParaRPr>
                    </a:p>
                  </a:txBody>
                  <a:tcPr marT="39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53975">
                      <a:solidFill>
                        <a:srgbClr val="FA5B51"/>
                      </a:solidFill>
                      <a:prstDash val="solid"/>
                      <a:round/>
                      <a:headEnd len="sm" w="sm" type="none"/>
                      <a:tailEnd len="sm" w="sm" type="none"/>
                    </a:lnB>
                    <a:solidFill>
                      <a:srgbClr val="86529D"/>
                    </a:solidFill>
                  </a:tcPr>
                </a:tc>
                <a:tc>
                  <a:txBody>
                    <a:bodyPr/>
                    <a:lstStyle/>
                    <a:p>
                      <a:pPr indent="0" lvl="0" marL="91440" marR="76200" rtl="0" algn="l">
                        <a:lnSpc>
                          <a:spcPct val="100000"/>
                        </a:lnSpc>
                        <a:spcBef>
                          <a:spcPts val="0"/>
                        </a:spcBef>
                        <a:spcAft>
                          <a:spcPts val="0"/>
                        </a:spcAft>
                        <a:buNone/>
                      </a:pPr>
                      <a:r>
                        <a:rPr lang="en-US" sz="1200" u="none" cap="none" strike="noStrike">
                          <a:latin typeface="Calibri"/>
                          <a:ea typeface="Calibri"/>
                          <a:cs typeface="Calibri"/>
                          <a:sym typeface="Calibri"/>
                        </a:rPr>
                        <a:t>Debugging LLM issues is challenging as they can relate to data, model architecture, or optimization. Monitor training and use diagnostic tools to identify  issues promptly.</a:t>
                      </a:r>
                      <a:endParaRPr sz="1200" u="none" cap="none" strike="noStrike">
                        <a:latin typeface="Calibri"/>
                        <a:ea typeface="Calibri"/>
                        <a:cs typeface="Calibri"/>
                        <a:sym typeface="Calibri"/>
                      </a:endParaRPr>
                    </a:p>
                  </a:txBody>
                  <a:tcPr marT="3937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53975">
                      <a:solidFill>
                        <a:srgbClr val="FA5B51"/>
                      </a:solidFill>
                      <a:prstDash val="solid"/>
                      <a:round/>
                      <a:headEnd len="sm" w="sm" type="none"/>
                      <a:tailEnd len="sm" w="sm" type="none"/>
                    </a:lnB>
                  </a:tcPr>
                </a:tc>
              </a:tr>
            </a:tbl>
          </a:graphicData>
        </a:graphic>
      </p:graphicFrame>
      <p:sp>
        <p:nvSpPr>
          <p:cNvPr id="744" name="Google Shape;744;p24"/>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5" name="Google Shape;745;p24"/>
          <p:cNvSpPr txBox="1"/>
          <p:nvPr/>
        </p:nvSpPr>
        <p:spPr>
          <a:xfrm>
            <a:off x="170484" y="1459738"/>
            <a:ext cx="33661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Trends	Description</a:t>
            </a:r>
            <a:endParaRPr sz="1800">
              <a:latin typeface="Arial"/>
              <a:ea typeface="Arial"/>
              <a:cs typeface="Arial"/>
              <a:sym typeface="Arial"/>
            </a:endParaRPr>
          </a:p>
        </p:txBody>
      </p:sp>
      <p:sp>
        <p:nvSpPr>
          <p:cNvPr id="746" name="Google Shape;746;p24"/>
          <p:cNvSpPr txBox="1"/>
          <p:nvPr>
            <p:ph type="title"/>
          </p:nvPr>
        </p:nvSpPr>
        <p:spPr>
          <a:xfrm>
            <a:off x="606958" y="126237"/>
            <a:ext cx="9298305" cy="69596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The	Future	of	LLM	Ops:	Exploring	Advancements	and	Challenges</a:t>
            </a:r>
            <a:endParaRPr/>
          </a:p>
          <a:p>
            <a:pPr indent="0" lvl="0" marL="12700" rtl="0" algn="l">
              <a:lnSpc>
                <a:spcPct val="100000"/>
              </a:lnSpc>
              <a:spcBef>
                <a:spcPts val="0"/>
              </a:spcBef>
              <a:spcAft>
                <a:spcPts val="0"/>
              </a:spcAft>
              <a:buNone/>
            </a:pPr>
            <a:r>
              <a:rPr lang="en-US"/>
              <a:t>Ahead</a:t>
            </a:r>
            <a:endParaRPr/>
          </a:p>
        </p:txBody>
      </p:sp>
      <p:sp>
        <p:nvSpPr>
          <p:cNvPr id="747" name="Google Shape;747;p24"/>
          <p:cNvSpPr txBox="1"/>
          <p:nvPr/>
        </p:nvSpPr>
        <p:spPr>
          <a:xfrm>
            <a:off x="137921" y="6092190"/>
            <a:ext cx="11901170" cy="646430"/>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5700">
            <a:spAutoFit/>
          </a:bodyPr>
          <a:lstStyle/>
          <a:p>
            <a:pPr indent="0" lvl="0" marL="44450" marR="36195" rtl="0" algn="just">
              <a:lnSpc>
                <a:spcPct val="120000"/>
              </a:lnSpc>
              <a:spcBef>
                <a:spcPts val="0"/>
              </a:spcBef>
              <a:spcAft>
                <a:spcPts val="0"/>
              </a:spcAft>
              <a:buNone/>
            </a:pPr>
            <a:r>
              <a:rPr lang="en-US" sz="1400">
                <a:latin typeface="Arial"/>
                <a:ea typeface="Arial"/>
                <a:cs typeface="Arial"/>
                <a:sym typeface="Arial"/>
              </a:rPr>
              <a:t>LLMOps is the next step in MLOps evolution, optimizing large language models for enterprise. Extending MLOps principles is vital to accommodate  LLM's unique requirements: infrastructure, security, integration, automation, and monitoring. Implementing LLMOps unlocks potential while ensuring  security, cost-effectiveness, and integration with existing data and analytics pipelines.</a:t>
            </a:r>
            <a:endParaRPr sz="1400">
              <a:latin typeface="Arial"/>
              <a:ea typeface="Arial"/>
              <a:cs typeface="Arial"/>
              <a:sym typeface="Arial"/>
            </a:endParaRPr>
          </a:p>
        </p:txBody>
      </p:sp>
      <p:sp>
        <p:nvSpPr>
          <p:cNvPr id="748" name="Google Shape;748;p24"/>
          <p:cNvSpPr txBox="1"/>
          <p:nvPr/>
        </p:nvSpPr>
        <p:spPr>
          <a:xfrm>
            <a:off x="147828" y="873252"/>
            <a:ext cx="11902440" cy="492759"/>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27300">
            <a:spAutoFit/>
          </a:bodyPr>
          <a:lstStyle/>
          <a:p>
            <a:pPr indent="0" lvl="0" marL="91440" marR="83185" rtl="0" algn="l">
              <a:lnSpc>
                <a:spcPct val="100000"/>
              </a:lnSpc>
              <a:spcBef>
                <a:spcPts val="0"/>
              </a:spcBef>
              <a:spcAft>
                <a:spcPts val="0"/>
              </a:spcAft>
              <a:buNone/>
            </a:pPr>
            <a:r>
              <a:rPr lang="en-US" sz="1400">
                <a:latin typeface="Arial"/>
                <a:ea typeface="Arial"/>
                <a:cs typeface="Arial"/>
                <a:sym typeface="Arial"/>
              </a:rPr>
              <a:t>LLM Ops is a constantly evolving field with new trends and advancements. Keeping up with emerging research and development is essential for  staying relevant and competitive. However, with new advancements come new challenges.</a:t>
            </a:r>
            <a:endParaRPr sz="14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2" name="Shape 752"/>
        <p:cNvGrpSpPr/>
        <p:nvPr/>
      </p:nvGrpSpPr>
      <p:grpSpPr>
        <a:xfrm>
          <a:off x="0" y="0"/>
          <a:ext cx="0" cy="0"/>
          <a:chOff x="0" y="0"/>
          <a:chExt cx="0" cy="0"/>
        </a:xfrm>
      </p:grpSpPr>
      <p:sp>
        <p:nvSpPr>
          <p:cNvPr id="753" name="Google Shape;753;p25"/>
          <p:cNvSpPr txBox="1"/>
          <p:nvPr/>
        </p:nvSpPr>
        <p:spPr>
          <a:xfrm>
            <a:off x="147828" y="911352"/>
            <a:ext cx="11902440" cy="640080"/>
          </a:xfrm>
          <a:prstGeom prst="rect">
            <a:avLst/>
          </a:prstGeom>
          <a:solidFill>
            <a:srgbClr val="ABD7CE"/>
          </a:solidFill>
          <a:ln cap="flat" cmpd="sng" w="12700">
            <a:solidFill>
              <a:srgbClr val="FA5B51"/>
            </a:solidFill>
            <a:prstDash val="solid"/>
            <a:round/>
            <a:headEnd len="sm" w="sm" type="none"/>
            <a:tailEnd len="sm" w="sm" type="none"/>
          </a:ln>
        </p:spPr>
        <p:txBody>
          <a:bodyPr anchorCtr="0" anchor="t" bIns="0" lIns="0" spcFirstLastPara="1" rIns="0" wrap="square" tIns="30475">
            <a:spAutoFit/>
          </a:bodyPr>
          <a:lstStyle/>
          <a:p>
            <a:pPr indent="0" lvl="0" marL="91440" marR="0" rtl="0" algn="l">
              <a:lnSpc>
                <a:spcPct val="100000"/>
              </a:lnSpc>
              <a:spcBef>
                <a:spcPts val="0"/>
              </a:spcBef>
              <a:spcAft>
                <a:spcPts val="0"/>
              </a:spcAft>
              <a:buNone/>
            </a:pPr>
            <a:r>
              <a:rPr lang="en-US" sz="1800">
                <a:latin typeface="Calibri"/>
                <a:ea typeface="Calibri"/>
                <a:cs typeface="Calibri"/>
                <a:sym typeface="Calibri"/>
              </a:rPr>
              <a:t>Jamie Zawinski once said, “The best motivator in the world is scratching your own itch.” Most of the devtools startups that we</a:t>
            </a:r>
            <a:endParaRPr sz="1800">
              <a:latin typeface="Calibri"/>
              <a:ea typeface="Calibri"/>
              <a:cs typeface="Calibri"/>
              <a:sym typeface="Calibri"/>
            </a:endParaRPr>
          </a:p>
          <a:p>
            <a:pPr indent="0" lvl="0" marL="91440" marR="0" rtl="0" algn="l">
              <a:lnSpc>
                <a:spcPct val="100000"/>
              </a:lnSpc>
              <a:spcBef>
                <a:spcPts val="0"/>
              </a:spcBef>
              <a:spcAft>
                <a:spcPts val="0"/>
              </a:spcAft>
              <a:buNone/>
            </a:pPr>
            <a:r>
              <a:rPr lang="en-US" sz="1800">
                <a:latin typeface="Calibri"/>
                <a:ea typeface="Calibri"/>
                <a:cs typeface="Calibri"/>
                <a:sym typeface="Calibri"/>
              </a:rPr>
              <a:t>have seen coming are from the techie’s urge to solve for a problem that drove them crazy.</a:t>
            </a:r>
            <a:endParaRPr sz="1800">
              <a:latin typeface="Calibri"/>
              <a:ea typeface="Calibri"/>
              <a:cs typeface="Calibri"/>
              <a:sym typeface="Calibri"/>
            </a:endParaRPr>
          </a:p>
        </p:txBody>
      </p:sp>
      <p:sp>
        <p:nvSpPr>
          <p:cNvPr id="754" name="Google Shape;754;p25"/>
          <p:cNvSpPr txBox="1"/>
          <p:nvPr>
            <p:ph type="title"/>
          </p:nvPr>
        </p:nvSpPr>
        <p:spPr>
          <a:xfrm>
            <a:off x="606958" y="117729"/>
            <a:ext cx="9804400" cy="6959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Building	Unbreachable	Fortresses:	Founders'	Guide	to	Competing	in  Moats.</a:t>
            </a:r>
            <a:endParaRPr/>
          </a:p>
        </p:txBody>
      </p:sp>
      <p:sp>
        <p:nvSpPr>
          <p:cNvPr id="755" name="Google Shape;755;p25"/>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6" name="Google Shape;756;p25"/>
          <p:cNvSpPr/>
          <p:nvPr/>
        </p:nvSpPr>
        <p:spPr>
          <a:xfrm>
            <a:off x="160020" y="1967483"/>
            <a:ext cx="4406900" cy="0"/>
          </a:xfrm>
          <a:custGeom>
            <a:rect b="b" l="l" r="r" t="t"/>
            <a:pathLst>
              <a:path extrusionOk="0" h="120000" w="4406900">
                <a:moveTo>
                  <a:pt x="0" y="0"/>
                </a:moveTo>
                <a:lnTo>
                  <a:pt x="4406392"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7" name="Google Shape;757;p25"/>
          <p:cNvSpPr txBox="1"/>
          <p:nvPr/>
        </p:nvSpPr>
        <p:spPr>
          <a:xfrm>
            <a:off x="147320" y="1656664"/>
            <a:ext cx="937641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Competitive in Moats	Expectations from Founders, While building</a:t>
            </a:r>
            <a:endParaRPr sz="1800">
              <a:latin typeface="Arial"/>
              <a:ea typeface="Arial"/>
              <a:cs typeface="Arial"/>
              <a:sym typeface="Arial"/>
            </a:endParaRPr>
          </a:p>
        </p:txBody>
      </p:sp>
      <p:sp>
        <p:nvSpPr>
          <p:cNvPr id="758" name="Google Shape;758;p25"/>
          <p:cNvSpPr/>
          <p:nvPr/>
        </p:nvSpPr>
        <p:spPr>
          <a:xfrm>
            <a:off x="4721352" y="1967483"/>
            <a:ext cx="7281545" cy="0"/>
          </a:xfrm>
          <a:custGeom>
            <a:rect b="b" l="l" r="r" t="t"/>
            <a:pathLst>
              <a:path extrusionOk="0" h="120000" w="7281545">
                <a:moveTo>
                  <a:pt x="0" y="0"/>
                </a:moveTo>
                <a:lnTo>
                  <a:pt x="7281291"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759" name="Google Shape;759;p25"/>
          <p:cNvGraphicFramePr/>
          <p:nvPr/>
        </p:nvGraphicFramePr>
        <p:xfrm>
          <a:off x="153644" y="2026411"/>
          <a:ext cx="3000000" cy="3000000"/>
        </p:xfrm>
        <a:graphic>
          <a:graphicData uri="http://schemas.openxmlformats.org/drawingml/2006/table">
            <a:tbl>
              <a:tblPr bandRow="1" firstRow="1">
                <a:noFill/>
                <a:tableStyleId>{71F76136-D7E7-48A1-8786-7BC977E6084A}</a:tableStyleId>
              </a:tblPr>
              <a:tblGrid>
                <a:gridCol w="2195200"/>
                <a:gridCol w="317500"/>
                <a:gridCol w="1890400"/>
              </a:tblGrid>
              <a:tr h="370850">
                <a:tc gridSpan="3">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Product Moats</a:t>
                      </a:r>
                      <a:endParaRPr sz="1800" u="none" cap="none" strike="noStrike">
                        <a:latin typeface="Calibri"/>
                        <a:ea typeface="Calibri"/>
                        <a:cs typeface="Calibri"/>
                        <a:sym typeface="Calibri"/>
                      </a:endParaRPr>
                    </a:p>
                  </a:txBody>
                  <a:tcPr marT="3047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c hMerge="1"/>
                <a:tc hMerge="1"/>
              </a:tr>
              <a:tr h="3651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Economies of Scale</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AWS, OpenAI</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6525">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DATA Standout</a:t>
                      </a:r>
                      <a:endParaRPr sz="18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UIPath</a:t>
                      </a:r>
                      <a:endParaRPr sz="18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52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Network Effect</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Slack,Notion</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3645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Best of Suite</a:t>
                      </a:r>
                      <a:endParaRPr sz="1800" u="none" cap="none" strike="noStrike">
                        <a:latin typeface="Calibri"/>
                        <a:ea typeface="Calibri"/>
                        <a:cs typeface="Calibri"/>
                        <a:sym typeface="Calibri"/>
                      </a:endParaRPr>
                    </a:p>
                  </a:txBody>
                  <a:tcPr marT="2667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Hubspot</a:t>
                      </a:r>
                      <a:endParaRPr sz="1800" u="none" cap="none" strike="noStrike">
                        <a:latin typeface="Calibri"/>
                        <a:ea typeface="Calibri"/>
                        <a:cs typeface="Calibri"/>
                        <a:sym typeface="Calibri"/>
                      </a:endParaRPr>
                    </a:p>
                  </a:txBody>
                  <a:tcPr marT="2667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690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Integrations</a:t>
                      </a:r>
                      <a:endParaRPr sz="1800" u="none" cap="none" strike="noStrike">
                        <a:latin typeface="Calibri"/>
                        <a:ea typeface="Calibri"/>
                        <a:cs typeface="Calibri"/>
                        <a:sym typeface="Calibri"/>
                      </a:endParaRPr>
                    </a:p>
                  </a:txBody>
                  <a:tcPr marT="33025" marB="0" marR="0" marL="0">
                    <a:lnL cap="flat" cmpd="sng" w="1270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Chargebee</a:t>
                      </a:r>
                      <a:endParaRPr sz="1800" u="none" cap="none" strike="noStrike">
                        <a:latin typeface="Calibri"/>
                        <a:ea typeface="Calibri"/>
                        <a:cs typeface="Calibri"/>
                        <a:sym typeface="Calibri"/>
                      </a:endParaRPr>
                    </a:p>
                  </a:txBody>
                  <a:tcPr marT="3302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graphicFrame>
        <p:nvGraphicFramePr>
          <p:cNvPr id="760" name="Google Shape;760;p25"/>
          <p:cNvGraphicFramePr/>
          <p:nvPr/>
        </p:nvGraphicFramePr>
        <p:xfrm>
          <a:off x="150685" y="4329938"/>
          <a:ext cx="3000000" cy="3000000"/>
        </p:xfrm>
        <a:graphic>
          <a:graphicData uri="http://schemas.openxmlformats.org/drawingml/2006/table">
            <a:tbl>
              <a:tblPr bandRow="1" firstRow="1">
                <a:noFill/>
                <a:tableStyleId>{71F76136-D7E7-48A1-8786-7BC977E6084A}</a:tableStyleId>
              </a:tblPr>
              <a:tblGrid>
                <a:gridCol w="2388225"/>
                <a:gridCol w="125100"/>
                <a:gridCol w="1888500"/>
              </a:tblGrid>
              <a:tr h="370850">
                <a:tc gridSpan="3">
                  <a:txBody>
                    <a:bodyPr/>
                    <a:lstStyle/>
                    <a:p>
                      <a:pPr indent="0" lvl="0" marL="9271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GTM Moats</a:t>
                      </a:r>
                      <a:endParaRPr sz="1800" u="none" cap="none" strike="noStrike">
                        <a:latin typeface="Calibri"/>
                        <a:ea typeface="Calibri"/>
                        <a:cs typeface="Calibri"/>
                        <a:sym typeface="Calibri"/>
                      </a:endParaRPr>
                    </a:p>
                  </a:txBody>
                  <a:tcPr marT="31750" marB="0" marR="0" marL="0">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c hMerge="1"/>
                <a:tc hMerge="1"/>
              </a:tr>
              <a:tr h="365525">
                <a:tc>
                  <a:txBody>
                    <a:bodyPr/>
                    <a:lstStyle/>
                    <a:p>
                      <a:pPr indent="0" lvl="0" marL="92710" marR="0" rtl="0" algn="l">
                        <a:lnSpc>
                          <a:spcPct val="100000"/>
                        </a:lnSpc>
                        <a:spcBef>
                          <a:spcPts val="0"/>
                        </a:spcBef>
                        <a:spcAft>
                          <a:spcPts val="0"/>
                        </a:spcAft>
                        <a:buNone/>
                      </a:pPr>
                      <a:r>
                        <a:rPr lang="en-US" sz="1800" u="none" cap="none" strike="noStrike">
                          <a:latin typeface="Calibri"/>
                          <a:ea typeface="Calibri"/>
                          <a:cs typeface="Calibri"/>
                          <a:sym typeface="Calibri"/>
                        </a:rPr>
                        <a:t>Strong Community</a:t>
                      </a:r>
                      <a:endParaRPr sz="1800" u="none" cap="none" strike="noStrike">
                        <a:latin typeface="Calibri"/>
                        <a:ea typeface="Calibri"/>
                        <a:cs typeface="Calibri"/>
                        <a:sym typeface="Calibri"/>
                      </a:endParaRPr>
                    </a:p>
                  </a:txBody>
                  <a:tcPr marT="31750" marB="0" marR="0" marL="0">
                    <a:lnL cap="flat" cmpd="sng" w="1905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381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Github</a:t>
                      </a:r>
                      <a:endParaRPr sz="1800" u="none" cap="none" strike="noStrike">
                        <a:latin typeface="Calibri"/>
                        <a:ea typeface="Calibri"/>
                        <a:cs typeface="Calibri"/>
                        <a:sym typeface="Calibri"/>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376150">
                <a:tc>
                  <a:txBody>
                    <a:bodyPr/>
                    <a:lstStyle/>
                    <a:p>
                      <a:pPr indent="0" lvl="0" marL="92710" marR="0" rtl="0" algn="l">
                        <a:lnSpc>
                          <a:spcPct val="100000"/>
                        </a:lnSpc>
                        <a:spcBef>
                          <a:spcPts val="0"/>
                        </a:spcBef>
                        <a:spcAft>
                          <a:spcPts val="0"/>
                        </a:spcAft>
                        <a:buNone/>
                      </a:pPr>
                      <a:r>
                        <a:rPr lang="en-US" sz="1800" u="none" cap="none" strike="noStrike">
                          <a:latin typeface="Calibri"/>
                          <a:ea typeface="Calibri"/>
                          <a:cs typeface="Calibri"/>
                          <a:sym typeface="Calibri"/>
                        </a:rPr>
                        <a:t>Brand Owned Moat</a:t>
                      </a:r>
                      <a:endParaRPr sz="1800" u="none" cap="none" strike="noStrike">
                        <a:latin typeface="Calibri"/>
                        <a:ea typeface="Calibri"/>
                        <a:cs typeface="Calibri"/>
                        <a:sym typeface="Calibri"/>
                      </a:endParaRPr>
                    </a:p>
                  </a:txBody>
                  <a:tcPr marT="36825" marB="0" marR="0" marL="0">
                    <a:lnL cap="flat" cmpd="sng" w="1905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Salesforce</a:t>
                      </a:r>
                      <a:endParaRPr sz="18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5675">
                <a:tc>
                  <a:txBody>
                    <a:bodyPr/>
                    <a:lstStyle/>
                    <a:p>
                      <a:pPr indent="0" lvl="0" marL="92710" marR="0" rtl="0" algn="l">
                        <a:lnSpc>
                          <a:spcPct val="100000"/>
                        </a:lnSpc>
                        <a:spcBef>
                          <a:spcPts val="0"/>
                        </a:spcBef>
                        <a:spcAft>
                          <a:spcPts val="0"/>
                        </a:spcAft>
                        <a:buNone/>
                      </a:pPr>
                      <a:r>
                        <a:rPr lang="en-US" sz="1800" u="none" cap="none" strike="noStrike">
                          <a:latin typeface="Calibri"/>
                          <a:ea typeface="Calibri"/>
                          <a:cs typeface="Calibri"/>
                          <a:sym typeface="Calibri"/>
                        </a:rPr>
                        <a:t>Distribution Advantage</a:t>
                      </a:r>
                      <a:endParaRPr sz="1800" u="none" cap="none" strike="noStrike">
                        <a:latin typeface="Calibri"/>
                        <a:ea typeface="Calibri"/>
                        <a:cs typeface="Calibri"/>
                        <a:sym typeface="Calibri"/>
                      </a:endParaRPr>
                    </a:p>
                  </a:txBody>
                  <a:tcPr marT="31750" marB="0" marR="0" marL="0">
                    <a:lnL cap="flat" cmpd="sng" w="1905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AWS Marketplace</a:t>
                      </a:r>
                      <a:endParaRPr sz="1800" u="none" cap="none" strike="noStrike">
                        <a:latin typeface="Calibri"/>
                        <a:ea typeface="Calibri"/>
                        <a:cs typeface="Calibri"/>
                        <a:sym typeface="Calibri"/>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364550">
                <a:tc>
                  <a:txBody>
                    <a:bodyPr/>
                    <a:lstStyle/>
                    <a:p>
                      <a:pPr indent="0" lvl="0" marL="92710" marR="0" rtl="0" algn="l">
                        <a:lnSpc>
                          <a:spcPct val="100000"/>
                        </a:lnSpc>
                        <a:spcBef>
                          <a:spcPts val="0"/>
                        </a:spcBef>
                        <a:spcAft>
                          <a:spcPts val="0"/>
                        </a:spcAft>
                        <a:buNone/>
                      </a:pPr>
                      <a:r>
                        <a:rPr lang="en-US" sz="1800" u="none" cap="none" strike="noStrike">
                          <a:latin typeface="Calibri"/>
                          <a:ea typeface="Calibri"/>
                          <a:cs typeface="Calibri"/>
                          <a:sym typeface="Calibri"/>
                        </a:rPr>
                        <a:t>Ratings/Reviews</a:t>
                      </a:r>
                      <a:endParaRPr sz="18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G2 Advantage</a:t>
                      </a:r>
                      <a:endParaRPr sz="1800" u="none" cap="none" strike="noStrike">
                        <a:latin typeface="Calibri"/>
                        <a:ea typeface="Calibri"/>
                        <a:cs typeface="Calibri"/>
                        <a:sym typeface="Calibri"/>
                      </a:endParaRPr>
                    </a:p>
                  </a:txBody>
                  <a:tcPr marT="266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72375">
                <a:tc>
                  <a:txBody>
                    <a:bodyPr/>
                    <a:lstStyle/>
                    <a:p>
                      <a:pPr indent="0" lvl="0" marL="92710" marR="0" rtl="0" algn="l">
                        <a:lnSpc>
                          <a:spcPct val="100000"/>
                        </a:lnSpc>
                        <a:spcBef>
                          <a:spcPts val="0"/>
                        </a:spcBef>
                        <a:spcAft>
                          <a:spcPts val="0"/>
                        </a:spcAft>
                        <a:buNone/>
                      </a:pPr>
                      <a:r>
                        <a:rPr lang="en-US" sz="1800" u="none" cap="none" strike="noStrike">
                          <a:latin typeface="Calibri"/>
                          <a:ea typeface="Calibri"/>
                          <a:cs typeface="Calibri"/>
                          <a:sym typeface="Calibri"/>
                        </a:rPr>
                        <a:t>Exclusive Agreements</a:t>
                      </a:r>
                      <a:endParaRPr sz="1800" u="none" cap="none" strike="noStrike">
                        <a:latin typeface="Calibri"/>
                        <a:ea typeface="Calibri"/>
                        <a:cs typeface="Calibri"/>
                        <a:sym typeface="Calibri"/>
                      </a:endParaRPr>
                    </a:p>
                  </a:txBody>
                  <a:tcPr marT="33025" marB="0" marR="0" marL="0">
                    <a:lnL cap="flat" cmpd="sng" w="19050">
                      <a:solidFill>
                        <a:srgbClr val="FFFFFF"/>
                      </a:solidFill>
                      <a:prstDash val="solid"/>
                      <a:round/>
                      <a:headEnd len="sm" w="sm" type="none"/>
                      <a:tailEnd len="sm" w="sm" type="none"/>
                    </a:lnL>
                    <a:lnR cap="flat" cmpd="sng" w="2857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2857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Tieups with SIs</a:t>
                      </a:r>
                      <a:endParaRPr sz="1800" u="none" cap="none" strike="noStrike">
                        <a:latin typeface="Calibri"/>
                        <a:ea typeface="Calibri"/>
                        <a:cs typeface="Calibri"/>
                        <a:sym typeface="Calibri"/>
                      </a:endParaRPr>
                    </a:p>
                  </a:txBody>
                  <a:tcPr marT="3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graphicFrame>
        <p:nvGraphicFramePr>
          <p:cNvPr id="761" name="Google Shape;761;p25"/>
          <p:cNvGraphicFramePr/>
          <p:nvPr/>
        </p:nvGraphicFramePr>
        <p:xfrm>
          <a:off x="4696714" y="2017014"/>
          <a:ext cx="3000000" cy="3000000"/>
        </p:xfrm>
        <a:graphic>
          <a:graphicData uri="http://schemas.openxmlformats.org/drawingml/2006/table">
            <a:tbl>
              <a:tblPr bandRow="1" firstRow="1">
                <a:noFill/>
                <a:tableStyleId>{71F76136-D7E7-48A1-8786-7BC977E6084A}</a:tableStyleId>
              </a:tblPr>
              <a:tblGrid>
                <a:gridCol w="1289050"/>
                <a:gridCol w="6026150"/>
              </a:tblGrid>
              <a:tr h="519500">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635" marR="0" rtl="0" algn="ctr">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Streamlining</a:t>
                      </a:r>
                      <a:endParaRPr sz="1200" u="none" cap="none" strike="noStrike">
                        <a:latin typeface="Arial"/>
                        <a:ea typeface="Arial"/>
                        <a:cs typeface="Arial"/>
                        <a:sym typeface="Arial"/>
                      </a:endParaRPr>
                    </a:p>
                  </a:txBody>
                  <a:tcPr marT="4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solidFill>
                      <a:srgbClr val="86529D"/>
                    </a:solidFill>
                  </a:tcPr>
                </a:tc>
                <a:tc>
                  <a:txBody>
                    <a:bodyPr/>
                    <a:lstStyle/>
                    <a:p>
                      <a:pPr indent="0" lvl="0" marL="92075" marR="68580" rtl="0" algn="l">
                        <a:lnSpc>
                          <a:spcPct val="100000"/>
                        </a:lnSpc>
                        <a:spcBef>
                          <a:spcPts val="0"/>
                        </a:spcBef>
                        <a:spcAft>
                          <a:spcPts val="0"/>
                        </a:spcAft>
                        <a:buNone/>
                      </a:pPr>
                      <a:r>
                        <a:rPr lang="en-US" sz="1200" u="none" cap="none" strike="noStrike">
                          <a:latin typeface="Calibri"/>
                          <a:ea typeface="Calibri"/>
                          <a:cs typeface="Calibri"/>
                          <a:sym typeface="Calibri"/>
                        </a:rPr>
                        <a:t>Abstract away complexity for developers by providing cloud-based software solutions,  streamlining development processes, and reducing infrastructure costs.</a:t>
                      </a:r>
                      <a:endParaRPr sz="1200" u="none" cap="none" strike="noStrike">
                        <a:latin typeface="Calibri"/>
                        <a:ea typeface="Calibri"/>
                        <a:cs typeface="Calibri"/>
                        <a:sym typeface="Calibri"/>
                      </a:endParaRPr>
                    </a:p>
                  </a:txBody>
                  <a:tcPr marT="69225" marB="0" marR="0" marL="0">
                    <a:lnL cap="flat" cmpd="sng" w="12700">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tcPr>
                </a:tc>
              </a:tr>
              <a:tr h="738050">
                <a:tc>
                  <a:txBody>
                    <a:bodyPr/>
                    <a:lstStyle/>
                    <a:p>
                      <a:pPr indent="0" lvl="0" marL="148590" marR="140970" rtl="0" algn="ctr">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Repetitive  Infrastructure  Development</a:t>
                      </a:r>
                      <a:endParaRPr sz="1200" u="none" cap="none" strike="noStrike">
                        <a:latin typeface="Arial"/>
                        <a:ea typeface="Arial"/>
                        <a:cs typeface="Arial"/>
                        <a:sym typeface="Arial"/>
                      </a:endParaRPr>
                    </a:p>
                  </a:txBody>
                  <a:tcPr marT="9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solidFill>
                      <a:srgbClr val="86529D"/>
                    </a:solidFill>
                  </a:tcPr>
                </a:tc>
                <a:tc>
                  <a:txBody>
                    <a:bodyPr/>
                    <a:lstStyle/>
                    <a:p>
                      <a:pPr indent="0" lvl="0" marL="92075" marR="67310" rtl="0" algn="just">
                        <a:lnSpc>
                          <a:spcPct val="100000"/>
                        </a:lnSpc>
                        <a:spcBef>
                          <a:spcPts val="0"/>
                        </a:spcBef>
                        <a:spcAft>
                          <a:spcPts val="0"/>
                        </a:spcAft>
                        <a:buNone/>
                      </a:pPr>
                      <a:r>
                        <a:rPr lang="en-US" sz="1200" u="none" cap="none" strike="noStrike">
                          <a:latin typeface="Calibri"/>
                          <a:ea typeface="Calibri"/>
                          <a:cs typeface="Calibri"/>
                          <a:sym typeface="Calibri"/>
                        </a:rPr>
                        <a:t>Templatizing otherwise repetitive infrastructure development can greatly benefit SaaS startups  by enabling them to streamline their operations, scale more efficiently, and focus on delivering  their core product to customers.</a:t>
                      </a:r>
                      <a:endParaRPr sz="1200" u="none" cap="none" strike="noStrike">
                        <a:latin typeface="Calibri"/>
                        <a:ea typeface="Calibri"/>
                        <a:cs typeface="Calibri"/>
                        <a:sym typeface="Calibri"/>
                      </a:endParaRPr>
                    </a:p>
                  </a:txBody>
                  <a:tcPr marT="92075" marB="0" marR="0" marL="0">
                    <a:lnL cap="flat" cmpd="sng" w="12700">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tcPr>
                </a:tc>
              </a:tr>
              <a:tr h="734250">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2540" lvl="0" marL="313055" marR="304165"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Integrated  ecosystem</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solidFill>
                      <a:srgbClr val="86529D"/>
                    </a:solidFill>
                  </a:tcPr>
                </a:tc>
                <a:tc>
                  <a:txBody>
                    <a:bodyPr/>
                    <a:lstStyle/>
                    <a:p>
                      <a:pPr indent="0" lvl="0" marL="92075" marR="67310" rtl="0" algn="just">
                        <a:lnSpc>
                          <a:spcPct val="100000"/>
                        </a:lnSpc>
                        <a:spcBef>
                          <a:spcPts val="0"/>
                        </a:spcBef>
                        <a:spcAft>
                          <a:spcPts val="0"/>
                        </a:spcAft>
                        <a:buNone/>
                      </a:pPr>
                      <a:r>
                        <a:rPr lang="en-US" sz="1200" u="none" cap="none" strike="noStrike">
                          <a:latin typeface="Calibri"/>
                          <a:ea typeface="Calibri"/>
                          <a:cs typeface="Calibri"/>
                          <a:sym typeface="Calibri"/>
                        </a:rPr>
                        <a:t>Building towards a shared, integrated ecosystem empowering developers entails fostering  collaboration, streamlining workflows, providing scalable infrastructure, and leveraging  innovative technologies.</a:t>
                      </a:r>
                      <a:endParaRPr sz="1200" u="none" cap="none" strike="noStrike">
                        <a:latin typeface="Calibri"/>
                        <a:ea typeface="Calibri"/>
                        <a:cs typeface="Calibri"/>
                        <a:sym typeface="Calibri"/>
                      </a:endParaRPr>
                    </a:p>
                  </a:txBody>
                  <a:tcPr marT="90800" marB="0" marR="0" marL="0">
                    <a:lnL cap="flat" cmpd="sng" w="12700">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28575">
                      <a:solidFill>
                        <a:srgbClr val="FA5B51"/>
                      </a:solidFill>
                      <a:prstDash val="solid"/>
                      <a:round/>
                      <a:headEnd len="sm" w="sm" type="none"/>
                      <a:tailEnd len="sm" w="sm" type="none"/>
                    </a:lnT>
                    <a:lnB cap="flat" cmpd="sng" w="38100">
                      <a:solidFill>
                        <a:srgbClr val="FA5B51"/>
                      </a:solidFill>
                      <a:prstDash val="solid"/>
                      <a:round/>
                      <a:headEnd len="sm" w="sm" type="none"/>
                      <a:tailEnd len="sm" w="sm" type="none"/>
                    </a:lnB>
                  </a:tcPr>
                </a:tc>
              </a:tr>
              <a:tr h="738000">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160020" lvl="0" marL="435609" marR="268605" rtl="0" algn="l">
                        <a:lnSpc>
                          <a:spcPct val="100000"/>
                        </a:lnSpc>
                        <a:spcBef>
                          <a:spcPts val="5"/>
                        </a:spcBef>
                        <a:spcAft>
                          <a:spcPts val="0"/>
                        </a:spcAft>
                        <a:buNone/>
                      </a:pPr>
                      <a:r>
                        <a:rPr b="1" lang="en-US" sz="1200" u="none" cap="none" strike="noStrike">
                          <a:solidFill>
                            <a:srgbClr val="FFFFFF"/>
                          </a:solidFill>
                          <a:latin typeface="Calibri"/>
                          <a:ea typeface="Calibri"/>
                          <a:cs typeface="Calibri"/>
                          <a:sym typeface="Calibri"/>
                        </a:rPr>
                        <a:t>Community  Driven</a:t>
                      </a:r>
                      <a:endParaRPr sz="1200" u="none" cap="none" strike="noStrike">
                        <a:latin typeface="Calibri"/>
                        <a:ea typeface="Calibri"/>
                        <a:cs typeface="Calibri"/>
                        <a:sym typeface="Calibri"/>
                      </a:endParaRPr>
                    </a:p>
                  </a:txBody>
                  <a:tcPr marT="2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solidFill>
                      <a:srgbClr val="86529D"/>
                    </a:solidFill>
                  </a:tcPr>
                </a:tc>
                <a:tc>
                  <a:txBody>
                    <a:bodyPr/>
                    <a:lstStyle/>
                    <a:p>
                      <a:pPr indent="0" lvl="0" marL="92075" marR="67945" rtl="0" algn="just">
                        <a:lnSpc>
                          <a:spcPct val="100000"/>
                        </a:lnSpc>
                        <a:spcBef>
                          <a:spcPts val="0"/>
                        </a:spcBef>
                        <a:spcAft>
                          <a:spcPts val="0"/>
                        </a:spcAft>
                        <a:buNone/>
                      </a:pPr>
                      <a:r>
                        <a:rPr lang="en-US" sz="1200" u="none" cap="none" strike="noStrike">
                          <a:latin typeface="Calibri"/>
                          <a:ea typeface="Calibri"/>
                          <a:cs typeface="Calibri"/>
                          <a:sym typeface="Calibri"/>
                        </a:rPr>
                        <a:t>Engaging with potential users, gathering feedback, and implementing their suggestions can not  only help SaaS startups build a dedicated user community, but also lead to valuable product  improvements and increased market success.</a:t>
                      </a:r>
                      <a:endParaRPr sz="1200" u="none" cap="none" strike="noStrike">
                        <a:latin typeface="Calibri"/>
                        <a:ea typeface="Calibri"/>
                        <a:cs typeface="Calibri"/>
                        <a:sym typeface="Calibri"/>
                      </a:endParaRPr>
                    </a:p>
                  </a:txBody>
                  <a:tcPr marT="93975" marB="0" marR="0" marL="0">
                    <a:lnL cap="flat" cmpd="sng" w="12700">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38100">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tcPr>
                </a:tc>
              </a:tr>
              <a:tr h="73730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ctr">
                        <a:lnSpc>
                          <a:spcPct val="100000"/>
                        </a:lnSpc>
                        <a:spcBef>
                          <a:spcPts val="795"/>
                        </a:spcBef>
                        <a:spcAft>
                          <a:spcPts val="0"/>
                        </a:spcAft>
                        <a:buNone/>
                      </a:pPr>
                      <a:r>
                        <a:rPr b="1" lang="en-US" sz="1200" u="none" cap="none" strike="noStrike">
                          <a:solidFill>
                            <a:srgbClr val="FFFFFF"/>
                          </a:solidFill>
                          <a:latin typeface="Calibri"/>
                          <a:ea typeface="Calibri"/>
                          <a:cs typeface="Calibri"/>
                          <a:sym typeface="Calibri"/>
                        </a:rPr>
                        <a:t>GTM Focussed</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solidFill>
                      <a:srgbClr val="86529D"/>
                    </a:solidFill>
                  </a:tcPr>
                </a:tc>
                <a:tc>
                  <a:txBody>
                    <a:bodyPr/>
                    <a:lstStyle/>
                    <a:p>
                      <a:pPr indent="0" lvl="0" marL="92075" marR="67310" rtl="0" algn="just">
                        <a:lnSpc>
                          <a:spcPct val="100000"/>
                        </a:lnSpc>
                        <a:spcBef>
                          <a:spcPts val="0"/>
                        </a:spcBef>
                        <a:spcAft>
                          <a:spcPts val="0"/>
                        </a:spcAft>
                        <a:buNone/>
                      </a:pPr>
                      <a:r>
                        <a:rPr lang="en-US" sz="1200" u="none" cap="none" strike="noStrike">
                          <a:latin typeface="Calibri"/>
                          <a:ea typeface="Calibri"/>
                          <a:cs typeface="Calibri"/>
                          <a:sym typeface="Calibri"/>
                        </a:rPr>
                        <a:t>having a well-defined and data-driven GTM strategy from day 0 is even more critical as it helps  them to effectively position their product in the market, acquire early adopters, and establish  a solid foundation for long-term growth.</a:t>
                      </a:r>
                      <a:endParaRPr sz="1200" u="none" cap="none" strike="noStrike">
                        <a:latin typeface="Calibri"/>
                        <a:ea typeface="Calibri"/>
                        <a:cs typeface="Calibri"/>
                        <a:sym typeface="Calibri"/>
                      </a:endParaRPr>
                    </a:p>
                  </a:txBody>
                  <a:tcPr marT="93350" marB="0" marR="0" marL="0">
                    <a:lnL cap="flat" cmpd="sng" w="12700">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tcPr>
                </a:tc>
              </a:tr>
              <a:tr h="532500">
                <a:tc>
                  <a:txBody>
                    <a:bodyPr/>
                    <a:lstStyle/>
                    <a:p>
                      <a:pPr indent="54609" lvl="0" marL="236854" marR="227965" rtl="0" algn="l">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Seamless  Experience</a:t>
                      </a:r>
                      <a:endParaRPr sz="1200" u="none" cap="none" strike="noStrike">
                        <a:latin typeface="Arial"/>
                        <a:ea typeface="Arial"/>
                        <a:cs typeface="Arial"/>
                        <a:sym typeface="Arial"/>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solidFill>
                      <a:srgbClr val="86529D"/>
                    </a:solidFill>
                  </a:tcPr>
                </a:tc>
                <a:tc>
                  <a:txBody>
                    <a:bodyPr/>
                    <a:lstStyle/>
                    <a:p>
                      <a:pPr indent="0" lvl="0" marL="92075" marR="67945" rtl="0" algn="l">
                        <a:lnSpc>
                          <a:spcPct val="100000"/>
                        </a:lnSpc>
                        <a:spcBef>
                          <a:spcPts val="0"/>
                        </a:spcBef>
                        <a:spcAft>
                          <a:spcPts val="0"/>
                        </a:spcAft>
                        <a:buNone/>
                      </a:pPr>
                      <a:r>
                        <a:rPr lang="en-US" sz="1200" u="none" cap="none" strike="noStrike">
                          <a:latin typeface="Calibri"/>
                          <a:ea typeface="Calibri"/>
                          <a:cs typeface="Calibri"/>
                          <a:sym typeface="Calibri"/>
                        </a:rPr>
                        <a:t>Strong product thing with platforms having ease-of-onboarding, clear pricing and good  documentation</a:t>
                      </a:r>
                      <a:endParaRPr sz="1200" u="none" cap="none" strike="noStrike">
                        <a:latin typeface="Calibri"/>
                        <a:ea typeface="Calibri"/>
                        <a:cs typeface="Calibri"/>
                        <a:sym typeface="Calibri"/>
                      </a:endParaRPr>
                    </a:p>
                  </a:txBody>
                  <a:tcPr marT="80650" marB="0" marR="0" marL="0">
                    <a:lnL cap="flat" cmpd="sng" w="12700">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tcPr>
                </a:tc>
              </a:tr>
              <a:tr h="527150">
                <a:tc>
                  <a:txBody>
                    <a:bodyPr/>
                    <a:lstStyle/>
                    <a:p>
                      <a:pPr indent="0" lvl="0" marL="0" marR="0" rtl="0" algn="l">
                        <a:lnSpc>
                          <a:spcPct val="100000"/>
                        </a:lnSpc>
                        <a:spcBef>
                          <a:spcPts val="0"/>
                        </a:spcBef>
                        <a:spcAft>
                          <a:spcPts val="0"/>
                        </a:spcAft>
                        <a:buNone/>
                      </a:pPr>
                      <a:r>
                        <a:t/>
                      </a:r>
                      <a:endParaRPr sz="11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Personal Pain</a:t>
                      </a:r>
                      <a:endParaRPr sz="1200" u="none" cap="none" strike="noStrike">
                        <a:latin typeface="Arial"/>
                        <a:ea typeface="Arial"/>
                        <a:cs typeface="Arial"/>
                        <a:sym typeface="Arial"/>
                      </a:endParaRPr>
                    </a:p>
                  </a:txBody>
                  <a:tcPr marT="6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solidFill>
                      <a:srgbClr val="86529D"/>
                    </a:solidFill>
                  </a:tcPr>
                </a:tc>
                <a:tc>
                  <a:txBody>
                    <a:bodyPr/>
                    <a:lstStyle/>
                    <a:p>
                      <a:pPr indent="0" lvl="0" marL="92075" marR="70485" rtl="0" algn="l">
                        <a:lnSpc>
                          <a:spcPct val="100000"/>
                        </a:lnSpc>
                        <a:spcBef>
                          <a:spcPts val="0"/>
                        </a:spcBef>
                        <a:spcAft>
                          <a:spcPts val="0"/>
                        </a:spcAft>
                        <a:buNone/>
                      </a:pPr>
                      <a:r>
                        <a:rPr lang="en-US" sz="1200" u="none" cap="none" strike="noStrike">
                          <a:latin typeface="Calibri"/>
                          <a:ea typeface="Calibri"/>
                          <a:cs typeface="Calibri"/>
                          <a:sym typeface="Calibri"/>
                        </a:rPr>
                        <a:t>Founder’s should have faced the problem internally by prioritizing customer feedback,  enhancing product features, and optimizing their business model.</a:t>
                      </a:r>
                      <a:endParaRPr sz="1200" u="none" cap="none" strike="noStrike">
                        <a:latin typeface="Calibri"/>
                        <a:ea typeface="Calibri"/>
                        <a:cs typeface="Calibri"/>
                        <a:sym typeface="Calibri"/>
                      </a:endParaRPr>
                    </a:p>
                  </a:txBody>
                  <a:tcPr marT="78750" marB="0" marR="0" marL="0">
                    <a:lnL cap="flat" cmpd="sng" w="12700">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28575">
                      <a:solidFill>
                        <a:srgbClr val="FA5B51"/>
                      </a:solidFill>
                      <a:prstDash val="solid"/>
                      <a:round/>
                      <a:headEnd len="sm" w="sm" type="none"/>
                      <a:tailEnd len="sm" w="sm" type="none"/>
                    </a:lnT>
                    <a:lnB cap="flat" cmpd="sng" w="28575">
                      <a:solidFill>
                        <a:srgbClr val="FA5B5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8"/>
          <p:cNvSpPr txBox="1"/>
          <p:nvPr>
            <p:ph type="title"/>
          </p:nvPr>
        </p:nvSpPr>
        <p:spPr>
          <a:xfrm>
            <a:off x="204108" y="117018"/>
            <a:ext cx="9301500" cy="338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About me:	</a:t>
            </a:r>
            <a:endParaRPr/>
          </a:p>
        </p:txBody>
      </p:sp>
      <p:sp>
        <p:nvSpPr>
          <p:cNvPr id="53" name="Google Shape;53;p8"/>
          <p:cNvSpPr txBox="1"/>
          <p:nvPr/>
        </p:nvSpPr>
        <p:spPr>
          <a:xfrm>
            <a:off x="306925" y="709775"/>
            <a:ext cx="7376100" cy="126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Pushed GPT-3 to summarize startup pitches for a VC fund in 2022, before ChatGPT came out.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Worked across SRE, Venture Capital and engineering.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Current: Independent software and GenAI consultant. </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500">
                <a:solidFill>
                  <a:schemeClr val="dk1"/>
                </a:solidFill>
                <a:latin typeface="Calibri"/>
                <a:ea typeface="Calibri"/>
                <a:cs typeface="Calibri"/>
                <a:sym typeface="Calibri"/>
              </a:rPr>
              <a:t>Some teams I have worked with:</a:t>
            </a:r>
            <a:endParaRPr b="1"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54" name="Google Shape;54;p8"/>
          <p:cNvPicPr preferRelativeResize="0"/>
          <p:nvPr/>
        </p:nvPicPr>
        <p:blipFill>
          <a:blip r:embed="rId3">
            <a:alphaModFix/>
          </a:blip>
          <a:stretch>
            <a:fillRect/>
          </a:stretch>
        </p:blipFill>
        <p:spPr>
          <a:xfrm>
            <a:off x="306925" y="2027140"/>
            <a:ext cx="2411451" cy="984060"/>
          </a:xfrm>
          <a:prstGeom prst="rect">
            <a:avLst/>
          </a:prstGeom>
          <a:noFill/>
          <a:ln>
            <a:noFill/>
          </a:ln>
        </p:spPr>
      </p:pic>
      <p:pic>
        <p:nvPicPr>
          <p:cNvPr id="55" name="Google Shape;55;p8"/>
          <p:cNvPicPr preferRelativeResize="0"/>
          <p:nvPr/>
        </p:nvPicPr>
        <p:blipFill>
          <a:blip r:embed="rId4">
            <a:alphaModFix/>
          </a:blip>
          <a:stretch>
            <a:fillRect/>
          </a:stretch>
        </p:blipFill>
        <p:spPr>
          <a:xfrm>
            <a:off x="90913" y="3615925"/>
            <a:ext cx="3669850" cy="854050"/>
          </a:xfrm>
          <a:prstGeom prst="rect">
            <a:avLst/>
          </a:prstGeom>
          <a:noFill/>
          <a:ln>
            <a:noFill/>
          </a:ln>
        </p:spPr>
      </p:pic>
      <p:pic>
        <p:nvPicPr>
          <p:cNvPr id="56" name="Google Shape;56;p8"/>
          <p:cNvPicPr preferRelativeResize="0"/>
          <p:nvPr/>
        </p:nvPicPr>
        <p:blipFill>
          <a:blip r:embed="rId5">
            <a:alphaModFix/>
          </a:blip>
          <a:stretch>
            <a:fillRect/>
          </a:stretch>
        </p:blipFill>
        <p:spPr>
          <a:xfrm>
            <a:off x="204100" y="5196688"/>
            <a:ext cx="2010500" cy="1403525"/>
          </a:xfrm>
          <a:prstGeom prst="rect">
            <a:avLst/>
          </a:prstGeom>
          <a:noFill/>
          <a:ln>
            <a:noFill/>
          </a:ln>
        </p:spPr>
      </p:pic>
      <p:pic>
        <p:nvPicPr>
          <p:cNvPr id="57" name="Google Shape;57;p8"/>
          <p:cNvPicPr preferRelativeResize="0"/>
          <p:nvPr/>
        </p:nvPicPr>
        <p:blipFill>
          <a:blip r:embed="rId6">
            <a:alphaModFix/>
          </a:blip>
          <a:stretch>
            <a:fillRect/>
          </a:stretch>
        </p:blipFill>
        <p:spPr>
          <a:xfrm>
            <a:off x="6318575" y="5722296"/>
            <a:ext cx="2975700" cy="536525"/>
          </a:xfrm>
          <a:prstGeom prst="rect">
            <a:avLst/>
          </a:prstGeom>
          <a:noFill/>
          <a:ln>
            <a:noFill/>
          </a:ln>
        </p:spPr>
      </p:pic>
      <p:pic>
        <p:nvPicPr>
          <p:cNvPr id="58" name="Google Shape;58;p8"/>
          <p:cNvPicPr preferRelativeResize="0"/>
          <p:nvPr/>
        </p:nvPicPr>
        <p:blipFill>
          <a:blip r:embed="rId7">
            <a:alphaModFix/>
          </a:blip>
          <a:stretch>
            <a:fillRect/>
          </a:stretch>
        </p:blipFill>
        <p:spPr>
          <a:xfrm>
            <a:off x="2719513" y="4975800"/>
            <a:ext cx="3094149" cy="1624425"/>
          </a:xfrm>
          <a:prstGeom prst="rect">
            <a:avLst/>
          </a:prstGeom>
          <a:noFill/>
          <a:ln>
            <a:noFill/>
          </a:ln>
        </p:spPr>
      </p:pic>
      <p:pic>
        <p:nvPicPr>
          <p:cNvPr id="59" name="Google Shape;59;p8"/>
          <p:cNvPicPr preferRelativeResize="0"/>
          <p:nvPr/>
        </p:nvPicPr>
        <p:blipFill>
          <a:blip r:embed="rId8">
            <a:alphaModFix/>
          </a:blip>
          <a:stretch>
            <a:fillRect/>
          </a:stretch>
        </p:blipFill>
        <p:spPr>
          <a:xfrm>
            <a:off x="4239500" y="3255646"/>
            <a:ext cx="2628924" cy="1478778"/>
          </a:xfrm>
          <a:prstGeom prst="rect">
            <a:avLst/>
          </a:prstGeom>
          <a:noFill/>
          <a:ln>
            <a:noFill/>
          </a:ln>
        </p:spPr>
      </p:pic>
      <p:pic>
        <p:nvPicPr>
          <p:cNvPr id="60" name="Google Shape;60;p8"/>
          <p:cNvPicPr preferRelativeResize="0"/>
          <p:nvPr/>
        </p:nvPicPr>
        <p:blipFill>
          <a:blip r:embed="rId9">
            <a:alphaModFix/>
          </a:blip>
          <a:stretch>
            <a:fillRect/>
          </a:stretch>
        </p:blipFill>
        <p:spPr>
          <a:xfrm>
            <a:off x="7347150" y="3255662"/>
            <a:ext cx="1574574" cy="1574574"/>
          </a:xfrm>
          <a:prstGeom prst="rect">
            <a:avLst/>
          </a:prstGeom>
          <a:noFill/>
          <a:ln>
            <a:noFill/>
          </a:ln>
        </p:spPr>
      </p:pic>
      <p:pic>
        <p:nvPicPr>
          <p:cNvPr id="61" name="Google Shape;61;p8"/>
          <p:cNvPicPr preferRelativeResize="0"/>
          <p:nvPr/>
        </p:nvPicPr>
        <p:blipFill>
          <a:blip r:embed="rId10">
            <a:alphaModFix/>
          </a:blip>
          <a:stretch>
            <a:fillRect/>
          </a:stretch>
        </p:blipFill>
        <p:spPr>
          <a:xfrm>
            <a:off x="9533200" y="3341175"/>
            <a:ext cx="2108308" cy="1403525"/>
          </a:xfrm>
          <a:prstGeom prst="rect">
            <a:avLst/>
          </a:prstGeom>
          <a:noFill/>
          <a:ln>
            <a:noFill/>
          </a:ln>
        </p:spPr>
      </p:pic>
      <p:pic>
        <p:nvPicPr>
          <p:cNvPr id="62" name="Google Shape;62;p8"/>
          <p:cNvPicPr preferRelativeResize="0"/>
          <p:nvPr/>
        </p:nvPicPr>
        <p:blipFill>
          <a:blip r:embed="rId11">
            <a:alphaModFix/>
          </a:blip>
          <a:stretch>
            <a:fillRect/>
          </a:stretch>
        </p:blipFill>
        <p:spPr>
          <a:xfrm>
            <a:off x="9505600" y="5265450"/>
            <a:ext cx="2411442" cy="1266001"/>
          </a:xfrm>
          <a:prstGeom prst="rect">
            <a:avLst/>
          </a:prstGeom>
          <a:noFill/>
          <a:ln>
            <a:noFill/>
          </a:ln>
        </p:spPr>
      </p:pic>
      <p:pic>
        <p:nvPicPr>
          <p:cNvPr id="63" name="Google Shape;63;p8"/>
          <p:cNvPicPr preferRelativeResize="0"/>
          <p:nvPr/>
        </p:nvPicPr>
        <p:blipFill>
          <a:blip r:embed="rId12">
            <a:alphaModFix/>
          </a:blip>
          <a:stretch>
            <a:fillRect/>
          </a:stretch>
        </p:blipFill>
        <p:spPr>
          <a:xfrm>
            <a:off x="2771050" y="1928249"/>
            <a:ext cx="1574574" cy="1181850"/>
          </a:xfrm>
          <a:prstGeom prst="rect">
            <a:avLst/>
          </a:prstGeom>
          <a:noFill/>
          <a:ln>
            <a:noFill/>
          </a:ln>
        </p:spPr>
      </p:pic>
      <p:pic>
        <p:nvPicPr>
          <p:cNvPr id="64" name="Google Shape;64;p8"/>
          <p:cNvPicPr preferRelativeResize="0"/>
          <p:nvPr/>
        </p:nvPicPr>
        <p:blipFill>
          <a:blip r:embed="rId13">
            <a:alphaModFix/>
          </a:blip>
          <a:stretch>
            <a:fillRect/>
          </a:stretch>
        </p:blipFill>
        <p:spPr>
          <a:xfrm>
            <a:off x="7828200" y="0"/>
            <a:ext cx="3813300" cy="3069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5" name="Shape 765"/>
        <p:cNvGrpSpPr/>
        <p:nvPr/>
      </p:nvGrpSpPr>
      <p:grpSpPr>
        <a:xfrm>
          <a:off x="0" y="0"/>
          <a:ext cx="0" cy="0"/>
          <a:chOff x="0" y="0"/>
          <a:chExt cx="0" cy="0"/>
        </a:xfrm>
      </p:grpSpPr>
      <p:sp>
        <p:nvSpPr>
          <p:cNvPr id="766" name="Google Shape;766;p26"/>
          <p:cNvSpPr txBox="1"/>
          <p:nvPr>
            <p:ph type="title"/>
          </p:nvPr>
        </p:nvSpPr>
        <p:spPr>
          <a:xfrm>
            <a:off x="606958" y="117729"/>
            <a:ext cx="9302115" cy="6959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Optimizing SaaS and DevTools Evaluation: Navigating Prime Metrics  Across Stages and Generalized Operational Driven Metrics.</a:t>
            </a:r>
            <a:endParaRPr/>
          </a:p>
        </p:txBody>
      </p:sp>
      <p:sp>
        <p:nvSpPr>
          <p:cNvPr id="767" name="Google Shape;767;p26"/>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68" name="Google Shape;768;p26"/>
          <p:cNvSpPr/>
          <p:nvPr/>
        </p:nvSpPr>
        <p:spPr>
          <a:xfrm>
            <a:off x="141731" y="1219200"/>
            <a:ext cx="11890375" cy="0"/>
          </a:xfrm>
          <a:custGeom>
            <a:rect b="b" l="l" r="r" t="t"/>
            <a:pathLst>
              <a:path extrusionOk="0" h="120000" w="11890375">
                <a:moveTo>
                  <a:pt x="0" y="0"/>
                </a:moveTo>
                <a:lnTo>
                  <a:pt x="11890121"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69" name="Google Shape;769;p26"/>
          <p:cNvSpPr txBox="1"/>
          <p:nvPr/>
        </p:nvSpPr>
        <p:spPr>
          <a:xfrm>
            <a:off x="129641" y="908050"/>
            <a:ext cx="3732529"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Prime SaaS Metrics across stages</a:t>
            </a:r>
            <a:endParaRPr sz="1800">
              <a:latin typeface="Arial"/>
              <a:ea typeface="Arial"/>
              <a:cs typeface="Arial"/>
              <a:sym typeface="Arial"/>
            </a:endParaRPr>
          </a:p>
        </p:txBody>
      </p:sp>
      <p:graphicFrame>
        <p:nvGraphicFramePr>
          <p:cNvPr id="770" name="Google Shape;770;p26"/>
          <p:cNvGraphicFramePr/>
          <p:nvPr/>
        </p:nvGraphicFramePr>
        <p:xfrm>
          <a:off x="130340" y="1288033"/>
          <a:ext cx="3000000" cy="3000000"/>
        </p:xfrm>
        <a:graphic>
          <a:graphicData uri="http://schemas.openxmlformats.org/drawingml/2006/table">
            <a:tbl>
              <a:tblPr bandRow="1" firstRow="1">
                <a:noFill/>
                <a:tableStyleId>{71F76136-D7E7-48A1-8786-7BC977E6084A}</a:tableStyleId>
              </a:tblPr>
              <a:tblGrid>
                <a:gridCol w="2973700"/>
                <a:gridCol w="2982600"/>
                <a:gridCol w="2967350"/>
                <a:gridCol w="2986400"/>
              </a:tblGrid>
              <a:tr h="365750">
                <a:tc>
                  <a:txBody>
                    <a:bodyPr/>
                    <a:lstStyle/>
                    <a:p>
                      <a:pPr indent="0" lvl="0" marL="3175"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Pre-PMF</a:t>
                      </a:r>
                      <a:endParaRPr sz="1800" u="none" cap="none" strike="noStrike">
                        <a:latin typeface="Calibri"/>
                        <a:ea typeface="Calibri"/>
                        <a:cs typeface="Calibri"/>
                        <a:sym typeface="Calibri"/>
                      </a:endParaRPr>
                    </a:p>
                  </a:txBody>
                  <a:tcPr marT="3047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c>
                  <a:txBody>
                    <a:bodyPr/>
                    <a:lstStyle/>
                    <a:p>
                      <a:pPr indent="0" lvl="0" marL="2540"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Early Traction</a:t>
                      </a:r>
                      <a:endParaRPr sz="1800" u="none" cap="none" strike="noStrike">
                        <a:latin typeface="Calibri"/>
                        <a:ea typeface="Calibri"/>
                        <a:cs typeface="Calibri"/>
                        <a:sym typeface="Calibri"/>
                      </a:endParaRPr>
                    </a:p>
                  </a:txBody>
                  <a:tcPr marT="30475" marB="0" marR="0" marL="0">
                    <a:lnL cap="flat" cmpd="sng" w="28575">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c>
                  <a:txBody>
                    <a:bodyPr/>
                    <a:lstStyle/>
                    <a:p>
                      <a:pPr indent="0" lvl="0" marL="86995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Early Growth</a:t>
                      </a:r>
                      <a:endParaRPr sz="1800" u="none" cap="none" strike="noStrike">
                        <a:latin typeface="Calibri"/>
                        <a:ea typeface="Calibri"/>
                        <a:cs typeface="Calibri"/>
                        <a:sym typeface="Calibri"/>
                      </a:endParaRPr>
                    </a:p>
                  </a:txBody>
                  <a:tcPr marT="30475" marB="0" marR="0" marL="0">
                    <a:lnL cap="flat" cmpd="sng" w="19050">
                      <a:solidFill>
                        <a:srgbClr val="FA5B51"/>
                      </a:solidFill>
                      <a:prstDash val="solid"/>
                      <a:round/>
                      <a:headEnd len="sm" w="sm" type="none"/>
                      <a:tailEnd len="sm" w="sm" type="none"/>
                    </a:lnL>
                    <a:lnR cap="flat" cmpd="sng" w="2857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c>
                  <a:txBody>
                    <a:bodyPr/>
                    <a:lstStyle/>
                    <a:p>
                      <a:pPr indent="0" lvl="0" marL="12700"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Late Growth</a:t>
                      </a:r>
                      <a:endParaRPr sz="1800" u="none" cap="none" strike="noStrike">
                        <a:latin typeface="Calibri"/>
                        <a:ea typeface="Calibri"/>
                        <a:cs typeface="Calibri"/>
                        <a:sym typeface="Calibri"/>
                      </a:endParaRPr>
                    </a:p>
                  </a:txBody>
                  <a:tcPr marT="30475" marB="0" marR="0" marL="0">
                    <a:lnL cap="flat" cmpd="sng" w="28575">
                      <a:solidFill>
                        <a:srgbClr val="FA5B51"/>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r>
              <a:tr h="361725">
                <a:tc rowSpan="2">
                  <a:txBody>
                    <a:bodyPr/>
                    <a:lstStyle/>
                    <a:p>
                      <a:pPr indent="0" lvl="0" marL="0" marR="0" rtl="0" algn="l">
                        <a:lnSpc>
                          <a:spcPct val="100000"/>
                        </a:lnSpc>
                        <a:spcBef>
                          <a:spcPts val="0"/>
                        </a:spcBef>
                        <a:spcAft>
                          <a:spcPts val="0"/>
                        </a:spcAft>
                        <a:buNone/>
                      </a:pPr>
                      <a:r>
                        <a:t/>
                      </a:r>
                      <a:endParaRPr sz="1450" u="none" cap="none" strike="noStrike">
                        <a:latin typeface="Times New Roman"/>
                        <a:ea typeface="Times New Roman"/>
                        <a:cs typeface="Times New Roman"/>
                        <a:sym typeface="Times New Roman"/>
                      </a:endParaRPr>
                    </a:p>
                    <a:p>
                      <a:pPr indent="0" lvl="0" marL="908685" marR="0" rtl="0" algn="l">
                        <a:lnSpc>
                          <a:spcPct val="100000"/>
                        </a:lnSpc>
                        <a:spcBef>
                          <a:spcPts val="0"/>
                        </a:spcBef>
                        <a:spcAft>
                          <a:spcPts val="0"/>
                        </a:spcAft>
                        <a:buNone/>
                      </a:pPr>
                      <a:r>
                        <a:rPr lang="en-US" sz="1800" u="none" cap="none" strike="noStrike">
                          <a:latin typeface="Calibri"/>
                          <a:ea typeface="Calibri"/>
                          <a:cs typeface="Calibri"/>
                          <a:sym typeface="Calibri"/>
                        </a:rPr>
                        <a:t>Engagement</a:t>
                      </a:r>
                      <a:endParaRPr sz="1800" u="none" cap="none" strike="noStrike">
                        <a:latin typeface="Calibri"/>
                        <a:ea typeface="Calibri"/>
                        <a:cs typeface="Calibri"/>
                        <a:sym typeface="Calibri"/>
                      </a:endParaRPr>
                    </a:p>
                  </a:txBody>
                  <a:tcPr marT="190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3">
                  <a:txBody>
                    <a:bodyPr/>
                    <a:lstStyle/>
                    <a:p>
                      <a:pPr indent="0" lvl="0" marL="6350" marR="0" rtl="0" algn="ctr">
                        <a:lnSpc>
                          <a:spcPct val="100000"/>
                        </a:lnSpc>
                        <a:spcBef>
                          <a:spcPts val="0"/>
                        </a:spcBef>
                        <a:spcAft>
                          <a:spcPts val="0"/>
                        </a:spcAft>
                        <a:buNone/>
                      </a:pPr>
                      <a:r>
                        <a:rPr lang="en-US" sz="1800" u="none" cap="none" strike="noStrike">
                          <a:latin typeface="Calibri"/>
                          <a:ea typeface="Calibri"/>
                          <a:cs typeface="Calibri"/>
                          <a:sym typeface="Calibri"/>
                        </a:rPr>
                        <a:t>ARR Growth</a:t>
                      </a:r>
                      <a:endParaRPr sz="1800" u="none" cap="none" strike="noStrike">
                        <a:latin typeface="Calibri"/>
                        <a:ea typeface="Calibri"/>
                        <a:cs typeface="Calibri"/>
                        <a:sym typeface="Calibri"/>
                      </a:endParaRPr>
                    </a:p>
                  </a:txBody>
                  <a:tcPr marT="30475" marB="0" marR="0" marL="0">
                    <a:lnL cap="flat" cmpd="sng" w="28575">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hMerge="1"/>
                <a:tc hMerge="1"/>
              </a:tr>
              <a:tr h="373850">
                <a:tc vMerge="1"/>
                <a:tc>
                  <a:txBody>
                    <a:bodyPr/>
                    <a:lstStyle/>
                    <a:p>
                      <a:pPr indent="0" lvl="0" marL="2540" marR="0" rtl="0" algn="ctr">
                        <a:lnSpc>
                          <a:spcPct val="100000"/>
                        </a:lnSpc>
                        <a:spcBef>
                          <a:spcPts val="0"/>
                        </a:spcBef>
                        <a:spcAft>
                          <a:spcPts val="0"/>
                        </a:spcAft>
                        <a:buNone/>
                      </a:pPr>
                      <a:r>
                        <a:rPr lang="en-US" sz="1800" u="none" cap="none" strike="noStrike">
                          <a:latin typeface="Calibri"/>
                          <a:ea typeface="Calibri"/>
                          <a:cs typeface="Calibri"/>
                          <a:sym typeface="Calibri"/>
                        </a:rPr>
                        <a:t>Gross Retention Rate</a:t>
                      </a:r>
                      <a:endParaRPr sz="1800" u="none" cap="none" strike="noStrike">
                        <a:latin typeface="Calibri"/>
                        <a:ea typeface="Calibri"/>
                        <a:cs typeface="Calibri"/>
                        <a:sym typeface="Calibri"/>
                      </a:endParaRPr>
                    </a:p>
                  </a:txBody>
                  <a:tcPr marT="34925" marB="0" marR="0" marL="0">
                    <a:lnL cap="flat" cmpd="sng" w="28575">
                      <a:solidFill>
                        <a:srgbClr val="FFFFFF"/>
                      </a:solidFill>
                      <a:prstDash val="solid"/>
                      <a:round/>
                      <a:headEnd len="sm" w="sm" type="none"/>
                      <a:tailEnd len="sm" w="sm" type="none"/>
                    </a:lnL>
                    <a:lnR cap="flat" cmpd="sng" w="9525">
                      <a:solidFill>
                        <a:srgbClr val="FA5B51"/>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2">
                  <a:txBody>
                    <a:bodyPr/>
                    <a:lstStyle/>
                    <a:p>
                      <a:pPr indent="0" lvl="0" marL="2540" marR="0" rtl="0" algn="ctr">
                        <a:lnSpc>
                          <a:spcPct val="100000"/>
                        </a:lnSpc>
                        <a:spcBef>
                          <a:spcPts val="0"/>
                        </a:spcBef>
                        <a:spcAft>
                          <a:spcPts val="0"/>
                        </a:spcAft>
                        <a:buNone/>
                      </a:pPr>
                      <a:r>
                        <a:rPr lang="en-US" sz="1800" u="none" cap="none" strike="noStrike">
                          <a:latin typeface="Calibri"/>
                          <a:ea typeface="Calibri"/>
                          <a:cs typeface="Calibri"/>
                          <a:sym typeface="Calibri"/>
                        </a:rPr>
                        <a:t>Net Dollar Retention</a:t>
                      </a:r>
                      <a:endParaRPr sz="1800" u="none" cap="none" strike="noStrike">
                        <a:latin typeface="Calibri"/>
                        <a:ea typeface="Calibri"/>
                        <a:cs typeface="Calibri"/>
                        <a:sym typeface="Calibri"/>
                      </a:endParaRPr>
                    </a:p>
                  </a:txBody>
                  <a:tcPr marT="34925" marB="0" marR="0" marL="0">
                    <a:lnL cap="flat" cmpd="sng" w="9525">
                      <a:solidFill>
                        <a:srgbClr val="FA5B51"/>
                      </a:solidFill>
                      <a:prstDash val="solid"/>
                      <a:round/>
                      <a:headEnd len="sm" w="sm" type="none"/>
                      <a:tailEnd len="sm" w="sm" type="none"/>
                    </a:lnL>
                    <a:lnR cap="flat" cmpd="sng" w="1905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FA5B51"/>
                      </a:solidFill>
                      <a:prstDash val="solid"/>
                      <a:round/>
                      <a:headEnd len="sm" w="sm" type="none"/>
                      <a:tailEnd len="sm" w="sm" type="none"/>
                    </a:lnB>
                  </a:tcPr>
                </a:tc>
                <a:tc hMerge="1"/>
              </a:tr>
              <a:tr h="354850">
                <a:tc rowSpan="2">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831214" marR="0" rtl="0" algn="l">
                        <a:lnSpc>
                          <a:spcPct val="100000"/>
                        </a:lnSpc>
                        <a:spcBef>
                          <a:spcPts val="5"/>
                        </a:spcBef>
                        <a:spcAft>
                          <a:spcPts val="0"/>
                        </a:spcAft>
                        <a:buNone/>
                      </a:pPr>
                      <a:r>
                        <a:rPr lang="en-US" sz="1800" u="none" cap="none" strike="noStrike">
                          <a:latin typeface="Calibri"/>
                          <a:ea typeface="Calibri"/>
                          <a:cs typeface="Calibri"/>
                          <a:sym typeface="Calibri"/>
                        </a:rPr>
                        <a:t>Proof of Value</a:t>
                      </a:r>
                      <a:endParaRPr sz="1800" u="none" cap="none" strike="noStrike">
                        <a:latin typeface="Calibri"/>
                        <a:ea typeface="Calibri"/>
                        <a:cs typeface="Calibri"/>
                        <a:sym typeface="Calibri"/>
                      </a:endParaRPr>
                    </a:p>
                  </a:txBody>
                  <a:tcPr marT="5075"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3810" marR="0" rtl="0" algn="ctr">
                        <a:lnSpc>
                          <a:spcPct val="100000"/>
                        </a:lnSpc>
                        <a:spcBef>
                          <a:spcPts val="0"/>
                        </a:spcBef>
                        <a:spcAft>
                          <a:spcPts val="0"/>
                        </a:spcAft>
                        <a:buNone/>
                      </a:pPr>
                      <a:r>
                        <a:rPr lang="en-US" sz="1800" u="none" cap="none" strike="noStrike">
                          <a:latin typeface="Calibri"/>
                          <a:ea typeface="Calibri"/>
                          <a:cs typeface="Calibri"/>
                          <a:sym typeface="Calibri"/>
                        </a:rPr>
                        <a:t>Payback Period</a:t>
                      </a:r>
                      <a:endParaRPr sz="18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952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788670" marR="0" rtl="0" algn="l">
                        <a:lnSpc>
                          <a:spcPct val="100000"/>
                        </a:lnSpc>
                        <a:spcBef>
                          <a:spcPts val="5"/>
                        </a:spcBef>
                        <a:spcAft>
                          <a:spcPts val="0"/>
                        </a:spcAft>
                        <a:buNone/>
                      </a:pPr>
                      <a:r>
                        <a:rPr lang="en-US" sz="1800" u="none" cap="none" strike="noStrike">
                          <a:latin typeface="Calibri"/>
                          <a:ea typeface="Calibri"/>
                          <a:cs typeface="Calibri"/>
                          <a:sym typeface="Calibri"/>
                        </a:rPr>
                        <a:t>Sales Efficiency</a:t>
                      </a:r>
                      <a:endParaRPr sz="1800" u="none" cap="none" strike="noStrike">
                        <a:latin typeface="Calibri"/>
                        <a:ea typeface="Calibri"/>
                        <a:cs typeface="Calibri"/>
                        <a:sym typeface="Calibri"/>
                      </a:endParaRPr>
                    </a:p>
                  </a:txBody>
                  <a:tcPr marT="5075"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13970" marR="0" rtl="0" algn="ctr">
                        <a:lnSpc>
                          <a:spcPct val="100000"/>
                        </a:lnSpc>
                        <a:spcBef>
                          <a:spcPts val="0"/>
                        </a:spcBef>
                        <a:spcAft>
                          <a:spcPts val="0"/>
                        </a:spcAft>
                        <a:buNone/>
                      </a:pPr>
                      <a:r>
                        <a:rPr lang="en-US" sz="1800" u="none" cap="none" strike="noStrike">
                          <a:latin typeface="Calibri"/>
                          <a:ea typeface="Calibri"/>
                          <a:cs typeface="Calibri"/>
                          <a:sym typeface="Calibri"/>
                        </a:rPr>
                        <a:t>Burn Ratio</a:t>
                      </a:r>
                      <a:endParaRPr sz="1800" u="none" cap="none" strike="noStrike">
                        <a:latin typeface="Calibri"/>
                        <a:ea typeface="Calibri"/>
                        <a:cs typeface="Calibri"/>
                        <a:sym typeface="Calibri"/>
                      </a:endParaRPr>
                    </a:p>
                  </a:txBody>
                  <a:tcPr marT="26675" marB="0" marR="0" marL="0">
                    <a:lnL cap="flat" cmpd="sng" w="9525">
                      <a:solidFill>
                        <a:srgbClr val="FA5B51"/>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r>
              <a:tr h="372100">
                <a:tc vMerge="1"/>
                <a:tc>
                  <a:txBody>
                    <a:bodyPr/>
                    <a:lstStyle/>
                    <a:p>
                      <a:pPr indent="0" lvl="0" marL="3175" marR="0" rtl="0" algn="ctr">
                        <a:lnSpc>
                          <a:spcPct val="100000"/>
                        </a:lnSpc>
                        <a:spcBef>
                          <a:spcPts val="0"/>
                        </a:spcBef>
                        <a:spcAft>
                          <a:spcPts val="0"/>
                        </a:spcAft>
                        <a:buNone/>
                      </a:pPr>
                      <a:r>
                        <a:rPr lang="en-US" sz="1800" u="none" cap="none" strike="noStrike">
                          <a:latin typeface="Calibri"/>
                          <a:ea typeface="Calibri"/>
                          <a:cs typeface="Calibri"/>
                          <a:sym typeface="Calibri"/>
                        </a:rPr>
                        <a:t>ARPA Growth</a:t>
                      </a:r>
                      <a:endParaRPr sz="1800" u="none" cap="none" strike="noStrike">
                        <a:latin typeface="Calibri"/>
                        <a:ea typeface="Calibri"/>
                        <a:cs typeface="Calibri"/>
                        <a:sym typeface="Calibri"/>
                      </a:endParaRPr>
                    </a:p>
                  </a:txBody>
                  <a:tcPr marT="38100" marB="0" marR="0" marL="0">
                    <a:lnL cap="flat" cmpd="sng" w="19050">
                      <a:solidFill>
                        <a:srgbClr val="FFFFFF"/>
                      </a:solidFill>
                      <a:prstDash val="solid"/>
                      <a:round/>
                      <a:headEnd len="sm" w="sm" type="none"/>
                      <a:tailEnd len="sm" w="sm" type="none"/>
                    </a:lnL>
                    <a:lnR cap="flat" cmpd="sng" w="952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vMerge="1"/>
                <a:tc>
                  <a:txBody>
                    <a:bodyPr/>
                    <a:lstStyle/>
                    <a:p>
                      <a:pPr indent="0" lvl="0" marL="10795" marR="0" rtl="0" algn="ctr">
                        <a:lnSpc>
                          <a:spcPct val="100000"/>
                        </a:lnSpc>
                        <a:spcBef>
                          <a:spcPts val="0"/>
                        </a:spcBef>
                        <a:spcAft>
                          <a:spcPts val="0"/>
                        </a:spcAft>
                        <a:buNone/>
                      </a:pPr>
                      <a:r>
                        <a:rPr lang="en-US" sz="1800" u="none" cap="none" strike="noStrike">
                          <a:latin typeface="Calibri"/>
                          <a:ea typeface="Calibri"/>
                          <a:cs typeface="Calibri"/>
                          <a:sym typeface="Calibri"/>
                        </a:rPr>
                        <a:t>New Products Contribution</a:t>
                      </a:r>
                      <a:endParaRPr sz="1800" u="none" cap="none" strike="noStrike">
                        <a:latin typeface="Calibri"/>
                        <a:ea typeface="Calibri"/>
                        <a:cs typeface="Calibri"/>
                        <a:sym typeface="Calibri"/>
                      </a:endParaRPr>
                    </a:p>
                  </a:txBody>
                  <a:tcPr marT="38100" marB="0" marR="0" marL="0">
                    <a:lnL cap="flat" cmpd="sng" w="9525">
                      <a:solidFill>
                        <a:srgbClr val="FA5B51"/>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771" name="Google Shape;771;p26"/>
          <p:cNvSpPr txBox="1"/>
          <p:nvPr/>
        </p:nvSpPr>
        <p:spPr>
          <a:xfrm>
            <a:off x="129641" y="3222752"/>
            <a:ext cx="1191514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u="sng">
                <a:solidFill>
                  <a:srgbClr val="17092B"/>
                </a:solidFill>
                <a:latin typeface="Arial"/>
                <a:ea typeface="Arial"/>
                <a:cs typeface="Arial"/>
                <a:sym typeface="Arial"/>
              </a:rPr>
              <a:t>Generalized operational driven Metrics	</a:t>
            </a:r>
            <a:endParaRPr sz="1800">
              <a:latin typeface="Arial"/>
              <a:ea typeface="Arial"/>
              <a:cs typeface="Arial"/>
              <a:sym typeface="Arial"/>
            </a:endParaRPr>
          </a:p>
        </p:txBody>
      </p:sp>
      <p:graphicFrame>
        <p:nvGraphicFramePr>
          <p:cNvPr id="772" name="Google Shape;772;p26"/>
          <p:cNvGraphicFramePr/>
          <p:nvPr/>
        </p:nvGraphicFramePr>
        <p:xfrm>
          <a:off x="130340" y="3624326"/>
          <a:ext cx="3000000" cy="3000000"/>
        </p:xfrm>
        <a:graphic>
          <a:graphicData uri="http://schemas.openxmlformats.org/drawingml/2006/table">
            <a:tbl>
              <a:tblPr bandRow="1" firstRow="1">
                <a:noFill/>
                <a:tableStyleId>{71F76136-D7E7-48A1-8786-7BC977E6084A}</a:tableStyleId>
              </a:tblPr>
              <a:tblGrid>
                <a:gridCol w="2973700"/>
                <a:gridCol w="2980050"/>
                <a:gridCol w="2979425"/>
                <a:gridCol w="2978150"/>
              </a:tblGrid>
              <a:tr h="414400">
                <a:tc>
                  <a:txBody>
                    <a:bodyPr/>
                    <a:lstStyle/>
                    <a:p>
                      <a:pPr indent="0" lvl="0" marL="471169"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Metrics/Quality Term</a:t>
                      </a:r>
                      <a:endParaRPr sz="1800" u="none" cap="none" strike="noStrike">
                        <a:latin typeface="Calibri"/>
                        <a:ea typeface="Calibri"/>
                        <a:cs typeface="Calibri"/>
                        <a:sym typeface="Calibri"/>
                      </a:endParaRPr>
                    </a:p>
                  </a:txBody>
                  <a:tcPr marT="5587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c>
                  <a:txBody>
                    <a:bodyPr/>
                    <a:lstStyle/>
                    <a:p>
                      <a:pPr indent="0" lvl="0" marL="5715"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Good</a:t>
                      </a:r>
                      <a:endParaRPr sz="1800" u="none" cap="none" strike="noStrike">
                        <a:latin typeface="Calibri"/>
                        <a:ea typeface="Calibri"/>
                        <a:cs typeface="Calibri"/>
                        <a:sym typeface="Calibri"/>
                      </a:endParaRPr>
                    </a:p>
                  </a:txBody>
                  <a:tcPr marT="55875" marB="0" marR="0" marL="0">
                    <a:lnL cap="flat" cmpd="sng" w="28575">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c>
                  <a:txBody>
                    <a:bodyPr/>
                    <a:lstStyle/>
                    <a:p>
                      <a:pPr indent="0" lvl="0" marL="2540"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Better</a:t>
                      </a:r>
                      <a:endParaRPr sz="1800" u="none" cap="none" strike="noStrike">
                        <a:latin typeface="Calibri"/>
                        <a:ea typeface="Calibri"/>
                        <a:cs typeface="Calibri"/>
                        <a:sym typeface="Calibri"/>
                      </a:endParaRPr>
                    </a:p>
                  </a:txBody>
                  <a:tcPr marT="558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c>
                  <a:txBody>
                    <a:bodyPr/>
                    <a:lstStyle/>
                    <a:p>
                      <a:pPr indent="0" lvl="0" marL="635"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Best</a:t>
                      </a:r>
                      <a:endParaRPr sz="1800" u="none" cap="none" strike="noStrike">
                        <a:latin typeface="Calibri"/>
                        <a:ea typeface="Calibri"/>
                        <a:cs typeface="Calibri"/>
                        <a:sym typeface="Calibri"/>
                      </a:endParaRPr>
                    </a:p>
                  </a:txBody>
                  <a:tcPr marT="55875" marB="0" marR="0" marL="0">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6529D"/>
                    </a:solidFill>
                  </a:tcPr>
                </a:tc>
              </a:tr>
              <a:tr h="41120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CAC Payback</a:t>
                      </a:r>
                      <a:endParaRPr sz="1800" u="none" cap="none" strike="noStrike">
                        <a:latin typeface="Calibri"/>
                        <a:ea typeface="Calibri"/>
                        <a:cs typeface="Calibri"/>
                        <a:sym typeface="Calibri"/>
                      </a:endParaRPr>
                    </a:p>
                  </a:txBody>
                  <a:tcPr marT="5525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6985" marR="0" rtl="0" algn="ctr">
                        <a:lnSpc>
                          <a:spcPct val="100000"/>
                        </a:lnSpc>
                        <a:spcBef>
                          <a:spcPts val="0"/>
                        </a:spcBef>
                        <a:spcAft>
                          <a:spcPts val="0"/>
                        </a:spcAft>
                        <a:buNone/>
                      </a:pPr>
                      <a:r>
                        <a:rPr lang="en-US" sz="1800" u="none" cap="none" strike="noStrike">
                          <a:latin typeface="Calibri"/>
                          <a:ea typeface="Calibri"/>
                          <a:cs typeface="Calibri"/>
                          <a:sym typeface="Calibri"/>
                        </a:rPr>
                        <a:t>12-18 Months</a:t>
                      </a:r>
                      <a:endParaRPr sz="1800" u="none" cap="none" strike="noStrike">
                        <a:latin typeface="Calibri"/>
                        <a:ea typeface="Calibri"/>
                        <a:cs typeface="Calibri"/>
                        <a:sym typeface="Calibri"/>
                      </a:endParaRPr>
                    </a:p>
                  </a:txBody>
                  <a:tcPr marT="55250" marB="0" marR="0" marL="0">
                    <a:lnL cap="flat" cmpd="sng" w="28575">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38100">
                      <a:solidFill>
                        <a:srgbClr val="FFFFFF"/>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3810" marR="0" rtl="0" algn="ctr">
                        <a:lnSpc>
                          <a:spcPct val="100000"/>
                        </a:lnSpc>
                        <a:spcBef>
                          <a:spcPts val="0"/>
                        </a:spcBef>
                        <a:spcAft>
                          <a:spcPts val="0"/>
                        </a:spcAft>
                        <a:buNone/>
                      </a:pPr>
                      <a:r>
                        <a:rPr lang="en-US" sz="1800" u="none" cap="none" strike="noStrike">
                          <a:latin typeface="Calibri"/>
                          <a:ea typeface="Calibri"/>
                          <a:cs typeface="Calibri"/>
                          <a:sym typeface="Calibri"/>
                        </a:rPr>
                        <a:t>6-12 Months</a:t>
                      </a:r>
                      <a:endParaRPr sz="1800" u="none" cap="none" strike="noStrike">
                        <a:latin typeface="Calibri"/>
                        <a:ea typeface="Calibri"/>
                        <a:cs typeface="Calibri"/>
                        <a:sym typeface="Calibri"/>
                      </a:endParaRPr>
                    </a:p>
                  </a:txBody>
                  <a:tcPr marT="55250" marB="0" marR="0" marL="0">
                    <a:lnL cap="flat" cmpd="sng" w="19050">
                      <a:solidFill>
                        <a:srgbClr val="FA5B51"/>
                      </a:solidFill>
                      <a:prstDash val="solid"/>
                      <a:round/>
                      <a:headEnd len="sm" w="sm" type="none"/>
                      <a:tailEnd len="sm" w="sm" type="none"/>
                    </a:lnL>
                    <a:lnR cap="flat" cmpd="sng" w="19050">
                      <a:solidFill>
                        <a:srgbClr val="FA5B51"/>
                      </a:solidFill>
                      <a:prstDash val="solid"/>
                      <a:round/>
                      <a:headEnd len="sm" w="sm" type="none"/>
                      <a:tailEnd len="sm" w="sm" type="none"/>
                    </a:lnR>
                    <a:lnT cap="flat" cmpd="sng" w="38100">
                      <a:solidFill>
                        <a:srgbClr val="FFFFFF"/>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0" marR="943610" rtl="0" algn="r">
                        <a:lnSpc>
                          <a:spcPct val="100000"/>
                        </a:lnSpc>
                        <a:spcBef>
                          <a:spcPts val="0"/>
                        </a:spcBef>
                        <a:spcAft>
                          <a:spcPts val="0"/>
                        </a:spcAft>
                        <a:buNone/>
                      </a:pPr>
                      <a:r>
                        <a:rPr lang="en-US" sz="1800" u="none" cap="none" strike="noStrike">
                          <a:latin typeface="Calibri"/>
                          <a:ea typeface="Calibri"/>
                          <a:cs typeface="Calibri"/>
                          <a:sym typeface="Calibri"/>
                        </a:rPr>
                        <a:t>0-6 Months</a:t>
                      </a:r>
                      <a:endParaRPr sz="1800" u="none" cap="none" strike="noStrike">
                        <a:latin typeface="Calibri"/>
                        <a:ea typeface="Calibri"/>
                        <a:cs typeface="Calibri"/>
                        <a:sym typeface="Calibri"/>
                      </a:endParaRPr>
                    </a:p>
                  </a:txBody>
                  <a:tcPr marT="55250" marB="0" marR="0" marL="0">
                    <a:lnL cap="flat" cmpd="sng" w="1905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9050">
                      <a:solidFill>
                        <a:srgbClr val="FA5B51"/>
                      </a:solidFill>
                      <a:prstDash val="solid"/>
                      <a:round/>
                      <a:headEnd len="sm" w="sm" type="none"/>
                      <a:tailEnd len="sm" w="sm" type="none"/>
                    </a:lnB>
                  </a:tcPr>
                </a:tc>
              </a:tr>
              <a:tr h="414475">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Operational Efficiency</a:t>
                      </a:r>
                      <a:endParaRPr sz="1800" u="none" cap="none" strike="noStrike">
                        <a:latin typeface="Calibri"/>
                        <a:ea typeface="Calibri"/>
                        <a:cs typeface="Calibri"/>
                        <a:sym typeface="Calibri"/>
                      </a:endParaRPr>
                    </a:p>
                  </a:txBody>
                  <a:tcPr marT="5905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6985" marR="0" rtl="0" algn="ctr">
                        <a:lnSpc>
                          <a:spcPct val="100000"/>
                        </a:lnSpc>
                        <a:spcBef>
                          <a:spcPts val="0"/>
                        </a:spcBef>
                        <a:spcAft>
                          <a:spcPts val="0"/>
                        </a:spcAft>
                        <a:buNone/>
                      </a:pPr>
                      <a:r>
                        <a:rPr lang="en-US" sz="1800" u="none" cap="none" strike="noStrike">
                          <a:latin typeface="Calibri"/>
                          <a:ea typeface="Calibri"/>
                          <a:cs typeface="Calibri"/>
                          <a:sym typeface="Calibri"/>
                        </a:rPr>
                        <a:t>&lt; 0.5X</a:t>
                      </a:r>
                      <a:endParaRPr sz="1800" u="none" cap="none" strike="noStrike">
                        <a:latin typeface="Calibri"/>
                        <a:ea typeface="Calibri"/>
                        <a:cs typeface="Calibri"/>
                        <a:sym typeface="Calibri"/>
                      </a:endParaRPr>
                    </a:p>
                  </a:txBody>
                  <a:tcPr marT="59050" marB="0" marR="0" marL="0">
                    <a:lnL cap="flat" cmpd="sng" w="28575">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None/>
                      </a:pPr>
                      <a:r>
                        <a:rPr lang="en-US" sz="1800" u="none" cap="none" strike="noStrike">
                          <a:latin typeface="Calibri"/>
                          <a:ea typeface="Calibri"/>
                          <a:cs typeface="Calibri"/>
                          <a:sym typeface="Calibri"/>
                        </a:rPr>
                        <a:t>5-1.5X</a:t>
                      </a:r>
                      <a:endParaRPr sz="1800" u="none" cap="none" strike="noStrike">
                        <a:latin typeface="Calibri"/>
                        <a:ea typeface="Calibri"/>
                        <a:cs typeface="Calibri"/>
                        <a:sym typeface="Calibri"/>
                      </a:endParaRPr>
                    </a:p>
                  </a:txBody>
                  <a:tcPr marT="59050" marB="0" marR="0" marL="0">
                    <a:lnL cap="flat" cmpd="sng" w="19050">
                      <a:solidFill>
                        <a:srgbClr val="FA5B51"/>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None/>
                      </a:pPr>
                      <a:r>
                        <a:rPr lang="en-US" sz="1800" u="none" cap="none" strike="noStrike">
                          <a:latin typeface="Calibri"/>
                          <a:ea typeface="Calibri"/>
                          <a:cs typeface="Calibri"/>
                          <a:sym typeface="Calibri"/>
                        </a:rPr>
                        <a:t>1.5X+</a:t>
                      </a:r>
                      <a:endParaRPr sz="1800" u="none" cap="none" strike="noStrike">
                        <a:latin typeface="Calibri"/>
                        <a:ea typeface="Calibri"/>
                        <a:cs typeface="Calibri"/>
                        <a:sym typeface="Calibri"/>
                      </a:endParaRPr>
                    </a:p>
                  </a:txBody>
                  <a:tcPr marT="59050" marB="0" marR="0" marL="0">
                    <a:lnL cap="flat" cmpd="sng" w="1905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r>
              <a:tr h="41440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Net Retention</a:t>
                      </a:r>
                      <a:endParaRPr sz="1800" u="none" cap="none" strike="noStrike">
                        <a:latin typeface="Calibri"/>
                        <a:ea typeface="Calibri"/>
                        <a:cs typeface="Calibri"/>
                        <a:sym typeface="Calibri"/>
                      </a:endParaRPr>
                    </a:p>
                  </a:txBody>
                  <a:tcPr marT="5905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7620" marR="0" rtl="0" algn="ctr">
                        <a:lnSpc>
                          <a:spcPct val="100000"/>
                        </a:lnSpc>
                        <a:spcBef>
                          <a:spcPts val="0"/>
                        </a:spcBef>
                        <a:spcAft>
                          <a:spcPts val="0"/>
                        </a:spcAft>
                        <a:buNone/>
                      </a:pPr>
                      <a:r>
                        <a:rPr lang="en-US" sz="1800" u="none" cap="none" strike="noStrike">
                          <a:latin typeface="Calibri"/>
                          <a:ea typeface="Calibri"/>
                          <a:cs typeface="Calibri"/>
                          <a:sym typeface="Calibri"/>
                        </a:rPr>
                        <a:t>100%</a:t>
                      </a:r>
                      <a:endParaRPr sz="1800" u="none" cap="none" strike="noStrike">
                        <a:latin typeface="Calibri"/>
                        <a:ea typeface="Calibri"/>
                        <a:cs typeface="Calibri"/>
                        <a:sym typeface="Calibri"/>
                      </a:endParaRPr>
                    </a:p>
                  </a:txBody>
                  <a:tcPr marT="59050" marB="0" marR="0" marL="0">
                    <a:lnL cap="flat" cmpd="sng" w="28575">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4445" marR="0" rtl="0" algn="ctr">
                        <a:lnSpc>
                          <a:spcPct val="100000"/>
                        </a:lnSpc>
                        <a:spcBef>
                          <a:spcPts val="0"/>
                        </a:spcBef>
                        <a:spcAft>
                          <a:spcPts val="0"/>
                        </a:spcAft>
                        <a:buNone/>
                      </a:pPr>
                      <a:r>
                        <a:rPr lang="en-US" sz="1800" u="none" cap="none" strike="noStrike">
                          <a:latin typeface="Calibri"/>
                          <a:ea typeface="Calibri"/>
                          <a:cs typeface="Calibri"/>
                          <a:sym typeface="Calibri"/>
                        </a:rPr>
                        <a:t>110%</a:t>
                      </a:r>
                      <a:endParaRPr sz="1800" u="none" cap="none" strike="noStrike">
                        <a:latin typeface="Calibri"/>
                        <a:ea typeface="Calibri"/>
                        <a:cs typeface="Calibri"/>
                        <a:sym typeface="Calibri"/>
                      </a:endParaRPr>
                    </a:p>
                  </a:txBody>
                  <a:tcPr marT="59050" marB="0" marR="0" marL="0">
                    <a:lnL cap="flat" cmpd="sng" w="19050">
                      <a:solidFill>
                        <a:srgbClr val="FA5B51"/>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635" marR="0" rtl="0" algn="ctr">
                        <a:lnSpc>
                          <a:spcPct val="100000"/>
                        </a:lnSpc>
                        <a:spcBef>
                          <a:spcPts val="0"/>
                        </a:spcBef>
                        <a:spcAft>
                          <a:spcPts val="0"/>
                        </a:spcAft>
                        <a:buNone/>
                      </a:pPr>
                      <a:r>
                        <a:rPr lang="en-US" sz="1800" u="none" cap="none" strike="noStrike">
                          <a:latin typeface="Calibri"/>
                          <a:ea typeface="Calibri"/>
                          <a:cs typeface="Calibri"/>
                          <a:sym typeface="Calibri"/>
                        </a:rPr>
                        <a:t>120%+</a:t>
                      </a:r>
                      <a:endParaRPr sz="1800" u="none" cap="none" strike="noStrike">
                        <a:latin typeface="Calibri"/>
                        <a:ea typeface="Calibri"/>
                        <a:cs typeface="Calibri"/>
                        <a:sym typeface="Calibri"/>
                      </a:endParaRPr>
                    </a:p>
                  </a:txBody>
                  <a:tcPr marT="59050" marB="0" marR="0" marL="0">
                    <a:lnL cap="flat" cmpd="sng" w="1905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r>
              <a:tr h="4195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Time To Cash Out</a:t>
                      </a:r>
                      <a:endParaRPr sz="1800" u="none" cap="none" strike="noStrike">
                        <a:latin typeface="Calibri"/>
                        <a:ea typeface="Calibri"/>
                        <a:cs typeface="Calibri"/>
                        <a:sym typeface="Calibri"/>
                      </a:endParaRPr>
                    </a:p>
                  </a:txBody>
                  <a:tcPr marT="5905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6985" marR="0" rtl="0" algn="ctr">
                        <a:lnSpc>
                          <a:spcPct val="100000"/>
                        </a:lnSpc>
                        <a:spcBef>
                          <a:spcPts val="0"/>
                        </a:spcBef>
                        <a:spcAft>
                          <a:spcPts val="0"/>
                        </a:spcAft>
                        <a:buNone/>
                      </a:pPr>
                      <a:r>
                        <a:rPr lang="en-US" sz="1800" u="none" cap="none" strike="noStrike">
                          <a:latin typeface="Calibri"/>
                          <a:ea typeface="Calibri"/>
                          <a:cs typeface="Calibri"/>
                          <a:sym typeface="Calibri"/>
                        </a:rPr>
                        <a:t>12 Months</a:t>
                      </a:r>
                      <a:endParaRPr sz="1800" u="none" cap="none" strike="noStrike">
                        <a:latin typeface="Calibri"/>
                        <a:ea typeface="Calibri"/>
                        <a:cs typeface="Calibri"/>
                        <a:sym typeface="Calibri"/>
                      </a:endParaRPr>
                    </a:p>
                  </a:txBody>
                  <a:tcPr marT="59050" marB="0" marR="0" marL="0">
                    <a:lnL cap="flat" cmpd="sng" w="28575">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3810" marR="0" rtl="0" algn="ctr">
                        <a:lnSpc>
                          <a:spcPct val="100000"/>
                        </a:lnSpc>
                        <a:spcBef>
                          <a:spcPts val="0"/>
                        </a:spcBef>
                        <a:spcAft>
                          <a:spcPts val="0"/>
                        </a:spcAft>
                        <a:buNone/>
                      </a:pPr>
                      <a:r>
                        <a:rPr lang="en-US" sz="1800" u="none" cap="none" strike="noStrike">
                          <a:latin typeface="Calibri"/>
                          <a:ea typeface="Calibri"/>
                          <a:cs typeface="Calibri"/>
                          <a:sym typeface="Calibri"/>
                        </a:rPr>
                        <a:t>18 Months</a:t>
                      </a:r>
                      <a:endParaRPr sz="1800" u="none" cap="none" strike="noStrike">
                        <a:latin typeface="Calibri"/>
                        <a:ea typeface="Calibri"/>
                        <a:cs typeface="Calibri"/>
                        <a:sym typeface="Calibri"/>
                      </a:endParaRPr>
                    </a:p>
                  </a:txBody>
                  <a:tcPr marT="59050" marB="0" marR="0" marL="0">
                    <a:lnL cap="flat" cmpd="sng" w="19050">
                      <a:solidFill>
                        <a:srgbClr val="FA5B51"/>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0" marR="978535" rtl="0" algn="r">
                        <a:lnSpc>
                          <a:spcPct val="100000"/>
                        </a:lnSpc>
                        <a:spcBef>
                          <a:spcPts val="0"/>
                        </a:spcBef>
                        <a:spcAft>
                          <a:spcPts val="0"/>
                        </a:spcAft>
                        <a:buNone/>
                      </a:pPr>
                      <a:r>
                        <a:rPr lang="en-US" sz="1800" u="none" cap="none" strike="noStrike">
                          <a:latin typeface="Calibri"/>
                          <a:ea typeface="Calibri"/>
                          <a:cs typeface="Calibri"/>
                          <a:sym typeface="Calibri"/>
                        </a:rPr>
                        <a:t>24 Months</a:t>
                      </a:r>
                      <a:endParaRPr sz="1800" u="none" cap="none" strike="noStrike">
                        <a:latin typeface="Calibri"/>
                        <a:ea typeface="Calibri"/>
                        <a:cs typeface="Calibri"/>
                        <a:sym typeface="Calibri"/>
                      </a:endParaRPr>
                    </a:p>
                  </a:txBody>
                  <a:tcPr marT="59050" marB="0" marR="0" marL="0">
                    <a:lnL cap="flat" cmpd="sng" w="1905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r>
              <a:tr h="4144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Revenue Growth</a:t>
                      </a:r>
                      <a:endParaRPr sz="1800" u="none" cap="none" strike="noStrike">
                        <a:latin typeface="Calibri"/>
                        <a:ea typeface="Calibri"/>
                        <a:cs typeface="Calibri"/>
                        <a:sym typeface="Calibri"/>
                      </a:endParaRPr>
                    </a:p>
                  </a:txBody>
                  <a:tcPr marT="5397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5715" marR="0" rtl="0" algn="ctr">
                        <a:lnSpc>
                          <a:spcPct val="100000"/>
                        </a:lnSpc>
                        <a:spcBef>
                          <a:spcPts val="0"/>
                        </a:spcBef>
                        <a:spcAft>
                          <a:spcPts val="0"/>
                        </a:spcAft>
                        <a:buNone/>
                      </a:pPr>
                      <a:r>
                        <a:rPr lang="en-US" sz="1800" u="none" cap="none" strike="noStrike">
                          <a:latin typeface="Calibri"/>
                          <a:ea typeface="Calibri"/>
                          <a:cs typeface="Calibri"/>
                          <a:sym typeface="Calibri"/>
                        </a:rPr>
                        <a:t>75%+</a:t>
                      </a:r>
                      <a:endParaRPr sz="1800" u="none" cap="none" strike="noStrike">
                        <a:latin typeface="Calibri"/>
                        <a:ea typeface="Calibri"/>
                        <a:cs typeface="Calibri"/>
                        <a:sym typeface="Calibri"/>
                      </a:endParaRPr>
                    </a:p>
                  </a:txBody>
                  <a:tcPr marT="53975" marB="0" marR="0" marL="0">
                    <a:lnL cap="flat" cmpd="sng" w="28575">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2540" marR="0" rtl="0" algn="ctr">
                        <a:lnSpc>
                          <a:spcPct val="100000"/>
                        </a:lnSpc>
                        <a:spcBef>
                          <a:spcPts val="0"/>
                        </a:spcBef>
                        <a:spcAft>
                          <a:spcPts val="0"/>
                        </a:spcAft>
                        <a:buNone/>
                      </a:pPr>
                      <a:r>
                        <a:rPr lang="en-US" sz="1800" u="none" cap="none" strike="noStrike">
                          <a:latin typeface="Calibri"/>
                          <a:ea typeface="Calibri"/>
                          <a:cs typeface="Calibri"/>
                          <a:sym typeface="Calibri"/>
                        </a:rPr>
                        <a:t>100%+</a:t>
                      </a:r>
                      <a:endParaRPr sz="1800" u="none" cap="none" strike="noStrike">
                        <a:latin typeface="Calibri"/>
                        <a:ea typeface="Calibri"/>
                        <a:cs typeface="Calibri"/>
                        <a:sym typeface="Calibri"/>
                      </a:endParaRPr>
                    </a:p>
                  </a:txBody>
                  <a:tcPr marT="53975" marB="0" marR="0" marL="0">
                    <a:lnL cap="flat" cmpd="sng" w="19050">
                      <a:solidFill>
                        <a:srgbClr val="FA5B51"/>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c>
                  <a:txBody>
                    <a:bodyPr/>
                    <a:lstStyle/>
                    <a:p>
                      <a:pPr indent="0" lvl="0" marL="635" marR="0" rtl="0" algn="ctr">
                        <a:lnSpc>
                          <a:spcPct val="100000"/>
                        </a:lnSpc>
                        <a:spcBef>
                          <a:spcPts val="0"/>
                        </a:spcBef>
                        <a:spcAft>
                          <a:spcPts val="0"/>
                        </a:spcAft>
                        <a:buNone/>
                      </a:pPr>
                      <a:r>
                        <a:rPr lang="en-US" sz="1800" u="none" cap="none" strike="noStrike">
                          <a:latin typeface="Calibri"/>
                          <a:ea typeface="Calibri"/>
                          <a:cs typeface="Calibri"/>
                          <a:sym typeface="Calibri"/>
                        </a:rPr>
                        <a:t>125%+</a:t>
                      </a:r>
                      <a:endParaRPr sz="1800" u="none" cap="none" strike="noStrike">
                        <a:latin typeface="Calibri"/>
                        <a:ea typeface="Calibri"/>
                        <a:cs typeface="Calibri"/>
                        <a:sym typeface="Calibri"/>
                      </a:endParaRPr>
                    </a:p>
                  </a:txBody>
                  <a:tcPr marT="53975" marB="0" marR="0" marL="0">
                    <a:lnL cap="flat" cmpd="sng" w="1905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A5B51"/>
                      </a:solidFill>
                      <a:prstDash val="solid"/>
                      <a:round/>
                      <a:headEnd len="sm" w="sm" type="none"/>
                      <a:tailEnd len="sm" w="sm" type="none"/>
                    </a:lnT>
                    <a:lnB cap="flat" cmpd="sng" w="19050">
                      <a:solidFill>
                        <a:srgbClr val="FA5B51"/>
                      </a:solidFill>
                      <a:prstDash val="solid"/>
                      <a:round/>
                      <a:headEnd len="sm" w="sm" type="none"/>
                      <a:tailEnd len="sm" w="sm" type="none"/>
                    </a:lnB>
                  </a:tcPr>
                </a:tc>
              </a:tr>
              <a:tr h="411975">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Logo Retention</a:t>
                      </a:r>
                      <a:endParaRPr sz="1800" u="none" cap="none" strike="noStrike">
                        <a:latin typeface="Calibri"/>
                        <a:ea typeface="Calibri"/>
                        <a:cs typeface="Calibri"/>
                        <a:sym typeface="Calibri"/>
                      </a:endParaRPr>
                    </a:p>
                  </a:txBody>
                  <a:tcPr marT="5397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6529D"/>
                    </a:solidFill>
                  </a:tcPr>
                </a:tc>
                <a:tc>
                  <a:txBody>
                    <a:bodyPr/>
                    <a:lstStyle/>
                    <a:p>
                      <a:pPr indent="0" lvl="0" marL="5715" marR="0" rtl="0" algn="ctr">
                        <a:lnSpc>
                          <a:spcPct val="100000"/>
                        </a:lnSpc>
                        <a:spcBef>
                          <a:spcPts val="0"/>
                        </a:spcBef>
                        <a:spcAft>
                          <a:spcPts val="0"/>
                        </a:spcAft>
                        <a:buNone/>
                      </a:pPr>
                      <a:r>
                        <a:rPr lang="en-US" sz="1800" u="none" cap="none" strike="noStrike">
                          <a:latin typeface="Calibri"/>
                          <a:ea typeface="Calibri"/>
                          <a:cs typeface="Calibri"/>
                          <a:sym typeface="Calibri"/>
                        </a:rPr>
                        <a:t>&gt; 85%</a:t>
                      </a:r>
                      <a:endParaRPr sz="1800" u="none" cap="none" strike="noStrike">
                        <a:latin typeface="Calibri"/>
                        <a:ea typeface="Calibri"/>
                        <a:cs typeface="Calibri"/>
                        <a:sym typeface="Calibri"/>
                      </a:endParaRPr>
                    </a:p>
                  </a:txBody>
                  <a:tcPr marT="53975" marB="0" marR="0" marL="0">
                    <a:lnL cap="flat" cmpd="sng" w="28575">
                      <a:solidFill>
                        <a:srgbClr val="FFFFFF"/>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2540" marR="0" rtl="0" algn="ctr">
                        <a:lnSpc>
                          <a:spcPct val="100000"/>
                        </a:lnSpc>
                        <a:spcBef>
                          <a:spcPts val="0"/>
                        </a:spcBef>
                        <a:spcAft>
                          <a:spcPts val="0"/>
                        </a:spcAft>
                        <a:buNone/>
                      </a:pPr>
                      <a:r>
                        <a:rPr lang="en-US" sz="1800" u="none" cap="none" strike="noStrike">
                          <a:latin typeface="Calibri"/>
                          <a:ea typeface="Calibri"/>
                          <a:cs typeface="Calibri"/>
                          <a:sym typeface="Calibri"/>
                        </a:rPr>
                        <a:t>&gt; 90%</a:t>
                      </a:r>
                      <a:endParaRPr sz="1800" u="none" cap="none" strike="noStrike">
                        <a:latin typeface="Calibri"/>
                        <a:ea typeface="Calibri"/>
                        <a:cs typeface="Calibri"/>
                        <a:sym typeface="Calibri"/>
                      </a:endParaRPr>
                    </a:p>
                  </a:txBody>
                  <a:tcPr marT="53975" marB="0" marR="0" marL="0">
                    <a:lnL cap="flat" cmpd="sng" w="19050">
                      <a:solidFill>
                        <a:srgbClr val="FA5B51"/>
                      </a:solidFill>
                      <a:prstDash val="solid"/>
                      <a:round/>
                      <a:headEnd len="sm" w="sm" type="none"/>
                      <a:tailEnd len="sm" w="sm" type="none"/>
                    </a:lnL>
                    <a:lnR cap="flat" cmpd="sng" w="19050">
                      <a:solidFill>
                        <a:srgbClr val="FA5B51"/>
                      </a:solidFill>
                      <a:prstDash val="solid"/>
                      <a:round/>
                      <a:headEnd len="sm" w="sm" type="none"/>
                      <a:tailEnd len="sm" w="sm" type="none"/>
                    </a:lnR>
                    <a:lnT cap="flat" cmpd="sng" w="19050">
                      <a:solidFill>
                        <a:srgbClr val="FA5B51"/>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635" marR="0" rtl="0" algn="ctr">
                        <a:lnSpc>
                          <a:spcPct val="100000"/>
                        </a:lnSpc>
                        <a:spcBef>
                          <a:spcPts val="0"/>
                        </a:spcBef>
                        <a:spcAft>
                          <a:spcPts val="0"/>
                        </a:spcAft>
                        <a:buNone/>
                      </a:pPr>
                      <a:r>
                        <a:rPr lang="en-US" sz="1800" u="none" cap="none" strike="noStrike">
                          <a:latin typeface="Calibri"/>
                          <a:ea typeface="Calibri"/>
                          <a:cs typeface="Calibri"/>
                          <a:sym typeface="Calibri"/>
                        </a:rPr>
                        <a:t>95%+</a:t>
                      </a:r>
                      <a:endParaRPr sz="1800" u="none" cap="none" strike="noStrike">
                        <a:latin typeface="Calibri"/>
                        <a:ea typeface="Calibri"/>
                        <a:cs typeface="Calibri"/>
                        <a:sym typeface="Calibri"/>
                      </a:endParaRPr>
                    </a:p>
                  </a:txBody>
                  <a:tcPr marT="53975" marB="0" marR="0" marL="0">
                    <a:lnL cap="flat" cmpd="sng" w="19050">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A5B51"/>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773" name="Google Shape;773;p26"/>
          <p:cNvSpPr txBox="1"/>
          <p:nvPr/>
        </p:nvSpPr>
        <p:spPr>
          <a:xfrm>
            <a:off x="168351" y="6601459"/>
            <a:ext cx="752729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latin typeface="Arial"/>
                <a:ea typeface="Arial"/>
                <a:cs typeface="Arial"/>
                <a:sym typeface="Arial"/>
              </a:rPr>
              <a:t>SOURCE REFERENCED: 1. Stellaris VP: Tired of too many SaaS metrics? By Alok Goyal, 2. Bessemer VP: State of the Cloud 2023.</a:t>
            </a:r>
            <a:endParaRPr sz="10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7" name="Shape 777"/>
        <p:cNvGrpSpPr/>
        <p:nvPr/>
      </p:nvGrpSpPr>
      <p:grpSpPr>
        <a:xfrm>
          <a:off x="0" y="0"/>
          <a:ext cx="0" cy="0"/>
          <a:chOff x="0" y="0"/>
          <a:chExt cx="0" cy="0"/>
        </a:xfrm>
      </p:grpSpPr>
      <p:sp>
        <p:nvSpPr>
          <p:cNvPr id="778" name="Google Shape;778;p27"/>
          <p:cNvSpPr/>
          <p:nvPr/>
        </p:nvSpPr>
        <p:spPr>
          <a:xfrm>
            <a:off x="0" y="0"/>
            <a:ext cx="12192000" cy="6858000"/>
          </a:xfrm>
          <a:custGeom>
            <a:rect b="b" l="l" r="r" t="t"/>
            <a:pathLst>
              <a:path extrusionOk="0" h="6858000" w="12192000">
                <a:moveTo>
                  <a:pt x="12191999" y="0"/>
                </a:moveTo>
                <a:lnTo>
                  <a:pt x="0" y="0"/>
                </a:lnTo>
                <a:lnTo>
                  <a:pt x="0" y="6857996"/>
                </a:lnTo>
                <a:lnTo>
                  <a:pt x="12191999" y="6857996"/>
                </a:lnTo>
                <a:lnTo>
                  <a:pt x="1219199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9" name="Google Shape;779;p27"/>
          <p:cNvSpPr txBox="1"/>
          <p:nvPr>
            <p:ph type="title"/>
          </p:nvPr>
        </p:nvSpPr>
        <p:spPr>
          <a:xfrm>
            <a:off x="231140" y="2548585"/>
            <a:ext cx="6066790" cy="14890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9600">
                <a:solidFill>
                  <a:srgbClr val="FA5B51"/>
                </a:solidFill>
                <a:latin typeface="Arial"/>
                <a:ea typeface="Arial"/>
                <a:cs typeface="Arial"/>
                <a:sym typeface="Arial"/>
              </a:rPr>
              <a:t>Thank You</a:t>
            </a:r>
            <a:endParaRPr sz="9600">
              <a:latin typeface="Arial"/>
              <a:ea typeface="Arial"/>
              <a:cs typeface="Arial"/>
              <a:sym typeface="Arial"/>
            </a:endParaRPr>
          </a:p>
        </p:txBody>
      </p:sp>
      <p:sp>
        <p:nvSpPr>
          <p:cNvPr id="780" name="Google Shape;780;p27"/>
          <p:cNvSpPr txBox="1"/>
          <p:nvPr/>
        </p:nvSpPr>
        <p:spPr>
          <a:xfrm>
            <a:off x="231140" y="6344513"/>
            <a:ext cx="5433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t/>
            </a:r>
            <a:endParaRPr sz="28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sp>
        <p:nvSpPr>
          <p:cNvPr id="69" name="Google Shape;69;p9"/>
          <p:cNvSpPr txBox="1"/>
          <p:nvPr>
            <p:ph type="title"/>
          </p:nvPr>
        </p:nvSpPr>
        <p:spPr>
          <a:xfrm>
            <a:off x="654202" y="125933"/>
            <a:ext cx="9460200" cy="694800"/>
          </a:xfrm>
          <a:prstGeom prst="rect">
            <a:avLst/>
          </a:prstGeom>
          <a:noFill/>
          <a:ln>
            <a:noFill/>
          </a:ln>
        </p:spPr>
        <p:txBody>
          <a:bodyPr anchorCtr="0" anchor="t" bIns="0" lIns="0" spcFirstLastPara="1" rIns="0" wrap="square" tIns="12050">
            <a:spAutoFit/>
          </a:bodyPr>
          <a:lstStyle/>
          <a:p>
            <a:pPr indent="0" lvl="0" marL="12700" rtl="0" algn="l">
              <a:lnSpc>
                <a:spcPct val="119772"/>
              </a:lnSpc>
              <a:spcBef>
                <a:spcPts val="0"/>
              </a:spcBef>
              <a:spcAft>
                <a:spcPts val="0"/>
              </a:spcAft>
              <a:buNone/>
            </a:pPr>
            <a:r>
              <a:rPr lang="en-US">
                <a:solidFill>
                  <a:srgbClr val="17092B"/>
                </a:solidFill>
              </a:rPr>
              <a:t>From "Software is eating the world" to "AI is eating the software that is</a:t>
            </a:r>
            <a:endParaRPr/>
          </a:p>
          <a:p>
            <a:pPr indent="0" lvl="0" marL="12700" rtl="0" algn="l">
              <a:lnSpc>
                <a:spcPct val="119772"/>
              </a:lnSpc>
              <a:spcBef>
                <a:spcPts val="0"/>
              </a:spcBef>
              <a:spcAft>
                <a:spcPts val="0"/>
              </a:spcAft>
              <a:buNone/>
            </a:pPr>
            <a:r>
              <a:rPr lang="en-US">
                <a:solidFill>
                  <a:srgbClr val="17092B"/>
                </a:solidFill>
              </a:rPr>
              <a:t>eating the world”</a:t>
            </a:r>
            <a:endParaRPr/>
          </a:p>
        </p:txBody>
      </p:sp>
      <p:sp>
        <p:nvSpPr>
          <p:cNvPr id="70" name="Google Shape;70;p9"/>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 name="Google Shape;71;p9"/>
          <p:cNvSpPr/>
          <p:nvPr/>
        </p:nvSpPr>
        <p:spPr>
          <a:xfrm>
            <a:off x="141731" y="1141475"/>
            <a:ext cx="11908790" cy="0"/>
          </a:xfrm>
          <a:custGeom>
            <a:rect b="b" l="l" r="r" t="t"/>
            <a:pathLst>
              <a:path extrusionOk="0" h="120000" w="11908790">
                <a:moveTo>
                  <a:pt x="0" y="0"/>
                </a:moveTo>
                <a:lnTo>
                  <a:pt x="11908536"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2" name="Google Shape;72;p9"/>
          <p:cNvSpPr txBox="1"/>
          <p:nvPr/>
        </p:nvSpPr>
        <p:spPr>
          <a:xfrm>
            <a:off x="128422" y="725469"/>
            <a:ext cx="11937365" cy="2446655"/>
          </a:xfrm>
          <a:prstGeom prst="rect">
            <a:avLst/>
          </a:prstGeom>
          <a:noFill/>
          <a:ln>
            <a:noFill/>
          </a:ln>
        </p:spPr>
        <p:txBody>
          <a:bodyPr anchorCtr="0" anchor="t" bIns="0" lIns="0" spcFirstLastPara="1" rIns="0" wrap="square" tIns="117475">
            <a:spAutoFit/>
          </a:bodyPr>
          <a:lstStyle/>
          <a:p>
            <a:pPr indent="0" lvl="0" marL="12700" marR="0" rtl="0" algn="just">
              <a:lnSpc>
                <a:spcPct val="100000"/>
              </a:lnSpc>
              <a:spcBef>
                <a:spcPts val="0"/>
              </a:spcBef>
              <a:spcAft>
                <a:spcPts val="0"/>
              </a:spcAft>
              <a:buNone/>
            </a:pPr>
            <a:r>
              <a:rPr b="1" lang="en-US" sz="1800">
                <a:solidFill>
                  <a:srgbClr val="17092B"/>
                </a:solidFill>
                <a:latin typeface="Arial"/>
                <a:ea typeface="Arial"/>
                <a:cs typeface="Arial"/>
                <a:sym typeface="Arial"/>
              </a:rPr>
              <a:t>Shift towards Gen-AI</a:t>
            </a:r>
            <a:endParaRPr sz="1800">
              <a:latin typeface="Arial"/>
              <a:ea typeface="Arial"/>
              <a:cs typeface="Arial"/>
              <a:sym typeface="Arial"/>
            </a:endParaRPr>
          </a:p>
          <a:p>
            <a:pPr indent="0" lvl="0" marL="12700" marR="5080" rtl="0" algn="just">
              <a:lnSpc>
                <a:spcPct val="100000"/>
              </a:lnSpc>
              <a:spcBef>
                <a:spcPts val="645"/>
              </a:spcBef>
              <a:spcAft>
                <a:spcPts val="0"/>
              </a:spcAft>
              <a:buNone/>
            </a:pPr>
            <a:r>
              <a:rPr lang="en-US" sz="1400">
                <a:latin typeface="Arial"/>
                <a:ea typeface="Arial"/>
                <a:cs typeface="Arial"/>
                <a:sym typeface="Arial"/>
              </a:rPr>
              <a:t>The global economy has undergone a significant transition from being fuelled by industrialization to being driven by knowledge and information.  Technological advances and platform shifts, such as the Internet, cloud computing, and smartphone ubiquity, have revolutionized the way people  communicate, create, and consume content. The next platform shift is on the horizon, which will be defined by artificial intelligence (AI).</a:t>
            </a:r>
            <a:endParaRPr sz="1400">
              <a:latin typeface="Arial"/>
              <a:ea typeface="Arial"/>
              <a:cs typeface="Arial"/>
              <a:sym typeface="Arial"/>
            </a:endParaRPr>
          </a:p>
          <a:p>
            <a:pPr indent="0" lvl="0" marL="12700" marR="5080" rtl="0" algn="just">
              <a:lnSpc>
                <a:spcPct val="100000"/>
              </a:lnSpc>
              <a:spcBef>
                <a:spcPts val="844"/>
              </a:spcBef>
              <a:spcAft>
                <a:spcPts val="0"/>
              </a:spcAft>
              <a:buNone/>
            </a:pPr>
            <a:r>
              <a:rPr lang="en-US" sz="1400">
                <a:latin typeface="Arial"/>
                <a:ea typeface="Arial"/>
                <a:cs typeface="Arial"/>
                <a:sym typeface="Arial"/>
              </a:rPr>
              <a:t>Recent advancements in LLMs and other ML tools have streamlined content creation. LLMs, complex neural networks that can generate text, are  growing in size and sophistication at a rate of 10x per year. Modern AI can now autonomously create text, visual, audio, code, data, and multimedia  comparable to human benchmarks. Language models are becoming the cognitive structure of real-world AI, and advancements are accumulating,  leading to an inflection point where AI will redefine the knowledge and information economy.</a:t>
            </a:r>
            <a:endParaRPr sz="1400">
              <a:latin typeface="Arial"/>
              <a:ea typeface="Arial"/>
              <a:cs typeface="Arial"/>
              <a:sym typeface="Arial"/>
            </a:endParaRPr>
          </a:p>
          <a:p>
            <a:pPr indent="0" lvl="0" marL="12700" marR="0" rtl="0" algn="just">
              <a:lnSpc>
                <a:spcPct val="100000"/>
              </a:lnSpc>
              <a:spcBef>
                <a:spcPts val="665"/>
              </a:spcBef>
              <a:spcAft>
                <a:spcPts val="0"/>
              </a:spcAft>
              <a:buNone/>
            </a:pPr>
            <a:r>
              <a:rPr b="1" lang="en-US" sz="1800">
                <a:solidFill>
                  <a:srgbClr val="17092B"/>
                </a:solidFill>
                <a:latin typeface="Arial"/>
                <a:ea typeface="Arial"/>
                <a:cs typeface="Arial"/>
                <a:sym typeface="Arial"/>
              </a:rPr>
              <a:t>Drivers for Acceleration	Benchmarking Modalities, </a:t>
            </a:r>
            <a:r>
              <a:rPr lang="en-US" sz="1800">
                <a:solidFill>
                  <a:srgbClr val="7E7E7E"/>
                </a:solidFill>
                <a:latin typeface="Arial"/>
                <a:ea typeface="Arial"/>
                <a:cs typeface="Arial"/>
                <a:sym typeface="Arial"/>
              </a:rPr>
              <a:t>%age   </a:t>
            </a:r>
            <a:r>
              <a:rPr b="1" lang="en-US" sz="1800">
                <a:solidFill>
                  <a:srgbClr val="17092B"/>
                </a:solidFill>
                <a:latin typeface="Arial"/>
                <a:ea typeface="Arial"/>
                <a:cs typeface="Arial"/>
                <a:sym typeface="Arial"/>
              </a:rPr>
              <a:t>Market Penetration, </a:t>
            </a:r>
            <a:r>
              <a:rPr lang="en-US" sz="1800">
                <a:solidFill>
                  <a:srgbClr val="7E7E7E"/>
                </a:solidFill>
                <a:latin typeface="Arial"/>
                <a:ea typeface="Arial"/>
                <a:cs typeface="Arial"/>
                <a:sym typeface="Arial"/>
              </a:rPr>
              <a:t>%age</a:t>
            </a:r>
            <a:endParaRPr sz="1800">
              <a:latin typeface="Arial"/>
              <a:ea typeface="Arial"/>
              <a:cs typeface="Arial"/>
              <a:sym typeface="Arial"/>
            </a:endParaRPr>
          </a:p>
        </p:txBody>
      </p:sp>
      <p:graphicFrame>
        <p:nvGraphicFramePr>
          <p:cNvPr id="73" name="Google Shape;73;p9"/>
          <p:cNvGraphicFramePr/>
          <p:nvPr/>
        </p:nvGraphicFramePr>
        <p:xfrm>
          <a:off x="134848" y="3178873"/>
          <a:ext cx="3000000" cy="3000000"/>
        </p:xfrm>
        <a:graphic>
          <a:graphicData uri="http://schemas.openxmlformats.org/drawingml/2006/table">
            <a:tbl>
              <a:tblPr bandRow="1" firstRow="1">
                <a:noFill/>
                <a:tableStyleId>{71F76136-D7E7-48A1-8786-7BC977E6084A}</a:tableStyleId>
              </a:tblPr>
              <a:tblGrid>
                <a:gridCol w="1363350"/>
                <a:gridCol w="2610475"/>
              </a:tblGrid>
              <a:tr h="837575">
                <a:tc>
                  <a:txBody>
                    <a:bodyPr/>
                    <a:lstStyle/>
                    <a:p>
                      <a:pPr indent="51434" lvl="0" marL="290195" marR="288925"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Human  Baseline</a:t>
                      </a:r>
                      <a:endParaRPr sz="1800" u="none" cap="none" strike="noStrike">
                        <a:latin typeface="Calibri"/>
                        <a:ea typeface="Calibri"/>
                        <a:cs typeface="Calibri"/>
                        <a:sym typeface="Calibri"/>
                      </a:endParaRPr>
                    </a:p>
                  </a:txBody>
                  <a:tcPr marT="13907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p>
                      <a:pPr indent="0" lvl="0" marL="86995" marR="62230" rtl="0" algn="just">
                        <a:lnSpc>
                          <a:spcPct val="100000"/>
                        </a:lnSpc>
                        <a:spcBef>
                          <a:spcPts val="0"/>
                        </a:spcBef>
                        <a:spcAft>
                          <a:spcPts val="0"/>
                        </a:spcAft>
                        <a:buNone/>
                      </a:pPr>
                      <a:r>
                        <a:rPr lang="en-US" sz="1000" u="none" cap="none" strike="noStrike">
                          <a:latin typeface="Calibri"/>
                          <a:ea typeface="Calibri"/>
                          <a:cs typeface="Calibri"/>
                          <a:sym typeface="Calibri"/>
                        </a:rPr>
                        <a:t>Generative AI is becoming more powerful and  robust, with many models surpassing human  benchmarks.</a:t>
                      </a:r>
                      <a:endParaRPr sz="1000" u="none" cap="none" strike="noStrike">
                        <a:latin typeface="Calibri"/>
                        <a:ea typeface="Calibri"/>
                        <a:cs typeface="Calibri"/>
                        <a:sym typeface="Calibri"/>
                      </a:endParaRPr>
                    </a:p>
                  </a:txBody>
                  <a:tcPr marT="1900" marB="0" marR="0" marL="0">
                    <a:lnL cap="flat" cmpd="sng" w="2857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20050">
                <a:tc>
                  <a:txBody>
                    <a:bodyPr/>
                    <a:lstStyle/>
                    <a:p>
                      <a:pPr indent="-152400" lvl="0" marL="417830" marR="263525"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Flywheel  Effect</a:t>
                      </a:r>
                      <a:endParaRPr sz="1800" u="none" cap="none" strike="noStrike">
                        <a:latin typeface="Calibri"/>
                        <a:ea typeface="Calibri"/>
                        <a:cs typeface="Calibri"/>
                        <a:sym typeface="Calibri"/>
                      </a:endParaRPr>
                    </a:p>
                  </a:txBody>
                  <a:tcPr marT="12320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86995" marR="61594" rtl="0" algn="just">
                        <a:lnSpc>
                          <a:spcPct val="100000"/>
                        </a:lnSpc>
                        <a:spcBef>
                          <a:spcPts val="0"/>
                        </a:spcBef>
                        <a:spcAft>
                          <a:spcPts val="0"/>
                        </a:spcAft>
                        <a:buNone/>
                      </a:pPr>
                      <a:r>
                        <a:rPr lang="en-US" sz="1000" u="none" cap="none" strike="noStrike">
                          <a:latin typeface="Calibri"/>
                          <a:ea typeface="Calibri"/>
                          <a:cs typeface="Calibri"/>
                          <a:sym typeface="Calibri"/>
                        </a:rPr>
                        <a:t>Advancements in LLMs are benefiting  downstream and multi-modal models,  mimicking how humans use different  modalities to comprehend information.</a:t>
                      </a:r>
                      <a:endParaRPr sz="1000" u="none" cap="none" strike="noStrike">
                        <a:latin typeface="Calibri"/>
                        <a:ea typeface="Calibri"/>
                        <a:cs typeface="Calibri"/>
                        <a:sym typeface="Calibri"/>
                      </a:endParaRPr>
                    </a:p>
                  </a:txBody>
                  <a:tcPr marT="100325" marB="0" marR="0" marL="0">
                    <a:lnL cap="flat" cmpd="sng" w="2857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93150">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116204"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Accessibility</a:t>
                      </a:r>
                      <a:endParaRPr sz="1800" u="none" cap="none" strike="noStrike">
                        <a:latin typeface="Calibri"/>
                        <a:ea typeface="Calibri"/>
                        <a:cs typeface="Calibri"/>
                        <a:sym typeface="Calibri"/>
                      </a:endParaRPr>
                    </a:p>
                  </a:txBody>
                  <a:tcPr marT="445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6529D"/>
                    </a:solidFill>
                  </a:tcPr>
                </a:tc>
                <a:tc>
                  <a:txBody>
                    <a:bodyPr/>
                    <a:lstStyle/>
                    <a:p>
                      <a:pPr indent="0" lvl="0" marL="86995" marR="61594" rtl="0" algn="just">
                        <a:lnSpc>
                          <a:spcPct val="100000"/>
                        </a:lnSpc>
                        <a:spcBef>
                          <a:spcPts val="0"/>
                        </a:spcBef>
                        <a:spcAft>
                          <a:spcPts val="0"/>
                        </a:spcAft>
                        <a:buNone/>
                      </a:pPr>
                      <a:r>
                        <a:rPr lang="en-US" sz="1000" u="none" cap="none" strike="noStrike">
                          <a:latin typeface="Calibri"/>
                          <a:ea typeface="Calibri"/>
                          <a:cs typeface="Calibri"/>
                          <a:sym typeface="Calibri"/>
                        </a:rPr>
                        <a:t>Access to private APIs and open source models  for generative ML is now available to  developers, with an acceleration in activity  following recent sponsorship of open source  models.</a:t>
                      </a:r>
                      <a:endParaRPr sz="1000" u="none" cap="none" strike="noStrike">
                        <a:latin typeface="Calibri"/>
                        <a:ea typeface="Calibri"/>
                        <a:cs typeface="Calibri"/>
                        <a:sym typeface="Calibri"/>
                      </a:endParaRPr>
                    </a:p>
                  </a:txBody>
                  <a:tcPr marT="60325" marB="0" marR="0" marL="0">
                    <a:lnL cap="flat" cmpd="sng" w="2857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74" name="Google Shape;74;p9"/>
          <p:cNvSpPr txBox="1"/>
          <p:nvPr/>
        </p:nvSpPr>
        <p:spPr>
          <a:xfrm>
            <a:off x="142494" y="5814821"/>
            <a:ext cx="11901170" cy="710565"/>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30475">
            <a:spAutoFit/>
          </a:bodyPr>
          <a:lstStyle/>
          <a:p>
            <a:pPr indent="0" lvl="0" marL="43815" marR="170815" rtl="0" algn="l">
              <a:lnSpc>
                <a:spcPct val="100000"/>
              </a:lnSpc>
              <a:spcBef>
                <a:spcPts val="0"/>
              </a:spcBef>
              <a:spcAft>
                <a:spcPts val="0"/>
              </a:spcAft>
              <a:buNone/>
            </a:pPr>
            <a:r>
              <a:rPr lang="en-US" sz="1400">
                <a:latin typeface="Arial"/>
                <a:ea typeface="Arial"/>
                <a:cs typeface="Arial"/>
                <a:sym typeface="Arial"/>
              </a:rPr>
              <a:t>Using LLMs and other generative AI tools in your software and applications can streamline content creation, improve user engagement, and enhance  overall user experience. These tools automate content generation, reduce manual effort, and increase productivity. LLMs can produce high-quality  content comparable to human benchmarks, resulting in more engaging content.</a:t>
            </a:r>
            <a:endParaRPr sz="1400">
              <a:latin typeface="Arial"/>
              <a:ea typeface="Arial"/>
              <a:cs typeface="Arial"/>
              <a:sym typeface="Arial"/>
            </a:endParaRPr>
          </a:p>
        </p:txBody>
      </p:sp>
      <p:sp>
        <p:nvSpPr>
          <p:cNvPr id="75" name="Google Shape;75;p9"/>
          <p:cNvSpPr/>
          <p:nvPr/>
        </p:nvSpPr>
        <p:spPr>
          <a:xfrm>
            <a:off x="4227576" y="3183635"/>
            <a:ext cx="3863975" cy="0"/>
          </a:xfrm>
          <a:custGeom>
            <a:rect b="b" l="l" r="r" t="t"/>
            <a:pathLst>
              <a:path extrusionOk="0" h="120000" w="3863975">
                <a:moveTo>
                  <a:pt x="0" y="0"/>
                </a:moveTo>
                <a:lnTo>
                  <a:pt x="3863975"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6" name="Google Shape;76;p9"/>
          <p:cNvSpPr/>
          <p:nvPr/>
        </p:nvSpPr>
        <p:spPr>
          <a:xfrm>
            <a:off x="8211311" y="3183635"/>
            <a:ext cx="3865245" cy="0"/>
          </a:xfrm>
          <a:custGeom>
            <a:rect b="b" l="l" r="r" t="t"/>
            <a:pathLst>
              <a:path extrusionOk="0" h="120000" w="3865245">
                <a:moveTo>
                  <a:pt x="0" y="0"/>
                </a:moveTo>
                <a:lnTo>
                  <a:pt x="3864737"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77" name="Google Shape;77;p9"/>
          <p:cNvGrpSpPr/>
          <p:nvPr/>
        </p:nvGrpSpPr>
        <p:grpSpPr>
          <a:xfrm>
            <a:off x="8217407" y="5132831"/>
            <a:ext cx="3858895" cy="299085"/>
            <a:chOff x="8217407" y="5132831"/>
            <a:chExt cx="3858895" cy="299085"/>
          </a:xfrm>
        </p:grpSpPr>
        <p:sp>
          <p:nvSpPr>
            <p:cNvPr id="78" name="Google Shape;78;p9"/>
            <p:cNvSpPr/>
            <p:nvPr/>
          </p:nvSpPr>
          <p:spPr>
            <a:xfrm>
              <a:off x="8502396" y="5330951"/>
              <a:ext cx="715010" cy="100965"/>
            </a:xfrm>
            <a:custGeom>
              <a:rect b="b" l="l" r="r" t="t"/>
              <a:pathLst>
                <a:path extrusionOk="0" h="100964" w="715009">
                  <a:moveTo>
                    <a:pt x="714756" y="0"/>
                  </a:moveTo>
                  <a:lnTo>
                    <a:pt x="0" y="0"/>
                  </a:lnTo>
                  <a:lnTo>
                    <a:pt x="0" y="41148"/>
                  </a:lnTo>
                  <a:lnTo>
                    <a:pt x="0" y="100584"/>
                  </a:lnTo>
                  <a:lnTo>
                    <a:pt x="714756" y="100584"/>
                  </a:lnTo>
                  <a:lnTo>
                    <a:pt x="714756" y="41148"/>
                  </a:lnTo>
                  <a:lnTo>
                    <a:pt x="714756"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9" name="Google Shape;79;p9"/>
            <p:cNvSpPr/>
            <p:nvPr/>
          </p:nvSpPr>
          <p:spPr>
            <a:xfrm>
              <a:off x="8502396" y="5218175"/>
              <a:ext cx="715010" cy="113030"/>
            </a:xfrm>
            <a:custGeom>
              <a:rect b="b" l="l" r="r" t="t"/>
              <a:pathLst>
                <a:path extrusionOk="0" h="113029" w="715009">
                  <a:moveTo>
                    <a:pt x="714756" y="0"/>
                  </a:moveTo>
                  <a:lnTo>
                    <a:pt x="0" y="0"/>
                  </a:lnTo>
                  <a:lnTo>
                    <a:pt x="0" y="53340"/>
                  </a:lnTo>
                  <a:lnTo>
                    <a:pt x="0" y="68580"/>
                  </a:lnTo>
                  <a:lnTo>
                    <a:pt x="0" y="112776"/>
                  </a:lnTo>
                  <a:lnTo>
                    <a:pt x="714756" y="112776"/>
                  </a:lnTo>
                  <a:lnTo>
                    <a:pt x="714756" y="68580"/>
                  </a:lnTo>
                  <a:lnTo>
                    <a:pt x="714756" y="53340"/>
                  </a:lnTo>
                  <a:lnTo>
                    <a:pt x="714756"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0" name="Google Shape;80;p9"/>
            <p:cNvSpPr/>
            <p:nvPr/>
          </p:nvSpPr>
          <p:spPr>
            <a:xfrm>
              <a:off x="8502396" y="5132831"/>
              <a:ext cx="715010" cy="85725"/>
            </a:xfrm>
            <a:custGeom>
              <a:rect b="b" l="l" r="r" t="t"/>
              <a:pathLst>
                <a:path extrusionOk="0" h="85725" w="715009">
                  <a:moveTo>
                    <a:pt x="714756" y="0"/>
                  </a:moveTo>
                  <a:lnTo>
                    <a:pt x="0" y="0"/>
                  </a:lnTo>
                  <a:lnTo>
                    <a:pt x="0" y="47244"/>
                  </a:lnTo>
                  <a:lnTo>
                    <a:pt x="0" y="85344"/>
                  </a:lnTo>
                  <a:lnTo>
                    <a:pt x="714756" y="85344"/>
                  </a:lnTo>
                  <a:lnTo>
                    <a:pt x="714756" y="47244"/>
                  </a:lnTo>
                  <a:lnTo>
                    <a:pt x="714756"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 name="Google Shape;81;p9"/>
            <p:cNvSpPr/>
            <p:nvPr/>
          </p:nvSpPr>
          <p:spPr>
            <a:xfrm>
              <a:off x="8217407" y="5431536"/>
              <a:ext cx="3858895" cy="0"/>
            </a:xfrm>
            <a:custGeom>
              <a:rect b="b" l="l" r="r" t="t"/>
              <a:pathLst>
                <a:path extrusionOk="0" h="120000" w="3858895">
                  <a:moveTo>
                    <a:pt x="0" y="0"/>
                  </a:moveTo>
                  <a:lnTo>
                    <a:pt x="394716" y="0"/>
                  </a:lnTo>
                </a:path>
                <a:path extrusionOk="0" h="120000" w="3858895">
                  <a:moveTo>
                    <a:pt x="536448" y="0"/>
                  </a:moveTo>
                  <a:lnTo>
                    <a:pt x="385876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82" name="Google Shape;82;p9"/>
          <p:cNvSpPr txBox="1"/>
          <p:nvPr/>
        </p:nvSpPr>
        <p:spPr>
          <a:xfrm>
            <a:off x="9788652" y="5122164"/>
            <a:ext cx="715010" cy="304800"/>
          </a:xfrm>
          <a:prstGeom prst="rect">
            <a:avLst/>
          </a:prstGeom>
          <a:solidFill>
            <a:srgbClr val="0C0415"/>
          </a:solidFill>
          <a:ln>
            <a:noFill/>
          </a:ln>
        </p:spPr>
        <p:txBody>
          <a:bodyPr anchorCtr="0" anchor="t" bIns="0" lIns="0" spcFirstLastPara="1" rIns="0" wrap="square" tIns="32375">
            <a:spAutoFit/>
          </a:bodyPr>
          <a:lstStyle/>
          <a:p>
            <a:pPr indent="0" lvl="0" marL="2540" marR="0" rtl="0" algn="ctr">
              <a:lnSpc>
                <a:spcPct val="100000"/>
              </a:lnSpc>
              <a:spcBef>
                <a:spcPts val="0"/>
              </a:spcBef>
              <a:spcAft>
                <a:spcPts val="0"/>
              </a:spcAft>
              <a:buNone/>
            </a:pPr>
            <a:r>
              <a:rPr lang="en-US" sz="1400">
                <a:solidFill>
                  <a:srgbClr val="FFFFFF"/>
                </a:solidFill>
                <a:latin typeface="Calibri"/>
                <a:ea typeface="Calibri"/>
                <a:cs typeface="Calibri"/>
                <a:sym typeface="Calibri"/>
              </a:rPr>
              <a:t>22</a:t>
            </a:r>
            <a:endParaRPr sz="1400">
              <a:latin typeface="Calibri"/>
              <a:ea typeface="Calibri"/>
              <a:cs typeface="Calibri"/>
              <a:sym typeface="Calibri"/>
            </a:endParaRPr>
          </a:p>
        </p:txBody>
      </p:sp>
      <p:sp>
        <p:nvSpPr>
          <p:cNvPr id="83" name="Google Shape;83;p9"/>
          <p:cNvSpPr txBox="1"/>
          <p:nvPr/>
        </p:nvSpPr>
        <p:spPr>
          <a:xfrm>
            <a:off x="11074907" y="4934711"/>
            <a:ext cx="715010" cy="492125"/>
          </a:xfrm>
          <a:prstGeom prst="rect">
            <a:avLst/>
          </a:prstGeom>
          <a:solidFill>
            <a:srgbClr val="0C0415"/>
          </a:solidFill>
          <a:ln>
            <a:noFill/>
          </a:ln>
        </p:spPr>
        <p:txBody>
          <a:bodyPr anchorCtr="0" anchor="t" bIns="0" lIns="0" spcFirstLastPara="1" rIns="0" wrap="square" tIns="127000">
            <a:spAutoFit/>
          </a:bodyPr>
          <a:lstStyle/>
          <a:p>
            <a:pPr indent="0" lvl="0" marL="3175" marR="0" rtl="0" algn="ctr">
              <a:lnSpc>
                <a:spcPct val="100000"/>
              </a:lnSpc>
              <a:spcBef>
                <a:spcPts val="0"/>
              </a:spcBef>
              <a:spcAft>
                <a:spcPts val="0"/>
              </a:spcAft>
              <a:buNone/>
            </a:pPr>
            <a:r>
              <a:rPr lang="en-US" sz="1400">
                <a:solidFill>
                  <a:srgbClr val="FFFFFF"/>
                </a:solidFill>
                <a:latin typeface="Calibri"/>
                <a:ea typeface="Calibri"/>
                <a:cs typeface="Calibri"/>
                <a:sym typeface="Calibri"/>
              </a:rPr>
              <a:t>35</a:t>
            </a:r>
            <a:endParaRPr sz="1400">
              <a:latin typeface="Calibri"/>
              <a:ea typeface="Calibri"/>
              <a:cs typeface="Calibri"/>
              <a:sym typeface="Calibri"/>
            </a:endParaRPr>
          </a:p>
        </p:txBody>
      </p:sp>
      <p:sp>
        <p:nvSpPr>
          <p:cNvPr id="84" name="Google Shape;84;p9"/>
          <p:cNvSpPr txBox="1"/>
          <p:nvPr/>
        </p:nvSpPr>
        <p:spPr>
          <a:xfrm>
            <a:off x="9788652" y="4934711"/>
            <a:ext cx="715010" cy="187960"/>
          </a:xfrm>
          <a:prstGeom prst="rect">
            <a:avLst/>
          </a:prstGeom>
          <a:solidFill>
            <a:srgbClr val="17092B"/>
          </a:solidFill>
          <a:ln>
            <a:noFill/>
          </a:ln>
        </p:spPr>
        <p:txBody>
          <a:bodyPr anchorCtr="0" anchor="t" bIns="0" lIns="0" spcFirstLastPara="1" rIns="0" wrap="square" tIns="0">
            <a:spAutoFit/>
          </a:bodyPr>
          <a:lstStyle/>
          <a:p>
            <a:pPr indent="0" lvl="0" marL="2540" marR="0" rtl="0" algn="ctr">
              <a:lnSpc>
                <a:spcPct val="96785"/>
              </a:lnSpc>
              <a:spcBef>
                <a:spcPts val="0"/>
              </a:spcBef>
              <a:spcAft>
                <a:spcPts val="0"/>
              </a:spcAft>
              <a:buNone/>
            </a:pPr>
            <a:r>
              <a:rPr lang="en-US" sz="1400">
                <a:solidFill>
                  <a:srgbClr val="FFFFFF"/>
                </a:solidFill>
                <a:latin typeface="Calibri"/>
                <a:ea typeface="Calibri"/>
                <a:cs typeface="Calibri"/>
                <a:sym typeface="Calibri"/>
              </a:rPr>
              <a:t>15</a:t>
            </a:r>
            <a:endParaRPr sz="1400">
              <a:latin typeface="Calibri"/>
              <a:ea typeface="Calibri"/>
              <a:cs typeface="Calibri"/>
              <a:sym typeface="Calibri"/>
            </a:endParaRPr>
          </a:p>
        </p:txBody>
      </p:sp>
      <p:sp>
        <p:nvSpPr>
          <p:cNvPr id="85" name="Google Shape;85;p9"/>
          <p:cNvSpPr txBox="1"/>
          <p:nvPr/>
        </p:nvSpPr>
        <p:spPr>
          <a:xfrm>
            <a:off x="11074907" y="4154423"/>
            <a:ext cx="715010" cy="780415"/>
          </a:xfrm>
          <a:prstGeom prst="rect">
            <a:avLst/>
          </a:prstGeom>
          <a:solidFill>
            <a:srgbClr val="17092B"/>
          </a:solidFill>
          <a:ln>
            <a:noFill/>
          </a:ln>
        </p:spPr>
        <p:txBody>
          <a:bodyPr anchorCtr="0" anchor="t" bIns="0" lIns="0" spcFirstLastPara="1" rIns="0" wrap="square" tIns="5700">
            <a:spAutoFit/>
          </a:bodyPr>
          <a:lstStyle/>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3175" marR="0" rtl="0" algn="ctr">
              <a:lnSpc>
                <a:spcPct val="100000"/>
              </a:lnSpc>
              <a:spcBef>
                <a:spcPts val="0"/>
              </a:spcBef>
              <a:spcAft>
                <a:spcPts val="0"/>
              </a:spcAft>
              <a:buNone/>
            </a:pPr>
            <a:r>
              <a:rPr lang="en-US" sz="1400">
                <a:solidFill>
                  <a:srgbClr val="FFFFFF"/>
                </a:solidFill>
                <a:latin typeface="Calibri"/>
                <a:ea typeface="Calibri"/>
                <a:cs typeface="Calibri"/>
                <a:sym typeface="Calibri"/>
              </a:rPr>
              <a:t>55</a:t>
            </a:r>
            <a:endParaRPr sz="1400">
              <a:latin typeface="Calibri"/>
              <a:ea typeface="Calibri"/>
              <a:cs typeface="Calibri"/>
              <a:sym typeface="Calibri"/>
            </a:endParaRPr>
          </a:p>
        </p:txBody>
      </p:sp>
      <p:sp>
        <p:nvSpPr>
          <p:cNvPr id="86" name="Google Shape;86;p9"/>
          <p:cNvSpPr txBox="1"/>
          <p:nvPr/>
        </p:nvSpPr>
        <p:spPr>
          <a:xfrm>
            <a:off x="11074907" y="3220211"/>
            <a:ext cx="715010" cy="934719"/>
          </a:xfrm>
          <a:prstGeom prst="rect">
            <a:avLst/>
          </a:prstGeom>
          <a:solidFill>
            <a:srgbClr val="441E4D"/>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0" lvl="0" marL="3175" marR="0" rtl="0" algn="ctr">
              <a:lnSpc>
                <a:spcPct val="100000"/>
              </a:lnSpc>
              <a:spcBef>
                <a:spcPts val="1110"/>
              </a:spcBef>
              <a:spcAft>
                <a:spcPts val="0"/>
              </a:spcAft>
              <a:buNone/>
            </a:pPr>
            <a:r>
              <a:rPr lang="en-US" sz="1400">
                <a:solidFill>
                  <a:srgbClr val="FFFFFF"/>
                </a:solidFill>
                <a:latin typeface="Calibri"/>
                <a:ea typeface="Calibri"/>
                <a:cs typeface="Calibri"/>
                <a:sym typeface="Calibri"/>
              </a:rPr>
              <a:t>66</a:t>
            </a:r>
            <a:endParaRPr sz="1400">
              <a:latin typeface="Calibri"/>
              <a:ea typeface="Calibri"/>
              <a:cs typeface="Calibri"/>
              <a:sym typeface="Calibri"/>
            </a:endParaRPr>
          </a:p>
        </p:txBody>
      </p:sp>
      <p:sp>
        <p:nvSpPr>
          <p:cNvPr id="87" name="Google Shape;87;p9"/>
          <p:cNvSpPr txBox="1"/>
          <p:nvPr/>
        </p:nvSpPr>
        <p:spPr>
          <a:xfrm>
            <a:off x="7252207" y="5492292"/>
            <a:ext cx="441579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aseline="30000" lang="en-US" sz="2100">
                <a:latin typeface="Calibri"/>
                <a:ea typeface="Calibri"/>
                <a:cs typeface="Calibri"/>
                <a:sym typeface="Calibri"/>
              </a:rPr>
              <a:t>2023	</a:t>
            </a:r>
            <a:r>
              <a:rPr lang="en-US" sz="1400">
                <a:latin typeface="Calibri"/>
                <a:ea typeface="Calibri"/>
                <a:cs typeface="Calibri"/>
                <a:sym typeface="Calibri"/>
              </a:rPr>
              <a:t>Year 3	Year 6	Year 9</a:t>
            </a:r>
            <a:endParaRPr sz="1400">
              <a:latin typeface="Calibri"/>
              <a:ea typeface="Calibri"/>
              <a:cs typeface="Calibri"/>
              <a:sym typeface="Calibri"/>
            </a:endParaRPr>
          </a:p>
        </p:txBody>
      </p:sp>
      <p:sp>
        <p:nvSpPr>
          <p:cNvPr id="88" name="Google Shape;88;p9"/>
          <p:cNvSpPr/>
          <p:nvPr/>
        </p:nvSpPr>
        <p:spPr>
          <a:xfrm>
            <a:off x="8612123" y="5079491"/>
            <a:ext cx="142240" cy="192405"/>
          </a:xfrm>
          <a:custGeom>
            <a:rect b="b" l="l" r="r" t="t"/>
            <a:pathLst>
              <a:path extrusionOk="0" h="192404" w="142240">
                <a:moveTo>
                  <a:pt x="141731" y="0"/>
                </a:moveTo>
                <a:lnTo>
                  <a:pt x="0" y="0"/>
                </a:lnTo>
                <a:lnTo>
                  <a:pt x="0" y="192023"/>
                </a:lnTo>
                <a:lnTo>
                  <a:pt x="141731" y="192023"/>
                </a:lnTo>
                <a:lnTo>
                  <a:pt x="141731"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 name="Google Shape;89;p9"/>
          <p:cNvSpPr txBox="1"/>
          <p:nvPr/>
        </p:nvSpPr>
        <p:spPr>
          <a:xfrm>
            <a:off x="8625967" y="5035041"/>
            <a:ext cx="11620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FFFFFF"/>
                </a:solidFill>
                <a:latin typeface="Calibri"/>
                <a:ea typeface="Calibri"/>
                <a:cs typeface="Calibri"/>
                <a:sym typeface="Calibri"/>
              </a:rPr>
              <a:t>6</a:t>
            </a:r>
            <a:endParaRPr sz="1400">
              <a:latin typeface="Calibri"/>
              <a:ea typeface="Calibri"/>
              <a:cs typeface="Calibri"/>
              <a:sym typeface="Calibri"/>
            </a:endParaRPr>
          </a:p>
        </p:txBody>
      </p:sp>
      <p:sp>
        <p:nvSpPr>
          <p:cNvPr id="90" name="Google Shape;90;p9"/>
          <p:cNvSpPr/>
          <p:nvPr/>
        </p:nvSpPr>
        <p:spPr>
          <a:xfrm>
            <a:off x="8612123" y="5286755"/>
            <a:ext cx="142240" cy="192405"/>
          </a:xfrm>
          <a:custGeom>
            <a:rect b="b" l="l" r="r" t="t"/>
            <a:pathLst>
              <a:path extrusionOk="0" h="192404" w="142240">
                <a:moveTo>
                  <a:pt x="141731" y="0"/>
                </a:moveTo>
                <a:lnTo>
                  <a:pt x="0" y="0"/>
                </a:lnTo>
                <a:lnTo>
                  <a:pt x="0" y="192024"/>
                </a:lnTo>
                <a:lnTo>
                  <a:pt x="141731" y="192024"/>
                </a:lnTo>
                <a:lnTo>
                  <a:pt x="141731"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 name="Google Shape;91;p9"/>
          <p:cNvSpPr txBox="1"/>
          <p:nvPr/>
        </p:nvSpPr>
        <p:spPr>
          <a:xfrm>
            <a:off x="8625967" y="5241416"/>
            <a:ext cx="11620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FFFFFF"/>
                </a:solidFill>
                <a:latin typeface="Calibri"/>
                <a:ea typeface="Calibri"/>
                <a:cs typeface="Calibri"/>
                <a:sym typeface="Calibri"/>
              </a:rPr>
              <a:t>7</a:t>
            </a:r>
            <a:endParaRPr sz="1400">
              <a:latin typeface="Calibri"/>
              <a:ea typeface="Calibri"/>
              <a:cs typeface="Calibri"/>
              <a:sym typeface="Calibri"/>
            </a:endParaRPr>
          </a:p>
        </p:txBody>
      </p:sp>
      <p:sp>
        <p:nvSpPr>
          <p:cNvPr id="92" name="Google Shape;92;p9"/>
          <p:cNvSpPr txBox="1"/>
          <p:nvPr/>
        </p:nvSpPr>
        <p:spPr>
          <a:xfrm>
            <a:off x="8968740" y="5180076"/>
            <a:ext cx="142240" cy="192405"/>
          </a:xfrm>
          <a:prstGeom prst="rect">
            <a:avLst/>
          </a:prstGeom>
          <a:solidFill>
            <a:srgbClr val="17092B"/>
          </a:solidFill>
          <a:ln>
            <a:noFill/>
          </a:ln>
        </p:spPr>
        <p:txBody>
          <a:bodyPr anchorCtr="0" anchor="t" bIns="0" lIns="0" spcFirstLastPara="1" rIns="0" wrap="square" tIns="0">
            <a:spAutoFit/>
          </a:bodyPr>
          <a:lstStyle/>
          <a:p>
            <a:pPr indent="0" lvl="0" marL="26669" marR="0" rtl="0" algn="l">
              <a:lnSpc>
                <a:spcPct val="102142"/>
              </a:lnSpc>
              <a:spcBef>
                <a:spcPts val="0"/>
              </a:spcBef>
              <a:spcAft>
                <a:spcPts val="0"/>
              </a:spcAft>
              <a:buNone/>
            </a:pPr>
            <a:r>
              <a:rPr lang="en-US" sz="1400">
                <a:solidFill>
                  <a:srgbClr val="FFFFFF"/>
                </a:solidFill>
                <a:latin typeface="Calibri"/>
                <a:ea typeface="Calibri"/>
                <a:cs typeface="Calibri"/>
                <a:sym typeface="Calibri"/>
              </a:rPr>
              <a:t>8</a:t>
            </a:r>
            <a:endParaRPr sz="1400">
              <a:latin typeface="Calibri"/>
              <a:ea typeface="Calibri"/>
              <a:cs typeface="Calibri"/>
              <a:sym typeface="Calibri"/>
            </a:endParaRPr>
          </a:p>
        </p:txBody>
      </p:sp>
      <p:sp>
        <p:nvSpPr>
          <p:cNvPr id="93" name="Google Shape;93;p9"/>
          <p:cNvSpPr txBox="1"/>
          <p:nvPr/>
        </p:nvSpPr>
        <p:spPr>
          <a:xfrm>
            <a:off x="9788652" y="4744211"/>
            <a:ext cx="715010" cy="190500"/>
          </a:xfrm>
          <a:prstGeom prst="rect">
            <a:avLst/>
          </a:prstGeom>
          <a:solidFill>
            <a:srgbClr val="441E4D"/>
          </a:solidFill>
          <a:ln>
            <a:noFill/>
          </a:ln>
        </p:spPr>
        <p:txBody>
          <a:bodyPr anchorCtr="0" anchor="t" bIns="0" lIns="0" spcFirstLastPara="1" rIns="0" wrap="square" tIns="0">
            <a:spAutoFit/>
          </a:bodyPr>
          <a:lstStyle/>
          <a:p>
            <a:pPr indent="0" lvl="0" marL="0" marR="0" rtl="0" algn="ctr">
              <a:lnSpc>
                <a:spcPct val="101785"/>
              </a:lnSpc>
              <a:spcBef>
                <a:spcPts val="0"/>
              </a:spcBef>
              <a:spcAft>
                <a:spcPts val="0"/>
              </a:spcAft>
              <a:buNone/>
            </a:pPr>
            <a:r>
              <a:rPr lang="en-US" sz="1400">
                <a:solidFill>
                  <a:srgbClr val="FFFFFF"/>
                </a:solidFill>
                <a:latin typeface="Calibri"/>
                <a:ea typeface="Calibri"/>
                <a:cs typeface="Calibri"/>
                <a:sym typeface="Calibri"/>
              </a:rPr>
              <a:t>10</a:t>
            </a:r>
            <a:endParaRPr sz="1400">
              <a:latin typeface="Calibri"/>
              <a:ea typeface="Calibri"/>
              <a:cs typeface="Calibri"/>
              <a:sym typeface="Calibri"/>
            </a:endParaRPr>
          </a:p>
        </p:txBody>
      </p:sp>
      <p:grpSp>
        <p:nvGrpSpPr>
          <p:cNvPr id="94" name="Google Shape;94;p9"/>
          <p:cNvGrpSpPr/>
          <p:nvPr/>
        </p:nvGrpSpPr>
        <p:grpSpPr>
          <a:xfrm>
            <a:off x="4227576" y="3569220"/>
            <a:ext cx="3859149" cy="872096"/>
            <a:chOff x="4227576" y="3569220"/>
            <a:chExt cx="3859149" cy="872096"/>
          </a:xfrm>
        </p:grpSpPr>
        <p:sp>
          <p:nvSpPr>
            <p:cNvPr id="95" name="Google Shape;95;p9"/>
            <p:cNvSpPr/>
            <p:nvPr/>
          </p:nvSpPr>
          <p:spPr>
            <a:xfrm>
              <a:off x="4514088" y="3569220"/>
              <a:ext cx="713740" cy="581025"/>
            </a:xfrm>
            <a:custGeom>
              <a:rect b="b" l="l" r="r" t="t"/>
              <a:pathLst>
                <a:path extrusionOk="0" h="581025" w="713739">
                  <a:moveTo>
                    <a:pt x="713232" y="0"/>
                  </a:moveTo>
                  <a:lnTo>
                    <a:pt x="0" y="0"/>
                  </a:lnTo>
                  <a:lnTo>
                    <a:pt x="0" y="515099"/>
                  </a:lnTo>
                  <a:lnTo>
                    <a:pt x="0" y="580631"/>
                  </a:lnTo>
                  <a:lnTo>
                    <a:pt x="713232" y="580631"/>
                  </a:lnTo>
                  <a:lnTo>
                    <a:pt x="713232" y="515099"/>
                  </a:lnTo>
                  <a:lnTo>
                    <a:pt x="713232"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 name="Google Shape;96;p9"/>
            <p:cNvSpPr/>
            <p:nvPr/>
          </p:nvSpPr>
          <p:spPr>
            <a:xfrm>
              <a:off x="4514088" y="4149852"/>
              <a:ext cx="713740" cy="59690"/>
            </a:xfrm>
            <a:custGeom>
              <a:rect b="b" l="l" r="r" t="t"/>
              <a:pathLst>
                <a:path extrusionOk="0" h="59689" w="713739">
                  <a:moveTo>
                    <a:pt x="713232" y="0"/>
                  </a:moveTo>
                  <a:lnTo>
                    <a:pt x="0" y="0"/>
                  </a:lnTo>
                  <a:lnTo>
                    <a:pt x="0" y="59436"/>
                  </a:lnTo>
                  <a:lnTo>
                    <a:pt x="713232" y="59436"/>
                  </a:lnTo>
                  <a:lnTo>
                    <a:pt x="713232"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7" name="Google Shape;97;p9"/>
            <p:cNvSpPr/>
            <p:nvPr/>
          </p:nvSpPr>
          <p:spPr>
            <a:xfrm>
              <a:off x="4227576" y="4149852"/>
              <a:ext cx="546100" cy="0"/>
            </a:xfrm>
            <a:custGeom>
              <a:rect b="b" l="l" r="r" t="t"/>
              <a:pathLst>
                <a:path extrusionOk="0" h="120000" w="546100">
                  <a:moveTo>
                    <a:pt x="0" y="0"/>
                  </a:moveTo>
                  <a:lnTo>
                    <a:pt x="545591"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 name="Google Shape;98;p9"/>
            <p:cNvSpPr/>
            <p:nvPr/>
          </p:nvSpPr>
          <p:spPr>
            <a:xfrm>
              <a:off x="5800344" y="4034028"/>
              <a:ext cx="715010" cy="116205"/>
            </a:xfrm>
            <a:custGeom>
              <a:rect b="b" l="l" r="r" t="t"/>
              <a:pathLst>
                <a:path extrusionOk="0" h="116204" w="715009">
                  <a:moveTo>
                    <a:pt x="714755" y="0"/>
                  </a:moveTo>
                  <a:lnTo>
                    <a:pt x="0" y="0"/>
                  </a:lnTo>
                  <a:lnTo>
                    <a:pt x="0" y="115824"/>
                  </a:lnTo>
                  <a:lnTo>
                    <a:pt x="714755" y="115824"/>
                  </a:lnTo>
                  <a:lnTo>
                    <a:pt x="714755"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 name="Google Shape;99;p9"/>
            <p:cNvSpPr/>
            <p:nvPr/>
          </p:nvSpPr>
          <p:spPr>
            <a:xfrm>
              <a:off x="5800344" y="4149851"/>
              <a:ext cx="715010" cy="291465"/>
            </a:xfrm>
            <a:custGeom>
              <a:rect b="b" l="l" r="r" t="t"/>
              <a:pathLst>
                <a:path extrusionOk="0" h="291464" w="715009">
                  <a:moveTo>
                    <a:pt x="714756" y="0"/>
                  </a:moveTo>
                  <a:lnTo>
                    <a:pt x="0" y="0"/>
                  </a:lnTo>
                  <a:lnTo>
                    <a:pt x="0" y="39624"/>
                  </a:lnTo>
                  <a:lnTo>
                    <a:pt x="0" y="291084"/>
                  </a:lnTo>
                  <a:lnTo>
                    <a:pt x="714756" y="291084"/>
                  </a:lnTo>
                  <a:lnTo>
                    <a:pt x="714756" y="39624"/>
                  </a:lnTo>
                  <a:lnTo>
                    <a:pt x="714756"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0" name="Google Shape;100;p9"/>
            <p:cNvSpPr/>
            <p:nvPr/>
          </p:nvSpPr>
          <p:spPr>
            <a:xfrm>
              <a:off x="4968240" y="4149852"/>
              <a:ext cx="3118485" cy="0"/>
            </a:xfrm>
            <a:custGeom>
              <a:rect b="b" l="l" r="r" t="t"/>
              <a:pathLst>
                <a:path extrusionOk="0" h="120000" w="3118484">
                  <a:moveTo>
                    <a:pt x="0" y="0"/>
                  </a:moveTo>
                  <a:lnTo>
                    <a:pt x="1118615" y="0"/>
                  </a:lnTo>
                </a:path>
                <a:path extrusionOk="0" h="120000" w="3118484">
                  <a:moveTo>
                    <a:pt x="1258824" y="0"/>
                  </a:moveTo>
                  <a:lnTo>
                    <a:pt x="311810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101" name="Google Shape;101;p9"/>
          <p:cNvGrpSpPr/>
          <p:nvPr/>
        </p:nvGrpSpPr>
        <p:grpSpPr>
          <a:xfrm>
            <a:off x="7086600" y="4849367"/>
            <a:ext cx="715010" cy="582295"/>
            <a:chOff x="7086600" y="4849367"/>
            <a:chExt cx="715010" cy="582295"/>
          </a:xfrm>
        </p:grpSpPr>
        <p:sp>
          <p:nvSpPr>
            <p:cNvPr id="102" name="Google Shape;102;p9"/>
            <p:cNvSpPr/>
            <p:nvPr/>
          </p:nvSpPr>
          <p:spPr>
            <a:xfrm>
              <a:off x="7086600" y="4849367"/>
              <a:ext cx="715010" cy="428625"/>
            </a:xfrm>
            <a:custGeom>
              <a:rect b="b" l="l" r="r" t="t"/>
              <a:pathLst>
                <a:path extrusionOk="0" h="428625" w="715009">
                  <a:moveTo>
                    <a:pt x="0" y="428243"/>
                  </a:moveTo>
                  <a:lnTo>
                    <a:pt x="714755" y="428243"/>
                  </a:lnTo>
                  <a:lnTo>
                    <a:pt x="714755" y="0"/>
                  </a:lnTo>
                  <a:lnTo>
                    <a:pt x="0" y="0"/>
                  </a:lnTo>
                  <a:lnTo>
                    <a:pt x="0" y="428243"/>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 name="Google Shape;103;p9"/>
            <p:cNvSpPr/>
            <p:nvPr/>
          </p:nvSpPr>
          <p:spPr>
            <a:xfrm>
              <a:off x="7086600" y="5314187"/>
              <a:ext cx="715010" cy="117475"/>
            </a:xfrm>
            <a:custGeom>
              <a:rect b="b" l="l" r="r" t="t"/>
              <a:pathLst>
                <a:path extrusionOk="0" h="117475" w="715009">
                  <a:moveTo>
                    <a:pt x="714755" y="0"/>
                  </a:moveTo>
                  <a:lnTo>
                    <a:pt x="0" y="0"/>
                  </a:lnTo>
                  <a:lnTo>
                    <a:pt x="0" y="117348"/>
                  </a:lnTo>
                  <a:lnTo>
                    <a:pt x="714755" y="117348"/>
                  </a:lnTo>
                  <a:lnTo>
                    <a:pt x="714755"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04" name="Google Shape;104;p9"/>
          <p:cNvSpPr txBox="1"/>
          <p:nvPr/>
        </p:nvSpPr>
        <p:spPr>
          <a:xfrm>
            <a:off x="4768341" y="3725417"/>
            <a:ext cx="20574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FFFFFF"/>
                </a:solidFill>
                <a:latin typeface="Calibri"/>
                <a:ea typeface="Calibri"/>
                <a:cs typeface="Calibri"/>
                <a:sym typeface="Calibri"/>
              </a:rPr>
              <a:t>20</a:t>
            </a:r>
            <a:endParaRPr sz="1400">
              <a:latin typeface="Calibri"/>
              <a:ea typeface="Calibri"/>
              <a:cs typeface="Calibri"/>
              <a:sym typeface="Calibri"/>
            </a:endParaRPr>
          </a:p>
        </p:txBody>
      </p:sp>
      <p:sp>
        <p:nvSpPr>
          <p:cNvPr id="105" name="Google Shape;105;p9"/>
          <p:cNvSpPr txBox="1"/>
          <p:nvPr/>
        </p:nvSpPr>
        <p:spPr>
          <a:xfrm>
            <a:off x="7086600" y="4154614"/>
            <a:ext cx="715010" cy="695325"/>
          </a:xfrm>
          <a:prstGeom prst="rect">
            <a:avLst/>
          </a:prstGeom>
          <a:solidFill>
            <a:srgbClr val="441E4D"/>
          </a:solidFill>
          <a:ln>
            <a:noFill/>
          </a:ln>
        </p:spPr>
        <p:txBody>
          <a:bodyPr anchorCtr="0" anchor="t" bIns="0" lIns="0" spcFirstLastPara="1" rIns="0" wrap="square" tIns="5075">
            <a:spAutoFit/>
          </a:bodyPr>
          <a:lstStyle/>
          <a:p>
            <a:pPr indent="0" lvl="0" marL="0" marR="0" rtl="0" algn="l">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635" marR="0" rtl="0" algn="ctr">
              <a:lnSpc>
                <a:spcPct val="100000"/>
              </a:lnSpc>
              <a:spcBef>
                <a:spcPts val="0"/>
              </a:spcBef>
              <a:spcAft>
                <a:spcPts val="0"/>
              </a:spcAft>
              <a:buNone/>
            </a:pPr>
            <a:r>
              <a:rPr lang="en-US" sz="1400">
                <a:solidFill>
                  <a:srgbClr val="FFFFFF"/>
                </a:solidFill>
                <a:latin typeface="Calibri"/>
                <a:ea typeface="Calibri"/>
                <a:cs typeface="Calibri"/>
                <a:sym typeface="Calibri"/>
              </a:rPr>
              <a:t>-24</a:t>
            </a:r>
            <a:endParaRPr sz="1400">
              <a:latin typeface="Calibri"/>
              <a:ea typeface="Calibri"/>
              <a:cs typeface="Calibri"/>
              <a:sym typeface="Calibri"/>
            </a:endParaRPr>
          </a:p>
        </p:txBody>
      </p:sp>
      <p:sp>
        <p:nvSpPr>
          <p:cNvPr id="106" name="Google Shape;106;p9"/>
          <p:cNvSpPr txBox="1"/>
          <p:nvPr/>
        </p:nvSpPr>
        <p:spPr>
          <a:xfrm>
            <a:off x="4514088" y="3220211"/>
            <a:ext cx="713740" cy="349250"/>
          </a:xfrm>
          <a:prstGeom prst="rect">
            <a:avLst/>
          </a:prstGeom>
          <a:solidFill>
            <a:srgbClr val="441E4D"/>
          </a:solidFill>
          <a:ln>
            <a:noFill/>
          </a:ln>
        </p:spPr>
        <p:txBody>
          <a:bodyPr anchorCtr="0" anchor="t" bIns="0" lIns="0" spcFirstLastPara="1" rIns="0" wrap="square" tIns="52700">
            <a:spAutoFit/>
          </a:bodyPr>
          <a:lstStyle/>
          <a:p>
            <a:pPr indent="0" lvl="0" marL="0" marR="0" rtl="0" algn="ctr">
              <a:lnSpc>
                <a:spcPct val="100000"/>
              </a:lnSpc>
              <a:spcBef>
                <a:spcPts val="0"/>
              </a:spcBef>
              <a:spcAft>
                <a:spcPts val="0"/>
              </a:spcAft>
              <a:buNone/>
            </a:pPr>
            <a:r>
              <a:rPr lang="en-US" sz="1400">
                <a:solidFill>
                  <a:srgbClr val="FFFFFF"/>
                </a:solidFill>
                <a:latin typeface="Calibri"/>
                <a:ea typeface="Calibri"/>
                <a:cs typeface="Calibri"/>
                <a:sym typeface="Calibri"/>
              </a:rPr>
              <a:t>12</a:t>
            </a:r>
            <a:endParaRPr sz="1400">
              <a:latin typeface="Calibri"/>
              <a:ea typeface="Calibri"/>
              <a:cs typeface="Calibri"/>
              <a:sym typeface="Calibri"/>
            </a:endParaRPr>
          </a:p>
        </p:txBody>
      </p:sp>
      <p:sp>
        <p:nvSpPr>
          <p:cNvPr id="107" name="Google Shape;107;p9"/>
          <p:cNvSpPr txBox="1"/>
          <p:nvPr/>
        </p:nvSpPr>
        <p:spPr>
          <a:xfrm>
            <a:off x="5800344" y="4162171"/>
            <a:ext cx="715010" cy="23939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lang="en-US" sz="1400">
                <a:solidFill>
                  <a:srgbClr val="FFFFFF"/>
                </a:solidFill>
                <a:latin typeface="Calibri"/>
                <a:ea typeface="Calibri"/>
                <a:cs typeface="Calibri"/>
                <a:sym typeface="Calibri"/>
              </a:rPr>
              <a:t>-10</a:t>
            </a:r>
            <a:endParaRPr sz="1400">
              <a:latin typeface="Calibri"/>
              <a:ea typeface="Calibri"/>
              <a:cs typeface="Calibri"/>
              <a:sym typeface="Calibri"/>
            </a:endParaRPr>
          </a:p>
        </p:txBody>
      </p:sp>
      <p:sp>
        <p:nvSpPr>
          <p:cNvPr id="108" name="Google Shape;108;p9"/>
          <p:cNvSpPr txBox="1"/>
          <p:nvPr/>
        </p:nvSpPr>
        <p:spPr>
          <a:xfrm>
            <a:off x="7086600" y="4849367"/>
            <a:ext cx="715010" cy="464820"/>
          </a:xfrm>
          <a:prstGeom prst="rect">
            <a:avLst/>
          </a:prstGeom>
          <a:noFill/>
          <a:ln>
            <a:noFill/>
          </a:ln>
        </p:spPr>
        <p:txBody>
          <a:bodyPr anchorCtr="0" anchor="t" bIns="0" lIns="0" spcFirstLastPara="1" rIns="0" wrap="square" tIns="111750">
            <a:spAutoFit/>
          </a:bodyPr>
          <a:lstStyle/>
          <a:p>
            <a:pPr indent="0" lvl="0" marL="635" marR="0" rtl="0" algn="ctr">
              <a:lnSpc>
                <a:spcPct val="100000"/>
              </a:lnSpc>
              <a:spcBef>
                <a:spcPts val="0"/>
              </a:spcBef>
              <a:spcAft>
                <a:spcPts val="0"/>
              </a:spcAft>
              <a:buNone/>
            </a:pPr>
            <a:r>
              <a:rPr lang="en-US" sz="1400">
                <a:solidFill>
                  <a:srgbClr val="FFFFFF"/>
                </a:solidFill>
                <a:latin typeface="Calibri"/>
                <a:ea typeface="Calibri"/>
                <a:cs typeface="Calibri"/>
                <a:sym typeface="Calibri"/>
              </a:rPr>
              <a:t>-16</a:t>
            </a:r>
            <a:endParaRPr sz="1400">
              <a:latin typeface="Calibri"/>
              <a:ea typeface="Calibri"/>
              <a:cs typeface="Calibri"/>
              <a:sym typeface="Calibri"/>
            </a:endParaRPr>
          </a:p>
        </p:txBody>
      </p:sp>
      <p:sp>
        <p:nvSpPr>
          <p:cNvPr id="109" name="Google Shape;109;p9"/>
          <p:cNvSpPr txBox="1"/>
          <p:nvPr/>
        </p:nvSpPr>
        <p:spPr>
          <a:xfrm>
            <a:off x="5800344" y="4440935"/>
            <a:ext cx="715010" cy="233679"/>
          </a:xfrm>
          <a:prstGeom prst="rect">
            <a:avLst/>
          </a:prstGeom>
          <a:solidFill>
            <a:srgbClr val="17092B"/>
          </a:solidFill>
          <a:ln>
            <a:noFill/>
          </a:ln>
        </p:spPr>
        <p:txBody>
          <a:bodyPr anchorCtr="0" anchor="t" bIns="0" lIns="0" spcFirstLastPara="1" rIns="0" wrap="square" tIns="0">
            <a:spAutoFit/>
          </a:bodyPr>
          <a:lstStyle/>
          <a:p>
            <a:pPr indent="0" lvl="0" marL="635" marR="0" rtl="0" algn="ctr">
              <a:lnSpc>
                <a:spcPct val="117857"/>
              </a:lnSpc>
              <a:spcBef>
                <a:spcPts val="0"/>
              </a:spcBef>
              <a:spcAft>
                <a:spcPts val="0"/>
              </a:spcAft>
              <a:buNone/>
            </a:pPr>
            <a:r>
              <a:rPr lang="en-US" sz="1400">
                <a:solidFill>
                  <a:srgbClr val="FFFFFF"/>
                </a:solidFill>
                <a:latin typeface="Calibri"/>
                <a:ea typeface="Calibri"/>
                <a:cs typeface="Calibri"/>
                <a:sym typeface="Calibri"/>
              </a:rPr>
              <a:t>-8</a:t>
            </a:r>
            <a:endParaRPr sz="1400">
              <a:latin typeface="Calibri"/>
              <a:ea typeface="Calibri"/>
              <a:cs typeface="Calibri"/>
              <a:sym typeface="Calibri"/>
            </a:endParaRPr>
          </a:p>
        </p:txBody>
      </p:sp>
      <p:sp>
        <p:nvSpPr>
          <p:cNvPr id="110" name="Google Shape;110;p9"/>
          <p:cNvSpPr txBox="1"/>
          <p:nvPr/>
        </p:nvSpPr>
        <p:spPr>
          <a:xfrm>
            <a:off x="4773167" y="4084320"/>
            <a:ext cx="195580" cy="192405"/>
          </a:xfrm>
          <a:prstGeom prst="rect">
            <a:avLst/>
          </a:prstGeom>
          <a:solidFill>
            <a:srgbClr val="17092B"/>
          </a:solidFill>
          <a:ln>
            <a:noFill/>
          </a:ln>
        </p:spPr>
        <p:txBody>
          <a:bodyPr anchorCtr="0" anchor="t" bIns="0" lIns="0" spcFirstLastPara="1" rIns="0" wrap="square" tIns="0">
            <a:spAutoFit/>
          </a:bodyPr>
          <a:lstStyle/>
          <a:p>
            <a:pPr indent="0" lvl="0" marL="26034" marR="0" rtl="0" algn="l">
              <a:lnSpc>
                <a:spcPct val="102142"/>
              </a:lnSpc>
              <a:spcBef>
                <a:spcPts val="0"/>
              </a:spcBef>
              <a:spcAft>
                <a:spcPts val="0"/>
              </a:spcAft>
              <a:buNone/>
            </a:pPr>
            <a:r>
              <a:rPr lang="en-US" sz="1400">
                <a:solidFill>
                  <a:srgbClr val="FFFFFF"/>
                </a:solidFill>
                <a:latin typeface="Calibri"/>
                <a:ea typeface="Calibri"/>
                <a:cs typeface="Calibri"/>
                <a:sym typeface="Calibri"/>
              </a:rPr>
              <a:t>-2</a:t>
            </a:r>
            <a:endParaRPr sz="1400">
              <a:latin typeface="Calibri"/>
              <a:ea typeface="Calibri"/>
              <a:cs typeface="Calibri"/>
              <a:sym typeface="Calibri"/>
            </a:endParaRPr>
          </a:p>
        </p:txBody>
      </p:sp>
      <p:sp>
        <p:nvSpPr>
          <p:cNvPr id="111" name="Google Shape;111;p9"/>
          <p:cNvSpPr/>
          <p:nvPr/>
        </p:nvSpPr>
        <p:spPr>
          <a:xfrm>
            <a:off x="7347204" y="5277611"/>
            <a:ext cx="195580" cy="192405"/>
          </a:xfrm>
          <a:custGeom>
            <a:rect b="b" l="l" r="r" t="t"/>
            <a:pathLst>
              <a:path extrusionOk="0" h="192404" w="195579">
                <a:moveTo>
                  <a:pt x="195072" y="0"/>
                </a:moveTo>
                <a:lnTo>
                  <a:pt x="0" y="0"/>
                </a:lnTo>
                <a:lnTo>
                  <a:pt x="0" y="192024"/>
                </a:lnTo>
                <a:lnTo>
                  <a:pt x="195072" y="192024"/>
                </a:lnTo>
                <a:lnTo>
                  <a:pt x="195072"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 name="Google Shape;112;p9"/>
          <p:cNvSpPr txBox="1"/>
          <p:nvPr/>
        </p:nvSpPr>
        <p:spPr>
          <a:xfrm>
            <a:off x="7086600" y="5314188"/>
            <a:ext cx="715010" cy="117475"/>
          </a:xfrm>
          <a:prstGeom prst="rect">
            <a:avLst/>
          </a:prstGeom>
          <a:noFill/>
          <a:ln>
            <a:noFill/>
          </a:ln>
        </p:spPr>
        <p:txBody>
          <a:bodyPr anchorCtr="0" anchor="t" bIns="0" lIns="0" spcFirstLastPara="1" rIns="0" wrap="square" tIns="0">
            <a:spAutoFit/>
          </a:bodyPr>
          <a:lstStyle/>
          <a:p>
            <a:pPr indent="0" lvl="0" marL="3175" marR="0" rtl="0" algn="ctr">
              <a:lnSpc>
                <a:spcPct val="66071"/>
              </a:lnSpc>
              <a:spcBef>
                <a:spcPts val="0"/>
              </a:spcBef>
              <a:spcAft>
                <a:spcPts val="0"/>
              </a:spcAft>
              <a:buNone/>
            </a:pPr>
            <a:r>
              <a:rPr lang="en-US" sz="1400">
                <a:solidFill>
                  <a:srgbClr val="FFFFFF"/>
                </a:solidFill>
                <a:latin typeface="Calibri"/>
                <a:ea typeface="Calibri"/>
                <a:cs typeface="Calibri"/>
                <a:sym typeface="Calibri"/>
              </a:rPr>
              <a:t>-4</a:t>
            </a:r>
            <a:endParaRPr sz="1400">
              <a:latin typeface="Calibri"/>
              <a:ea typeface="Calibri"/>
              <a:cs typeface="Calibri"/>
              <a:sym typeface="Calibri"/>
            </a:endParaRPr>
          </a:p>
        </p:txBody>
      </p:sp>
      <p:sp>
        <p:nvSpPr>
          <p:cNvPr id="113" name="Google Shape;113;p9"/>
          <p:cNvSpPr/>
          <p:nvPr/>
        </p:nvSpPr>
        <p:spPr>
          <a:xfrm>
            <a:off x="6086855" y="3997452"/>
            <a:ext cx="140335" cy="192405"/>
          </a:xfrm>
          <a:custGeom>
            <a:rect b="b" l="l" r="r" t="t"/>
            <a:pathLst>
              <a:path extrusionOk="0" h="192404" w="140335">
                <a:moveTo>
                  <a:pt x="140208" y="0"/>
                </a:moveTo>
                <a:lnTo>
                  <a:pt x="0" y="0"/>
                </a:lnTo>
                <a:lnTo>
                  <a:pt x="0" y="192024"/>
                </a:lnTo>
                <a:lnTo>
                  <a:pt x="140208" y="192024"/>
                </a:lnTo>
                <a:lnTo>
                  <a:pt x="140208"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4" name="Google Shape;114;p9"/>
          <p:cNvSpPr txBox="1"/>
          <p:nvPr/>
        </p:nvSpPr>
        <p:spPr>
          <a:xfrm>
            <a:off x="5800344" y="3952113"/>
            <a:ext cx="715010" cy="23939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lang="en-US" sz="1400">
                <a:solidFill>
                  <a:srgbClr val="FFFFFF"/>
                </a:solidFill>
                <a:latin typeface="Calibri"/>
                <a:ea typeface="Calibri"/>
                <a:cs typeface="Calibri"/>
                <a:sym typeface="Calibri"/>
              </a:rPr>
              <a:t>4</a:t>
            </a:r>
            <a:endParaRPr sz="1400">
              <a:latin typeface="Calibri"/>
              <a:ea typeface="Calibri"/>
              <a:cs typeface="Calibri"/>
              <a:sym typeface="Calibri"/>
            </a:endParaRPr>
          </a:p>
        </p:txBody>
      </p:sp>
      <p:sp>
        <p:nvSpPr>
          <p:cNvPr id="115" name="Google Shape;115;p9"/>
          <p:cNvSpPr/>
          <p:nvPr/>
        </p:nvSpPr>
        <p:spPr>
          <a:xfrm>
            <a:off x="4299203" y="4500371"/>
            <a:ext cx="250190" cy="187960"/>
          </a:xfrm>
          <a:custGeom>
            <a:rect b="b" l="l" r="r" t="t"/>
            <a:pathLst>
              <a:path extrusionOk="0" h="187960" w="250189">
                <a:moveTo>
                  <a:pt x="249936" y="0"/>
                </a:moveTo>
                <a:lnTo>
                  <a:pt x="0" y="0"/>
                </a:lnTo>
                <a:lnTo>
                  <a:pt x="0" y="187451"/>
                </a:lnTo>
                <a:lnTo>
                  <a:pt x="249936" y="187451"/>
                </a:lnTo>
                <a:lnTo>
                  <a:pt x="249936"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 name="Google Shape;116;p9"/>
          <p:cNvSpPr/>
          <p:nvPr/>
        </p:nvSpPr>
        <p:spPr>
          <a:xfrm>
            <a:off x="4299203" y="4754879"/>
            <a:ext cx="250190" cy="187960"/>
          </a:xfrm>
          <a:custGeom>
            <a:rect b="b" l="l" r="r" t="t"/>
            <a:pathLst>
              <a:path extrusionOk="0" h="187960" w="250189">
                <a:moveTo>
                  <a:pt x="249936" y="0"/>
                </a:moveTo>
                <a:lnTo>
                  <a:pt x="0" y="0"/>
                </a:lnTo>
                <a:lnTo>
                  <a:pt x="0" y="187452"/>
                </a:lnTo>
                <a:lnTo>
                  <a:pt x="249936" y="187452"/>
                </a:lnTo>
                <a:lnTo>
                  <a:pt x="249936"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 name="Google Shape;117;p9"/>
          <p:cNvSpPr/>
          <p:nvPr/>
        </p:nvSpPr>
        <p:spPr>
          <a:xfrm>
            <a:off x="4299203" y="5007864"/>
            <a:ext cx="250190" cy="187960"/>
          </a:xfrm>
          <a:custGeom>
            <a:rect b="b" l="l" r="r" t="t"/>
            <a:pathLst>
              <a:path extrusionOk="0" h="187960" w="250189">
                <a:moveTo>
                  <a:pt x="249936" y="0"/>
                </a:moveTo>
                <a:lnTo>
                  <a:pt x="0" y="0"/>
                </a:lnTo>
                <a:lnTo>
                  <a:pt x="0" y="187451"/>
                </a:lnTo>
                <a:lnTo>
                  <a:pt x="249936" y="187451"/>
                </a:lnTo>
                <a:lnTo>
                  <a:pt x="249936"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 name="Google Shape;118;p9"/>
          <p:cNvSpPr txBox="1"/>
          <p:nvPr/>
        </p:nvSpPr>
        <p:spPr>
          <a:xfrm>
            <a:off x="4588509" y="4466590"/>
            <a:ext cx="80391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Image Gen</a:t>
            </a:r>
            <a:endParaRPr sz="1400">
              <a:latin typeface="Calibri"/>
              <a:ea typeface="Calibri"/>
              <a:cs typeface="Calibri"/>
              <a:sym typeface="Calibri"/>
            </a:endParaRPr>
          </a:p>
        </p:txBody>
      </p:sp>
      <p:sp>
        <p:nvSpPr>
          <p:cNvPr id="119" name="Google Shape;119;p9"/>
          <p:cNvSpPr txBox="1"/>
          <p:nvPr/>
        </p:nvSpPr>
        <p:spPr>
          <a:xfrm>
            <a:off x="4588509" y="4680940"/>
            <a:ext cx="1761489" cy="1041400"/>
          </a:xfrm>
          <a:prstGeom prst="rect">
            <a:avLst/>
          </a:prstGeom>
          <a:noFill/>
          <a:ln>
            <a:noFill/>
          </a:ln>
        </p:spPr>
        <p:txBody>
          <a:bodyPr anchorCtr="0" anchor="t" bIns="0" lIns="0" spcFirstLastPara="1" rIns="0" wrap="square" tIns="12700">
            <a:spAutoFit/>
          </a:bodyPr>
          <a:lstStyle/>
          <a:p>
            <a:pPr indent="0" lvl="0" marL="12700" marR="885189" rtl="0" algn="l">
              <a:lnSpc>
                <a:spcPct val="119000"/>
              </a:lnSpc>
              <a:spcBef>
                <a:spcPts val="0"/>
              </a:spcBef>
              <a:spcAft>
                <a:spcPts val="0"/>
              </a:spcAft>
              <a:buNone/>
            </a:pPr>
            <a:r>
              <a:rPr lang="en-US" sz="1400">
                <a:latin typeface="Calibri"/>
                <a:ea typeface="Calibri"/>
                <a:cs typeface="Calibri"/>
                <a:sym typeface="Calibri"/>
              </a:rPr>
              <a:t>Text Gen  Speech Gen</a:t>
            </a:r>
            <a:endParaRPr sz="1400">
              <a:latin typeface="Calibri"/>
              <a:ea typeface="Calibri"/>
              <a:cs typeface="Calibri"/>
              <a:sym typeface="Calibri"/>
            </a:endParaRPr>
          </a:p>
          <a:p>
            <a:pPr indent="0" lvl="0" marL="0" marR="0" rtl="0" algn="l">
              <a:lnSpc>
                <a:spcPct val="100000"/>
              </a:lnSpc>
              <a:spcBef>
                <a:spcPts val="0"/>
              </a:spcBef>
              <a:spcAft>
                <a:spcPts val="0"/>
              </a:spcAft>
              <a:buNone/>
            </a:pPr>
            <a:r>
              <a:t/>
            </a:r>
            <a:endParaRPr sz="1900">
              <a:latin typeface="Calibri"/>
              <a:ea typeface="Calibri"/>
              <a:cs typeface="Calibri"/>
              <a:sym typeface="Calibri"/>
            </a:endParaRPr>
          </a:p>
          <a:p>
            <a:pPr indent="0" lvl="0" marL="102235" marR="0" rtl="0" algn="l">
              <a:lnSpc>
                <a:spcPct val="100000"/>
              </a:lnSpc>
              <a:spcBef>
                <a:spcPts val="0"/>
              </a:spcBef>
              <a:spcAft>
                <a:spcPts val="0"/>
              </a:spcAft>
              <a:buNone/>
            </a:pPr>
            <a:r>
              <a:rPr lang="en-US" sz="1400">
                <a:latin typeface="Calibri"/>
                <a:ea typeface="Calibri"/>
                <a:cs typeface="Calibri"/>
                <a:sym typeface="Calibri"/>
              </a:rPr>
              <a:t>2021	2022</a:t>
            </a:r>
            <a:endParaRPr sz="1400">
              <a:latin typeface="Calibri"/>
              <a:ea typeface="Calibri"/>
              <a:cs typeface="Calibri"/>
              <a:sym typeface="Calibri"/>
            </a:endParaRPr>
          </a:p>
        </p:txBody>
      </p:sp>
      <p:sp>
        <p:nvSpPr>
          <p:cNvPr id="120" name="Google Shape;120;p9"/>
          <p:cNvSpPr/>
          <p:nvPr/>
        </p:nvSpPr>
        <p:spPr>
          <a:xfrm>
            <a:off x="8289035" y="3290315"/>
            <a:ext cx="250190" cy="187960"/>
          </a:xfrm>
          <a:custGeom>
            <a:rect b="b" l="l" r="r" t="t"/>
            <a:pathLst>
              <a:path extrusionOk="0" h="187960" w="250190">
                <a:moveTo>
                  <a:pt x="249935" y="0"/>
                </a:moveTo>
                <a:lnTo>
                  <a:pt x="0" y="0"/>
                </a:lnTo>
                <a:lnTo>
                  <a:pt x="0" y="187451"/>
                </a:lnTo>
                <a:lnTo>
                  <a:pt x="249935" y="187451"/>
                </a:lnTo>
                <a:lnTo>
                  <a:pt x="249935"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 name="Google Shape;121;p9"/>
          <p:cNvSpPr/>
          <p:nvPr/>
        </p:nvSpPr>
        <p:spPr>
          <a:xfrm>
            <a:off x="8289035" y="3799332"/>
            <a:ext cx="250190" cy="187960"/>
          </a:xfrm>
          <a:custGeom>
            <a:rect b="b" l="l" r="r" t="t"/>
            <a:pathLst>
              <a:path extrusionOk="0" h="187960" w="250190">
                <a:moveTo>
                  <a:pt x="249935" y="0"/>
                </a:moveTo>
                <a:lnTo>
                  <a:pt x="0" y="0"/>
                </a:lnTo>
                <a:lnTo>
                  <a:pt x="0" y="187452"/>
                </a:lnTo>
                <a:lnTo>
                  <a:pt x="249935" y="187452"/>
                </a:lnTo>
                <a:lnTo>
                  <a:pt x="249935"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 name="Google Shape;122;p9"/>
          <p:cNvSpPr/>
          <p:nvPr/>
        </p:nvSpPr>
        <p:spPr>
          <a:xfrm>
            <a:off x="8289035" y="3544823"/>
            <a:ext cx="250190" cy="187960"/>
          </a:xfrm>
          <a:custGeom>
            <a:rect b="b" l="l" r="r" t="t"/>
            <a:pathLst>
              <a:path extrusionOk="0" h="187960" w="250190">
                <a:moveTo>
                  <a:pt x="249935" y="0"/>
                </a:moveTo>
                <a:lnTo>
                  <a:pt x="0" y="0"/>
                </a:lnTo>
                <a:lnTo>
                  <a:pt x="0" y="187451"/>
                </a:lnTo>
                <a:lnTo>
                  <a:pt x="249935" y="187451"/>
                </a:lnTo>
                <a:lnTo>
                  <a:pt x="249935"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3" name="Google Shape;123;p9"/>
          <p:cNvSpPr txBox="1"/>
          <p:nvPr/>
        </p:nvSpPr>
        <p:spPr>
          <a:xfrm>
            <a:off x="8578342" y="3216249"/>
            <a:ext cx="1298575" cy="788035"/>
          </a:xfrm>
          <a:prstGeom prst="rect">
            <a:avLst/>
          </a:prstGeom>
          <a:noFill/>
          <a:ln>
            <a:noFill/>
          </a:ln>
        </p:spPr>
        <p:txBody>
          <a:bodyPr anchorCtr="0" anchor="t" bIns="0" lIns="0" spcFirstLastPara="1" rIns="0" wrap="square" tIns="12700">
            <a:spAutoFit/>
          </a:bodyPr>
          <a:lstStyle/>
          <a:p>
            <a:pPr indent="0" lvl="0" marL="12700" marR="5080" rtl="0" algn="l">
              <a:lnSpc>
                <a:spcPct val="119100"/>
              </a:lnSpc>
              <a:spcBef>
                <a:spcPts val="0"/>
              </a:spcBef>
              <a:spcAft>
                <a:spcPts val="0"/>
              </a:spcAft>
              <a:buNone/>
            </a:pPr>
            <a:r>
              <a:rPr lang="en-US" sz="1400">
                <a:latin typeface="Calibri"/>
                <a:ea typeface="Calibri"/>
                <a:cs typeface="Calibri"/>
                <a:sym typeface="Calibri"/>
              </a:rPr>
              <a:t>Gen Content  Smart Phone (US)  CaaS</a:t>
            </a:r>
            <a:endParaRPr sz="1400">
              <a:latin typeface="Calibri"/>
              <a:ea typeface="Calibri"/>
              <a:cs typeface="Calibri"/>
              <a:sym typeface="Calibri"/>
            </a:endParaRPr>
          </a:p>
        </p:txBody>
      </p:sp>
      <p:sp>
        <p:nvSpPr>
          <p:cNvPr id="124" name="Google Shape;124;p9"/>
          <p:cNvSpPr txBox="1"/>
          <p:nvPr/>
        </p:nvSpPr>
        <p:spPr>
          <a:xfrm>
            <a:off x="128422" y="6577990"/>
            <a:ext cx="537146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latin typeface="Arial"/>
                <a:ea typeface="Arial"/>
                <a:cs typeface="Arial"/>
                <a:sym typeface="Arial"/>
              </a:rPr>
              <a:t>SOURCE REFERENCED: Bessemer Venture Partners: Is AI generation the next platform shift?</a:t>
            </a:r>
            <a:endParaRPr sz="10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 name="Shape 128"/>
        <p:cNvGrpSpPr/>
        <p:nvPr/>
      </p:nvGrpSpPr>
      <p:grpSpPr>
        <a:xfrm>
          <a:off x="0" y="0"/>
          <a:ext cx="0" cy="0"/>
          <a:chOff x="0" y="0"/>
          <a:chExt cx="0" cy="0"/>
        </a:xfrm>
      </p:grpSpPr>
      <p:grpSp>
        <p:nvGrpSpPr>
          <p:cNvPr id="129" name="Google Shape;129;p10"/>
          <p:cNvGrpSpPr/>
          <p:nvPr/>
        </p:nvGrpSpPr>
        <p:grpSpPr>
          <a:xfrm>
            <a:off x="3663696" y="1359408"/>
            <a:ext cx="8388223" cy="4122800"/>
            <a:chOff x="3663696" y="1359408"/>
            <a:chExt cx="8388223" cy="4122800"/>
          </a:xfrm>
        </p:grpSpPr>
        <p:sp>
          <p:nvSpPr>
            <p:cNvPr id="130" name="Google Shape;130;p10"/>
            <p:cNvSpPr/>
            <p:nvPr/>
          </p:nvSpPr>
          <p:spPr>
            <a:xfrm>
              <a:off x="12051919" y="1384300"/>
              <a:ext cx="0" cy="12700"/>
            </a:xfrm>
            <a:custGeom>
              <a:rect b="b" l="l" r="r" t="t"/>
              <a:pathLst>
                <a:path extrusionOk="0" h="12700" w="120000">
                  <a:moveTo>
                    <a:pt x="0" y="0"/>
                  </a:moveTo>
                  <a:lnTo>
                    <a:pt x="0" y="12700"/>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 name="Google Shape;131;p10"/>
            <p:cNvSpPr/>
            <p:nvPr/>
          </p:nvSpPr>
          <p:spPr>
            <a:xfrm>
              <a:off x="10652760" y="4451603"/>
              <a:ext cx="1396365" cy="1030605"/>
            </a:xfrm>
            <a:custGeom>
              <a:rect b="b" l="l" r="r" t="t"/>
              <a:pathLst>
                <a:path extrusionOk="0" h="1030604" w="1396365">
                  <a:moveTo>
                    <a:pt x="1395983" y="0"/>
                  </a:moveTo>
                  <a:lnTo>
                    <a:pt x="0" y="0"/>
                  </a:lnTo>
                  <a:lnTo>
                    <a:pt x="0" y="1030224"/>
                  </a:lnTo>
                  <a:lnTo>
                    <a:pt x="1395983" y="1030224"/>
                  </a:lnTo>
                  <a:lnTo>
                    <a:pt x="1395983"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 name="Google Shape;132;p10"/>
            <p:cNvSpPr/>
            <p:nvPr/>
          </p:nvSpPr>
          <p:spPr>
            <a:xfrm>
              <a:off x="10652760" y="4451603"/>
              <a:ext cx="1396365" cy="1030605"/>
            </a:xfrm>
            <a:custGeom>
              <a:rect b="b" l="l" r="r" t="t"/>
              <a:pathLst>
                <a:path extrusionOk="0" h="1030604" w="1396365">
                  <a:moveTo>
                    <a:pt x="0" y="1030224"/>
                  </a:moveTo>
                  <a:lnTo>
                    <a:pt x="1395983" y="1030224"/>
                  </a:lnTo>
                  <a:lnTo>
                    <a:pt x="1395983"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3" name="Google Shape;133;p10"/>
            <p:cNvSpPr/>
            <p:nvPr/>
          </p:nvSpPr>
          <p:spPr>
            <a:xfrm>
              <a:off x="10652760" y="3421380"/>
              <a:ext cx="1396365" cy="1030605"/>
            </a:xfrm>
            <a:custGeom>
              <a:rect b="b" l="l" r="r" t="t"/>
              <a:pathLst>
                <a:path extrusionOk="0" h="1030604" w="1396365">
                  <a:moveTo>
                    <a:pt x="1395983" y="0"/>
                  </a:moveTo>
                  <a:lnTo>
                    <a:pt x="0" y="0"/>
                  </a:lnTo>
                  <a:lnTo>
                    <a:pt x="0" y="1030224"/>
                  </a:lnTo>
                  <a:lnTo>
                    <a:pt x="1395983" y="1030224"/>
                  </a:lnTo>
                  <a:lnTo>
                    <a:pt x="1395983"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 name="Google Shape;134;p10"/>
            <p:cNvSpPr/>
            <p:nvPr/>
          </p:nvSpPr>
          <p:spPr>
            <a:xfrm>
              <a:off x="10652760" y="3421380"/>
              <a:ext cx="1396365" cy="1030605"/>
            </a:xfrm>
            <a:custGeom>
              <a:rect b="b" l="l" r="r" t="t"/>
              <a:pathLst>
                <a:path extrusionOk="0" h="1030604" w="1396365">
                  <a:moveTo>
                    <a:pt x="0" y="1030224"/>
                  </a:moveTo>
                  <a:lnTo>
                    <a:pt x="1395983" y="1030224"/>
                  </a:lnTo>
                  <a:lnTo>
                    <a:pt x="1395983"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 name="Google Shape;135;p10"/>
            <p:cNvSpPr/>
            <p:nvPr/>
          </p:nvSpPr>
          <p:spPr>
            <a:xfrm>
              <a:off x="10652760" y="2389632"/>
              <a:ext cx="1396365" cy="1031875"/>
            </a:xfrm>
            <a:custGeom>
              <a:rect b="b" l="l" r="r" t="t"/>
              <a:pathLst>
                <a:path extrusionOk="0" h="1031875" w="1396365">
                  <a:moveTo>
                    <a:pt x="1395983" y="0"/>
                  </a:moveTo>
                  <a:lnTo>
                    <a:pt x="0" y="0"/>
                  </a:lnTo>
                  <a:lnTo>
                    <a:pt x="0" y="1031748"/>
                  </a:lnTo>
                  <a:lnTo>
                    <a:pt x="1395983" y="1031748"/>
                  </a:lnTo>
                  <a:lnTo>
                    <a:pt x="1395983"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 name="Google Shape;136;p10"/>
            <p:cNvSpPr/>
            <p:nvPr/>
          </p:nvSpPr>
          <p:spPr>
            <a:xfrm>
              <a:off x="10652760" y="2389632"/>
              <a:ext cx="1396365" cy="1031875"/>
            </a:xfrm>
            <a:custGeom>
              <a:rect b="b" l="l" r="r" t="t"/>
              <a:pathLst>
                <a:path extrusionOk="0" h="1031875" w="1396365">
                  <a:moveTo>
                    <a:pt x="0" y="1031748"/>
                  </a:moveTo>
                  <a:lnTo>
                    <a:pt x="1395983" y="1031748"/>
                  </a:lnTo>
                  <a:lnTo>
                    <a:pt x="1395983" y="0"/>
                  </a:lnTo>
                  <a:lnTo>
                    <a:pt x="0" y="0"/>
                  </a:lnTo>
                  <a:lnTo>
                    <a:pt x="0" y="103174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 name="Google Shape;137;p10"/>
            <p:cNvSpPr/>
            <p:nvPr/>
          </p:nvSpPr>
          <p:spPr>
            <a:xfrm>
              <a:off x="10652760" y="1359408"/>
              <a:ext cx="1396365" cy="1030605"/>
            </a:xfrm>
            <a:custGeom>
              <a:rect b="b" l="l" r="r" t="t"/>
              <a:pathLst>
                <a:path extrusionOk="0" h="1030605" w="1396365">
                  <a:moveTo>
                    <a:pt x="1395983" y="0"/>
                  </a:moveTo>
                  <a:lnTo>
                    <a:pt x="0" y="0"/>
                  </a:lnTo>
                  <a:lnTo>
                    <a:pt x="0" y="1030224"/>
                  </a:lnTo>
                  <a:lnTo>
                    <a:pt x="1395983" y="1030224"/>
                  </a:lnTo>
                  <a:lnTo>
                    <a:pt x="1395983"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8" name="Google Shape;138;p10"/>
            <p:cNvSpPr/>
            <p:nvPr/>
          </p:nvSpPr>
          <p:spPr>
            <a:xfrm>
              <a:off x="10652760" y="1359408"/>
              <a:ext cx="1396365" cy="1030605"/>
            </a:xfrm>
            <a:custGeom>
              <a:rect b="b" l="l" r="r" t="t"/>
              <a:pathLst>
                <a:path extrusionOk="0" h="1030605" w="1396365">
                  <a:moveTo>
                    <a:pt x="0" y="1030224"/>
                  </a:moveTo>
                  <a:lnTo>
                    <a:pt x="1395983" y="1030224"/>
                  </a:lnTo>
                  <a:lnTo>
                    <a:pt x="1395983"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9" name="Google Shape;139;p10"/>
            <p:cNvSpPr/>
            <p:nvPr/>
          </p:nvSpPr>
          <p:spPr>
            <a:xfrm>
              <a:off x="9253728" y="4451603"/>
              <a:ext cx="1399540" cy="1030605"/>
            </a:xfrm>
            <a:custGeom>
              <a:rect b="b" l="l" r="r" t="t"/>
              <a:pathLst>
                <a:path extrusionOk="0" h="1030604" w="1399540">
                  <a:moveTo>
                    <a:pt x="1399031" y="0"/>
                  </a:moveTo>
                  <a:lnTo>
                    <a:pt x="0" y="0"/>
                  </a:lnTo>
                  <a:lnTo>
                    <a:pt x="0" y="1030224"/>
                  </a:lnTo>
                  <a:lnTo>
                    <a:pt x="1399031" y="1030224"/>
                  </a:lnTo>
                  <a:lnTo>
                    <a:pt x="1399031"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 name="Google Shape;140;p10"/>
            <p:cNvSpPr/>
            <p:nvPr/>
          </p:nvSpPr>
          <p:spPr>
            <a:xfrm>
              <a:off x="9253728" y="4451603"/>
              <a:ext cx="1399540" cy="1030605"/>
            </a:xfrm>
            <a:custGeom>
              <a:rect b="b" l="l" r="r" t="t"/>
              <a:pathLst>
                <a:path extrusionOk="0" h="1030604" w="1399540">
                  <a:moveTo>
                    <a:pt x="0" y="1030224"/>
                  </a:moveTo>
                  <a:lnTo>
                    <a:pt x="1399031" y="1030224"/>
                  </a:lnTo>
                  <a:lnTo>
                    <a:pt x="1399031"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 name="Google Shape;141;p10"/>
            <p:cNvSpPr/>
            <p:nvPr/>
          </p:nvSpPr>
          <p:spPr>
            <a:xfrm>
              <a:off x="9253728" y="3421380"/>
              <a:ext cx="1399540" cy="1030605"/>
            </a:xfrm>
            <a:custGeom>
              <a:rect b="b" l="l" r="r" t="t"/>
              <a:pathLst>
                <a:path extrusionOk="0" h="1030604" w="1399540">
                  <a:moveTo>
                    <a:pt x="1399031" y="0"/>
                  </a:moveTo>
                  <a:lnTo>
                    <a:pt x="0" y="0"/>
                  </a:lnTo>
                  <a:lnTo>
                    <a:pt x="0" y="1030224"/>
                  </a:lnTo>
                  <a:lnTo>
                    <a:pt x="1399031" y="1030224"/>
                  </a:lnTo>
                  <a:lnTo>
                    <a:pt x="1399031"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2" name="Google Shape;142;p10"/>
            <p:cNvSpPr/>
            <p:nvPr/>
          </p:nvSpPr>
          <p:spPr>
            <a:xfrm>
              <a:off x="9253728" y="3421380"/>
              <a:ext cx="1399540" cy="1030605"/>
            </a:xfrm>
            <a:custGeom>
              <a:rect b="b" l="l" r="r" t="t"/>
              <a:pathLst>
                <a:path extrusionOk="0" h="1030604" w="1399540">
                  <a:moveTo>
                    <a:pt x="0" y="1030224"/>
                  </a:moveTo>
                  <a:lnTo>
                    <a:pt x="1399031" y="1030224"/>
                  </a:lnTo>
                  <a:lnTo>
                    <a:pt x="1399031"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 name="Google Shape;143;p10"/>
            <p:cNvSpPr/>
            <p:nvPr/>
          </p:nvSpPr>
          <p:spPr>
            <a:xfrm>
              <a:off x="9253728" y="2389632"/>
              <a:ext cx="1399540" cy="1031875"/>
            </a:xfrm>
            <a:custGeom>
              <a:rect b="b" l="l" r="r" t="t"/>
              <a:pathLst>
                <a:path extrusionOk="0" h="1031875" w="1399540">
                  <a:moveTo>
                    <a:pt x="1399031" y="0"/>
                  </a:moveTo>
                  <a:lnTo>
                    <a:pt x="0" y="0"/>
                  </a:lnTo>
                  <a:lnTo>
                    <a:pt x="0" y="1031748"/>
                  </a:lnTo>
                  <a:lnTo>
                    <a:pt x="1399031" y="1031748"/>
                  </a:lnTo>
                  <a:lnTo>
                    <a:pt x="1399031"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 name="Google Shape;144;p10"/>
            <p:cNvSpPr/>
            <p:nvPr/>
          </p:nvSpPr>
          <p:spPr>
            <a:xfrm>
              <a:off x="9253728" y="2389632"/>
              <a:ext cx="1399540" cy="1031875"/>
            </a:xfrm>
            <a:custGeom>
              <a:rect b="b" l="l" r="r" t="t"/>
              <a:pathLst>
                <a:path extrusionOk="0" h="1031875" w="1399540">
                  <a:moveTo>
                    <a:pt x="0" y="1031748"/>
                  </a:moveTo>
                  <a:lnTo>
                    <a:pt x="1399031" y="1031748"/>
                  </a:lnTo>
                  <a:lnTo>
                    <a:pt x="1399031" y="0"/>
                  </a:lnTo>
                  <a:lnTo>
                    <a:pt x="0" y="0"/>
                  </a:lnTo>
                  <a:lnTo>
                    <a:pt x="0" y="103174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5" name="Google Shape;145;p10"/>
            <p:cNvSpPr/>
            <p:nvPr/>
          </p:nvSpPr>
          <p:spPr>
            <a:xfrm>
              <a:off x="9253728" y="1359408"/>
              <a:ext cx="1399540" cy="1030605"/>
            </a:xfrm>
            <a:custGeom>
              <a:rect b="b" l="l" r="r" t="t"/>
              <a:pathLst>
                <a:path extrusionOk="0" h="1030605" w="1399540">
                  <a:moveTo>
                    <a:pt x="1399031" y="0"/>
                  </a:moveTo>
                  <a:lnTo>
                    <a:pt x="0" y="0"/>
                  </a:lnTo>
                  <a:lnTo>
                    <a:pt x="0" y="1030224"/>
                  </a:lnTo>
                  <a:lnTo>
                    <a:pt x="1399031" y="1030224"/>
                  </a:lnTo>
                  <a:lnTo>
                    <a:pt x="1399031"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 name="Google Shape;146;p10"/>
            <p:cNvSpPr/>
            <p:nvPr/>
          </p:nvSpPr>
          <p:spPr>
            <a:xfrm>
              <a:off x="9253728" y="1359408"/>
              <a:ext cx="1399540" cy="1030605"/>
            </a:xfrm>
            <a:custGeom>
              <a:rect b="b" l="l" r="r" t="t"/>
              <a:pathLst>
                <a:path extrusionOk="0" h="1030605" w="1399540">
                  <a:moveTo>
                    <a:pt x="0" y="1030224"/>
                  </a:moveTo>
                  <a:lnTo>
                    <a:pt x="1399031" y="1030224"/>
                  </a:lnTo>
                  <a:lnTo>
                    <a:pt x="1399031"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 name="Google Shape;147;p10"/>
            <p:cNvSpPr/>
            <p:nvPr/>
          </p:nvSpPr>
          <p:spPr>
            <a:xfrm>
              <a:off x="7856220" y="4451603"/>
              <a:ext cx="1397635" cy="1030605"/>
            </a:xfrm>
            <a:custGeom>
              <a:rect b="b" l="l" r="r" t="t"/>
              <a:pathLst>
                <a:path extrusionOk="0" h="1030604" w="1397634">
                  <a:moveTo>
                    <a:pt x="1397507" y="0"/>
                  </a:moveTo>
                  <a:lnTo>
                    <a:pt x="0" y="0"/>
                  </a:lnTo>
                  <a:lnTo>
                    <a:pt x="0" y="1030224"/>
                  </a:lnTo>
                  <a:lnTo>
                    <a:pt x="1397507" y="1030224"/>
                  </a:lnTo>
                  <a:lnTo>
                    <a:pt x="1397507"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8" name="Google Shape;148;p10"/>
            <p:cNvSpPr/>
            <p:nvPr/>
          </p:nvSpPr>
          <p:spPr>
            <a:xfrm>
              <a:off x="7856220" y="4451603"/>
              <a:ext cx="1397635" cy="1030605"/>
            </a:xfrm>
            <a:custGeom>
              <a:rect b="b" l="l" r="r" t="t"/>
              <a:pathLst>
                <a:path extrusionOk="0" h="1030604" w="1397634">
                  <a:moveTo>
                    <a:pt x="0" y="1030224"/>
                  </a:moveTo>
                  <a:lnTo>
                    <a:pt x="1397507" y="1030224"/>
                  </a:lnTo>
                  <a:lnTo>
                    <a:pt x="1397507"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 name="Google Shape;149;p10"/>
            <p:cNvSpPr/>
            <p:nvPr/>
          </p:nvSpPr>
          <p:spPr>
            <a:xfrm>
              <a:off x="7856220" y="3421380"/>
              <a:ext cx="1397635" cy="1030605"/>
            </a:xfrm>
            <a:custGeom>
              <a:rect b="b" l="l" r="r" t="t"/>
              <a:pathLst>
                <a:path extrusionOk="0" h="1030604" w="1397634">
                  <a:moveTo>
                    <a:pt x="1397507" y="0"/>
                  </a:moveTo>
                  <a:lnTo>
                    <a:pt x="0" y="0"/>
                  </a:lnTo>
                  <a:lnTo>
                    <a:pt x="0" y="1030224"/>
                  </a:lnTo>
                  <a:lnTo>
                    <a:pt x="1397507" y="1030224"/>
                  </a:lnTo>
                  <a:lnTo>
                    <a:pt x="1397507"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0" name="Google Shape;150;p10"/>
            <p:cNvSpPr/>
            <p:nvPr/>
          </p:nvSpPr>
          <p:spPr>
            <a:xfrm>
              <a:off x="7856220" y="3421380"/>
              <a:ext cx="1397635" cy="1030605"/>
            </a:xfrm>
            <a:custGeom>
              <a:rect b="b" l="l" r="r" t="t"/>
              <a:pathLst>
                <a:path extrusionOk="0" h="1030604" w="1397634">
                  <a:moveTo>
                    <a:pt x="0" y="1030224"/>
                  </a:moveTo>
                  <a:lnTo>
                    <a:pt x="1397507" y="1030224"/>
                  </a:lnTo>
                  <a:lnTo>
                    <a:pt x="1397507"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1" name="Google Shape;151;p10"/>
            <p:cNvSpPr/>
            <p:nvPr/>
          </p:nvSpPr>
          <p:spPr>
            <a:xfrm>
              <a:off x="7856220" y="2389632"/>
              <a:ext cx="1397635" cy="1031875"/>
            </a:xfrm>
            <a:custGeom>
              <a:rect b="b" l="l" r="r" t="t"/>
              <a:pathLst>
                <a:path extrusionOk="0" h="1031875" w="1397634">
                  <a:moveTo>
                    <a:pt x="1397507" y="0"/>
                  </a:moveTo>
                  <a:lnTo>
                    <a:pt x="0" y="0"/>
                  </a:lnTo>
                  <a:lnTo>
                    <a:pt x="0" y="1031748"/>
                  </a:lnTo>
                  <a:lnTo>
                    <a:pt x="1397507" y="1031748"/>
                  </a:lnTo>
                  <a:lnTo>
                    <a:pt x="1397507"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 name="Google Shape;152;p10"/>
            <p:cNvSpPr/>
            <p:nvPr/>
          </p:nvSpPr>
          <p:spPr>
            <a:xfrm>
              <a:off x="7856220" y="2389632"/>
              <a:ext cx="1397635" cy="1031875"/>
            </a:xfrm>
            <a:custGeom>
              <a:rect b="b" l="l" r="r" t="t"/>
              <a:pathLst>
                <a:path extrusionOk="0" h="1031875" w="1397634">
                  <a:moveTo>
                    <a:pt x="0" y="1031748"/>
                  </a:moveTo>
                  <a:lnTo>
                    <a:pt x="1397507" y="1031748"/>
                  </a:lnTo>
                  <a:lnTo>
                    <a:pt x="1397507" y="0"/>
                  </a:lnTo>
                  <a:lnTo>
                    <a:pt x="0" y="0"/>
                  </a:lnTo>
                  <a:lnTo>
                    <a:pt x="0" y="103174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 name="Google Shape;153;p10"/>
            <p:cNvSpPr/>
            <p:nvPr/>
          </p:nvSpPr>
          <p:spPr>
            <a:xfrm>
              <a:off x="7856220" y="1359408"/>
              <a:ext cx="1397635" cy="1030605"/>
            </a:xfrm>
            <a:custGeom>
              <a:rect b="b" l="l" r="r" t="t"/>
              <a:pathLst>
                <a:path extrusionOk="0" h="1030605" w="1397634">
                  <a:moveTo>
                    <a:pt x="1397507" y="0"/>
                  </a:moveTo>
                  <a:lnTo>
                    <a:pt x="0" y="0"/>
                  </a:lnTo>
                  <a:lnTo>
                    <a:pt x="0" y="1030224"/>
                  </a:lnTo>
                  <a:lnTo>
                    <a:pt x="1397507" y="1030224"/>
                  </a:lnTo>
                  <a:lnTo>
                    <a:pt x="1397507"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4" name="Google Shape;154;p10"/>
            <p:cNvSpPr/>
            <p:nvPr/>
          </p:nvSpPr>
          <p:spPr>
            <a:xfrm>
              <a:off x="7856220" y="1359408"/>
              <a:ext cx="1397635" cy="1030605"/>
            </a:xfrm>
            <a:custGeom>
              <a:rect b="b" l="l" r="r" t="t"/>
              <a:pathLst>
                <a:path extrusionOk="0" h="1030605" w="1397634">
                  <a:moveTo>
                    <a:pt x="0" y="1030224"/>
                  </a:moveTo>
                  <a:lnTo>
                    <a:pt x="1397507" y="1030224"/>
                  </a:lnTo>
                  <a:lnTo>
                    <a:pt x="1397507"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5" name="Google Shape;155;p10"/>
            <p:cNvSpPr/>
            <p:nvPr/>
          </p:nvSpPr>
          <p:spPr>
            <a:xfrm>
              <a:off x="6460236" y="4451603"/>
              <a:ext cx="1396365" cy="1030605"/>
            </a:xfrm>
            <a:custGeom>
              <a:rect b="b" l="l" r="r" t="t"/>
              <a:pathLst>
                <a:path extrusionOk="0" h="1030604" w="1396365">
                  <a:moveTo>
                    <a:pt x="1395984" y="0"/>
                  </a:moveTo>
                  <a:lnTo>
                    <a:pt x="0" y="0"/>
                  </a:lnTo>
                  <a:lnTo>
                    <a:pt x="0" y="1030224"/>
                  </a:lnTo>
                  <a:lnTo>
                    <a:pt x="1395984" y="1030224"/>
                  </a:lnTo>
                  <a:lnTo>
                    <a:pt x="1395984"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6" name="Google Shape;156;p10"/>
            <p:cNvSpPr/>
            <p:nvPr/>
          </p:nvSpPr>
          <p:spPr>
            <a:xfrm>
              <a:off x="6460236" y="4451603"/>
              <a:ext cx="1396365" cy="1030605"/>
            </a:xfrm>
            <a:custGeom>
              <a:rect b="b" l="l" r="r" t="t"/>
              <a:pathLst>
                <a:path extrusionOk="0" h="1030604" w="1396365">
                  <a:moveTo>
                    <a:pt x="0" y="1030224"/>
                  </a:moveTo>
                  <a:lnTo>
                    <a:pt x="1395984" y="1030224"/>
                  </a:lnTo>
                  <a:lnTo>
                    <a:pt x="1395984"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 name="Google Shape;157;p10"/>
            <p:cNvSpPr/>
            <p:nvPr/>
          </p:nvSpPr>
          <p:spPr>
            <a:xfrm>
              <a:off x="6460236" y="3421380"/>
              <a:ext cx="1396365" cy="1030605"/>
            </a:xfrm>
            <a:custGeom>
              <a:rect b="b" l="l" r="r" t="t"/>
              <a:pathLst>
                <a:path extrusionOk="0" h="1030604" w="1396365">
                  <a:moveTo>
                    <a:pt x="1395984" y="0"/>
                  </a:moveTo>
                  <a:lnTo>
                    <a:pt x="0" y="0"/>
                  </a:lnTo>
                  <a:lnTo>
                    <a:pt x="0" y="1030224"/>
                  </a:lnTo>
                  <a:lnTo>
                    <a:pt x="1395984" y="1030224"/>
                  </a:lnTo>
                  <a:lnTo>
                    <a:pt x="1395984"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 name="Google Shape;158;p10"/>
            <p:cNvSpPr/>
            <p:nvPr/>
          </p:nvSpPr>
          <p:spPr>
            <a:xfrm>
              <a:off x="6460236" y="3421380"/>
              <a:ext cx="1396365" cy="1030605"/>
            </a:xfrm>
            <a:custGeom>
              <a:rect b="b" l="l" r="r" t="t"/>
              <a:pathLst>
                <a:path extrusionOk="0" h="1030604" w="1396365">
                  <a:moveTo>
                    <a:pt x="0" y="1030224"/>
                  </a:moveTo>
                  <a:lnTo>
                    <a:pt x="1395984" y="1030224"/>
                  </a:lnTo>
                  <a:lnTo>
                    <a:pt x="1395984"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 name="Google Shape;159;p10"/>
            <p:cNvSpPr/>
            <p:nvPr/>
          </p:nvSpPr>
          <p:spPr>
            <a:xfrm>
              <a:off x="6460236" y="2389632"/>
              <a:ext cx="1396365" cy="1031875"/>
            </a:xfrm>
            <a:custGeom>
              <a:rect b="b" l="l" r="r" t="t"/>
              <a:pathLst>
                <a:path extrusionOk="0" h="1031875" w="1396365">
                  <a:moveTo>
                    <a:pt x="1395984" y="0"/>
                  </a:moveTo>
                  <a:lnTo>
                    <a:pt x="0" y="0"/>
                  </a:lnTo>
                  <a:lnTo>
                    <a:pt x="0" y="1031748"/>
                  </a:lnTo>
                  <a:lnTo>
                    <a:pt x="1395984" y="1031748"/>
                  </a:lnTo>
                  <a:lnTo>
                    <a:pt x="1395984"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 name="Google Shape;160;p10"/>
            <p:cNvSpPr/>
            <p:nvPr/>
          </p:nvSpPr>
          <p:spPr>
            <a:xfrm>
              <a:off x="6460236" y="2389632"/>
              <a:ext cx="1396365" cy="1031875"/>
            </a:xfrm>
            <a:custGeom>
              <a:rect b="b" l="l" r="r" t="t"/>
              <a:pathLst>
                <a:path extrusionOk="0" h="1031875" w="1396365">
                  <a:moveTo>
                    <a:pt x="0" y="1031748"/>
                  </a:moveTo>
                  <a:lnTo>
                    <a:pt x="1395984" y="1031748"/>
                  </a:lnTo>
                  <a:lnTo>
                    <a:pt x="1395984" y="0"/>
                  </a:lnTo>
                  <a:lnTo>
                    <a:pt x="0" y="0"/>
                  </a:lnTo>
                  <a:lnTo>
                    <a:pt x="0" y="103174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 name="Google Shape;161;p10"/>
            <p:cNvSpPr/>
            <p:nvPr/>
          </p:nvSpPr>
          <p:spPr>
            <a:xfrm>
              <a:off x="6460236" y="1359408"/>
              <a:ext cx="1396365" cy="1030605"/>
            </a:xfrm>
            <a:custGeom>
              <a:rect b="b" l="l" r="r" t="t"/>
              <a:pathLst>
                <a:path extrusionOk="0" h="1030605" w="1396365">
                  <a:moveTo>
                    <a:pt x="1395984" y="0"/>
                  </a:moveTo>
                  <a:lnTo>
                    <a:pt x="0" y="0"/>
                  </a:lnTo>
                  <a:lnTo>
                    <a:pt x="0" y="1030224"/>
                  </a:lnTo>
                  <a:lnTo>
                    <a:pt x="1395984" y="1030224"/>
                  </a:lnTo>
                  <a:lnTo>
                    <a:pt x="1395984"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 name="Google Shape;162;p10"/>
            <p:cNvSpPr/>
            <p:nvPr/>
          </p:nvSpPr>
          <p:spPr>
            <a:xfrm>
              <a:off x="6460236" y="1359408"/>
              <a:ext cx="1396365" cy="1030605"/>
            </a:xfrm>
            <a:custGeom>
              <a:rect b="b" l="l" r="r" t="t"/>
              <a:pathLst>
                <a:path extrusionOk="0" h="1030605" w="1396365">
                  <a:moveTo>
                    <a:pt x="0" y="1030224"/>
                  </a:moveTo>
                  <a:lnTo>
                    <a:pt x="1395984" y="1030224"/>
                  </a:lnTo>
                  <a:lnTo>
                    <a:pt x="1395984"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 name="Google Shape;163;p10"/>
            <p:cNvSpPr/>
            <p:nvPr/>
          </p:nvSpPr>
          <p:spPr>
            <a:xfrm>
              <a:off x="5061204" y="4451603"/>
              <a:ext cx="1399540" cy="1030605"/>
            </a:xfrm>
            <a:custGeom>
              <a:rect b="b" l="l" r="r" t="t"/>
              <a:pathLst>
                <a:path extrusionOk="0" h="1030604" w="1399539">
                  <a:moveTo>
                    <a:pt x="1399031" y="0"/>
                  </a:moveTo>
                  <a:lnTo>
                    <a:pt x="0" y="0"/>
                  </a:lnTo>
                  <a:lnTo>
                    <a:pt x="0" y="1030224"/>
                  </a:lnTo>
                  <a:lnTo>
                    <a:pt x="1399031" y="1030224"/>
                  </a:lnTo>
                  <a:lnTo>
                    <a:pt x="1399031"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 name="Google Shape;164;p10"/>
            <p:cNvSpPr/>
            <p:nvPr/>
          </p:nvSpPr>
          <p:spPr>
            <a:xfrm>
              <a:off x="5061204" y="4451603"/>
              <a:ext cx="1399540" cy="1030605"/>
            </a:xfrm>
            <a:custGeom>
              <a:rect b="b" l="l" r="r" t="t"/>
              <a:pathLst>
                <a:path extrusionOk="0" h="1030604" w="1399539">
                  <a:moveTo>
                    <a:pt x="0" y="1030224"/>
                  </a:moveTo>
                  <a:lnTo>
                    <a:pt x="1399031" y="1030224"/>
                  </a:lnTo>
                  <a:lnTo>
                    <a:pt x="1399031"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 name="Google Shape;165;p10"/>
            <p:cNvSpPr/>
            <p:nvPr/>
          </p:nvSpPr>
          <p:spPr>
            <a:xfrm>
              <a:off x="5061204" y="1359408"/>
              <a:ext cx="1399540" cy="1030605"/>
            </a:xfrm>
            <a:custGeom>
              <a:rect b="b" l="l" r="r" t="t"/>
              <a:pathLst>
                <a:path extrusionOk="0" h="1030605" w="1399539">
                  <a:moveTo>
                    <a:pt x="1399031" y="0"/>
                  </a:moveTo>
                  <a:lnTo>
                    <a:pt x="0" y="0"/>
                  </a:lnTo>
                  <a:lnTo>
                    <a:pt x="0" y="1030224"/>
                  </a:lnTo>
                  <a:lnTo>
                    <a:pt x="1399031" y="1030224"/>
                  </a:lnTo>
                  <a:lnTo>
                    <a:pt x="1399031"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6" name="Google Shape;166;p10"/>
            <p:cNvSpPr/>
            <p:nvPr/>
          </p:nvSpPr>
          <p:spPr>
            <a:xfrm>
              <a:off x="5061204" y="1359408"/>
              <a:ext cx="1399540" cy="1030605"/>
            </a:xfrm>
            <a:custGeom>
              <a:rect b="b" l="l" r="r" t="t"/>
              <a:pathLst>
                <a:path extrusionOk="0" h="1030605" w="1399539">
                  <a:moveTo>
                    <a:pt x="0" y="1030224"/>
                  </a:moveTo>
                  <a:lnTo>
                    <a:pt x="1399031" y="1030224"/>
                  </a:lnTo>
                  <a:lnTo>
                    <a:pt x="1399031"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7" name="Google Shape;167;p10"/>
            <p:cNvSpPr/>
            <p:nvPr/>
          </p:nvSpPr>
          <p:spPr>
            <a:xfrm>
              <a:off x="3663696" y="4451603"/>
              <a:ext cx="1397635" cy="1030605"/>
            </a:xfrm>
            <a:custGeom>
              <a:rect b="b" l="l" r="r" t="t"/>
              <a:pathLst>
                <a:path extrusionOk="0" h="1030604" w="1397635">
                  <a:moveTo>
                    <a:pt x="1397508" y="0"/>
                  </a:moveTo>
                  <a:lnTo>
                    <a:pt x="0" y="0"/>
                  </a:lnTo>
                  <a:lnTo>
                    <a:pt x="0" y="1030224"/>
                  </a:lnTo>
                  <a:lnTo>
                    <a:pt x="1397508" y="1030224"/>
                  </a:lnTo>
                  <a:lnTo>
                    <a:pt x="1397508"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 name="Google Shape;168;p10"/>
            <p:cNvSpPr/>
            <p:nvPr/>
          </p:nvSpPr>
          <p:spPr>
            <a:xfrm>
              <a:off x="3663696" y="4451603"/>
              <a:ext cx="1397635" cy="1030605"/>
            </a:xfrm>
            <a:custGeom>
              <a:rect b="b" l="l" r="r" t="t"/>
              <a:pathLst>
                <a:path extrusionOk="0" h="1030604" w="1397635">
                  <a:moveTo>
                    <a:pt x="0" y="1030224"/>
                  </a:moveTo>
                  <a:lnTo>
                    <a:pt x="1397508" y="1030224"/>
                  </a:lnTo>
                  <a:lnTo>
                    <a:pt x="1397508"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 name="Google Shape;169;p10"/>
            <p:cNvSpPr/>
            <p:nvPr/>
          </p:nvSpPr>
          <p:spPr>
            <a:xfrm>
              <a:off x="3663696" y="1359408"/>
              <a:ext cx="1397635" cy="1030605"/>
            </a:xfrm>
            <a:custGeom>
              <a:rect b="b" l="l" r="r" t="t"/>
              <a:pathLst>
                <a:path extrusionOk="0" h="1030605" w="1397635">
                  <a:moveTo>
                    <a:pt x="1397508" y="0"/>
                  </a:moveTo>
                  <a:lnTo>
                    <a:pt x="0" y="0"/>
                  </a:lnTo>
                  <a:lnTo>
                    <a:pt x="0" y="1030224"/>
                  </a:lnTo>
                  <a:lnTo>
                    <a:pt x="1397508" y="1030224"/>
                  </a:lnTo>
                  <a:lnTo>
                    <a:pt x="1397508"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0" name="Google Shape;170;p10"/>
            <p:cNvSpPr/>
            <p:nvPr/>
          </p:nvSpPr>
          <p:spPr>
            <a:xfrm>
              <a:off x="3663696" y="1359408"/>
              <a:ext cx="1397635" cy="1030605"/>
            </a:xfrm>
            <a:custGeom>
              <a:rect b="b" l="l" r="r" t="t"/>
              <a:pathLst>
                <a:path extrusionOk="0" h="1030605" w="1397635">
                  <a:moveTo>
                    <a:pt x="0" y="1030224"/>
                  </a:moveTo>
                  <a:lnTo>
                    <a:pt x="1397508" y="1030224"/>
                  </a:lnTo>
                  <a:lnTo>
                    <a:pt x="1397508" y="0"/>
                  </a:lnTo>
                  <a:lnTo>
                    <a:pt x="0" y="0"/>
                  </a:lnTo>
                  <a:lnTo>
                    <a:pt x="0" y="103022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71" name="Google Shape;171;p10"/>
          <p:cNvSpPr txBox="1"/>
          <p:nvPr>
            <p:ph type="title"/>
          </p:nvPr>
        </p:nvSpPr>
        <p:spPr>
          <a:xfrm>
            <a:off x="601167" y="109219"/>
            <a:ext cx="8766810" cy="694055"/>
          </a:xfrm>
          <a:prstGeom prst="rect">
            <a:avLst/>
          </a:prstGeom>
          <a:noFill/>
          <a:ln>
            <a:noFill/>
          </a:ln>
        </p:spPr>
        <p:txBody>
          <a:bodyPr anchorCtr="0" anchor="t" bIns="0" lIns="0" spcFirstLastPara="1" rIns="0" wrap="square" tIns="24125">
            <a:spAutoFit/>
          </a:bodyPr>
          <a:lstStyle/>
          <a:p>
            <a:pPr indent="0" lvl="0" marL="12700" marR="5080" rtl="0" algn="l">
              <a:lnSpc>
                <a:spcPct val="119545"/>
              </a:lnSpc>
              <a:spcBef>
                <a:spcPts val="0"/>
              </a:spcBef>
              <a:spcAft>
                <a:spcPts val="0"/>
              </a:spcAft>
              <a:buNone/>
            </a:pPr>
            <a:r>
              <a:rPr lang="en-US">
                <a:solidFill>
                  <a:srgbClr val="17092B"/>
                </a:solidFill>
              </a:rPr>
              <a:t>Progressing towards fully automated LLMs, Currently functioning  as co−pilot assistants in their respective categories of service.</a:t>
            </a:r>
            <a:endParaRPr/>
          </a:p>
        </p:txBody>
      </p:sp>
      <p:sp>
        <p:nvSpPr>
          <p:cNvPr id="172" name="Google Shape;172;p10"/>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73" name="Google Shape;173;p10"/>
          <p:cNvGrpSpPr/>
          <p:nvPr/>
        </p:nvGrpSpPr>
        <p:grpSpPr>
          <a:xfrm>
            <a:off x="141198" y="1369986"/>
            <a:ext cx="2105025" cy="4103370"/>
            <a:chOff x="141198" y="1369986"/>
            <a:chExt cx="2105025" cy="4103370"/>
          </a:xfrm>
        </p:grpSpPr>
        <p:sp>
          <p:nvSpPr>
            <p:cNvPr id="174" name="Google Shape;174;p10"/>
            <p:cNvSpPr/>
            <p:nvPr/>
          </p:nvSpPr>
          <p:spPr>
            <a:xfrm>
              <a:off x="141198" y="1369986"/>
              <a:ext cx="2105025" cy="4103370"/>
            </a:xfrm>
            <a:custGeom>
              <a:rect b="b" l="l" r="r" t="t"/>
              <a:pathLst>
                <a:path extrusionOk="0" h="4103370" w="2105025">
                  <a:moveTo>
                    <a:pt x="2104898" y="3077210"/>
                  </a:moveTo>
                  <a:lnTo>
                    <a:pt x="0" y="3077210"/>
                  </a:lnTo>
                  <a:lnTo>
                    <a:pt x="0" y="4102951"/>
                  </a:lnTo>
                  <a:lnTo>
                    <a:pt x="2104898" y="4102951"/>
                  </a:lnTo>
                  <a:lnTo>
                    <a:pt x="2104898" y="3077210"/>
                  </a:lnTo>
                  <a:close/>
                </a:path>
                <a:path extrusionOk="0" h="4103370" w="2105025">
                  <a:moveTo>
                    <a:pt x="2104898" y="2051431"/>
                  </a:moveTo>
                  <a:lnTo>
                    <a:pt x="0" y="2051431"/>
                  </a:lnTo>
                  <a:lnTo>
                    <a:pt x="0" y="3077172"/>
                  </a:lnTo>
                  <a:lnTo>
                    <a:pt x="2104898" y="3077172"/>
                  </a:lnTo>
                  <a:lnTo>
                    <a:pt x="2104898" y="2051431"/>
                  </a:lnTo>
                  <a:close/>
                </a:path>
                <a:path extrusionOk="0" h="4103370" w="2105025">
                  <a:moveTo>
                    <a:pt x="2104898" y="0"/>
                  </a:moveTo>
                  <a:lnTo>
                    <a:pt x="0" y="0"/>
                  </a:lnTo>
                  <a:lnTo>
                    <a:pt x="0" y="1025652"/>
                  </a:lnTo>
                  <a:lnTo>
                    <a:pt x="0" y="2051392"/>
                  </a:lnTo>
                  <a:lnTo>
                    <a:pt x="2104898" y="2051392"/>
                  </a:lnTo>
                  <a:lnTo>
                    <a:pt x="2104898" y="1025740"/>
                  </a:lnTo>
                  <a:lnTo>
                    <a:pt x="2104898" y="0"/>
                  </a:lnTo>
                  <a:close/>
                </a:path>
              </a:pathLst>
            </a:custGeom>
            <a:solidFill>
              <a:srgbClr val="AA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75" name="Google Shape;175;p10"/>
            <p:cNvPicPr preferRelativeResize="0"/>
            <p:nvPr/>
          </p:nvPicPr>
          <p:blipFill rotWithShape="1">
            <a:blip r:embed="rId3">
              <a:alphaModFix/>
            </a:blip>
            <a:srcRect b="0" l="0" r="0" t="0"/>
            <a:stretch/>
          </p:blipFill>
          <p:spPr>
            <a:xfrm>
              <a:off x="266700" y="1644396"/>
              <a:ext cx="524256" cy="522731"/>
            </a:xfrm>
            <a:prstGeom prst="rect">
              <a:avLst/>
            </a:prstGeom>
            <a:noFill/>
            <a:ln>
              <a:noFill/>
            </a:ln>
          </p:spPr>
        </p:pic>
        <p:pic>
          <p:nvPicPr>
            <p:cNvPr id="176" name="Google Shape;176;p10"/>
            <p:cNvPicPr preferRelativeResize="0"/>
            <p:nvPr/>
          </p:nvPicPr>
          <p:blipFill rotWithShape="1">
            <a:blip r:embed="rId4">
              <a:alphaModFix/>
            </a:blip>
            <a:srcRect b="0" l="0" r="0" t="0"/>
            <a:stretch/>
          </p:blipFill>
          <p:spPr>
            <a:xfrm>
              <a:off x="251460" y="2692908"/>
              <a:ext cx="524256" cy="524256"/>
            </a:xfrm>
            <a:prstGeom prst="rect">
              <a:avLst/>
            </a:prstGeom>
            <a:noFill/>
            <a:ln>
              <a:noFill/>
            </a:ln>
          </p:spPr>
        </p:pic>
        <p:pic>
          <p:nvPicPr>
            <p:cNvPr id="177" name="Google Shape;177;p10"/>
            <p:cNvPicPr preferRelativeResize="0"/>
            <p:nvPr/>
          </p:nvPicPr>
          <p:blipFill rotWithShape="1">
            <a:blip r:embed="rId5">
              <a:alphaModFix/>
            </a:blip>
            <a:srcRect b="0" l="0" r="0" t="0"/>
            <a:stretch/>
          </p:blipFill>
          <p:spPr>
            <a:xfrm>
              <a:off x="198119" y="3643883"/>
              <a:ext cx="627887" cy="627888"/>
            </a:xfrm>
            <a:prstGeom prst="rect">
              <a:avLst/>
            </a:prstGeom>
            <a:noFill/>
            <a:ln>
              <a:noFill/>
            </a:ln>
          </p:spPr>
        </p:pic>
        <p:pic>
          <p:nvPicPr>
            <p:cNvPr id="178" name="Google Shape;178;p10"/>
            <p:cNvPicPr preferRelativeResize="0"/>
            <p:nvPr/>
          </p:nvPicPr>
          <p:blipFill rotWithShape="1">
            <a:blip r:embed="rId6">
              <a:alphaModFix/>
            </a:blip>
            <a:srcRect b="0" l="0" r="0" t="0"/>
            <a:stretch/>
          </p:blipFill>
          <p:spPr>
            <a:xfrm>
              <a:off x="225552" y="4693919"/>
              <a:ext cx="583691" cy="583692"/>
            </a:xfrm>
            <a:prstGeom prst="rect">
              <a:avLst/>
            </a:prstGeom>
            <a:noFill/>
            <a:ln>
              <a:noFill/>
            </a:ln>
          </p:spPr>
        </p:pic>
      </p:grpSp>
      <p:sp>
        <p:nvSpPr>
          <p:cNvPr id="179" name="Google Shape;179;p10"/>
          <p:cNvSpPr txBox="1"/>
          <p:nvPr/>
        </p:nvSpPr>
        <p:spPr>
          <a:xfrm>
            <a:off x="156210" y="5747765"/>
            <a:ext cx="11915140" cy="731520"/>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40000">
            <a:spAutoFit/>
          </a:bodyPr>
          <a:lstStyle/>
          <a:p>
            <a:pPr indent="0" lvl="0" marL="274955" marR="182880" rtl="0" algn="just">
              <a:lnSpc>
                <a:spcPct val="100000"/>
              </a:lnSpc>
              <a:spcBef>
                <a:spcPts val="0"/>
              </a:spcBef>
              <a:spcAft>
                <a:spcPts val="0"/>
              </a:spcAft>
              <a:buNone/>
            </a:pPr>
            <a:r>
              <a:rPr lang="en-US" sz="1400">
                <a:latin typeface="Arial"/>
                <a:ea typeface="Arial"/>
                <a:cs typeface="Arial"/>
                <a:sym typeface="Arial"/>
              </a:rPr>
              <a:t>With the advent of LLMs, availability for each category of service has evolved, and we are now "almost there" in reaching the peak of "prime time."  Currently, LLMs are considered to be co-pilot assistants to various categories of service. However, customers are looking for further capabilities to  automate the entire process, akin to an auto-pilot. They expect to have a desired final draft output close to an amateur.</a:t>
            </a:r>
            <a:endParaRPr sz="1400">
              <a:latin typeface="Arial"/>
              <a:ea typeface="Arial"/>
              <a:cs typeface="Arial"/>
              <a:sym typeface="Arial"/>
            </a:endParaRPr>
          </a:p>
        </p:txBody>
      </p:sp>
      <p:sp>
        <p:nvSpPr>
          <p:cNvPr id="180" name="Google Shape;180;p10"/>
          <p:cNvSpPr/>
          <p:nvPr/>
        </p:nvSpPr>
        <p:spPr>
          <a:xfrm>
            <a:off x="141731" y="1293875"/>
            <a:ext cx="2034539" cy="0"/>
          </a:xfrm>
          <a:custGeom>
            <a:rect b="b" l="l" r="r" t="t"/>
            <a:pathLst>
              <a:path extrusionOk="0" h="120000" w="2034539">
                <a:moveTo>
                  <a:pt x="0" y="0"/>
                </a:moveTo>
                <a:lnTo>
                  <a:pt x="2034159"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81" name="Google Shape;181;p10"/>
          <p:cNvPicPr preferRelativeResize="0"/>
          <p:nvPr/>
        </p:nvPicPr>
        <p:blipFill rotWithShape="1">
          <a:blip r:embed="rId7">
            <a:alphaModFix/>
          </a:blip>
          <a:srcRect b="0" l="0" r="0" t="0"/>
          <a:stretch/>
        </p:blipFill>
        <p:spPr>
          <a:xfrm>
            <a:off x="2308860" y="1373124"/>
            <a:ext cx="1232915" cy="1005839"/>
          </a:xfrm>
          <a:prstGeom prst="rect">
            <a:avLst/>
          </a:prstGeom>
          <a:noFill/>
          <a:ln>
            <a:noFill/>
          </a:ln>
        </p:spPr>
      </p:pic>
      <p:pic>
        <p:nvPicPr>
          <p:cNvPr id="182" name="Google Shape;182;p10"/>
          <p:cNvPicPr preferRelativeResize="0"/>
          <p:nvPr/>
        </p:nvPicPr>
        <p:blipFill rotWithShape="1">
          <a:blip r:embed="rId8">
            <a:alphaModFix/>
          </a:blip>
          <a:srcRect b="0" l="0" r="0" t="0"/>
          <a:stretch/>
        </p:blipFill>
        <p:spPr>
          <a:xfrm>
            <a:off x="2308860" y="2403348"/>
            <a:ext cx="1234439" cy="1011936"/>
          </a:xfrm>
          <a:prstGeom prst="rect">
            <a:avLst/>
          </a:prstGeom>
          <a:noFill/>
          <a:ln>
            <a:noFill/>
          </a:ln>
        </p:spPr>
      </p:pic>
      <p:pic>
        <p:nvPicPr>
          <p:cNvPr id="183" name="Google Shape;183;p10"/>
          <p:cNvPicPr preferRelativeResize="0"/>
          <p:nvPr/>
        </p:nvPicPr>
        <p:blipFill rotWithShape="1">
          <a:blip r:embed="rId9">
            <a:alphaModFix/>
          </a:blip>
          <a:srcRect b="0" l="0" r="0" t="0"/>
          <a:stretch/>
        </p:blipFill>
        <p:spPr>
          <a:xfrm>
            <a:off x="2316479" y="3445764"/>
            <a:ext cx="1219199" cy="519684"/>
          </a:xfrm>
          <a:prstGeom prst="rect">
            <a:avLst/>
          </a:prstGeom>
          <a:noFill/>
          <a:ln>
            <a:noFill/>
          </a:ln>
        </p:spPr>
      </p:pic>
      <p:sp>
        <p:nvSpPr>
          <p:cNvPr id="184" name="Google Shape;184;p10"/>
          <p:cNvSpPr/>
          <p:nvPr/>
        </p:nvSpPr>
        <p:spPr>
          <a:xfrm>
            <a:off x="2314955" y="3945635"/>
            <a:ext cx="1237615" cy="523240"/>
          </a:xfrm>
          <a:custGeom>
            <a:rect b="b" l="l" r="r" t="t"/>
            <a:pathLst>
              <a:path extrusionOk="0" h="523239" w="1237614">
                <a:moveTo>
                  <a:pt x="1237488" y="0"/>
                </a:moveTo>
                <a:lnTo>
                  <a:pt x="0" y="0"/>
                </a:lnTo>
                <a:lnTo>
                  <a:pt x="0" y="522731"/>
                </a:lnTo>
                <a:lnTo>
                  <a:pt x="1237488" y="522731"/>
                </a:lnTo>
                <a:lnTo>
                  <a:pt x="123748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85" name="Google Shape;185;p10"/>
          <p:cNvPicPr preferRelativeResize="0"/>
          <p:nvPr/>
        </p:nvPicPr>
        <p:blipFill rotWithShape="1">
          <a:blip r:embed="rId10">
            <a:alphaModFix/>
          </a:blip>
          <a:srcRect b="0" l="0" r="0" t="0"/>
          <a:stretch/>
        </p:blipFill>
        <p:spPr>
          <a:xfrm>
            <a:off x="2322576" y="4474464"/>
            <a:ext cx="1231391" cy="1007364"/>
          </a:xfrm>
          <a:prstGeom prst="rect">
            <a:avLst/>
          </a:prstGeom>
          <a:noFill/>
          <a:ln>
            <a:noFill/>
          </a:ln>
        </p:spPr>
      </p:pic>
      <p:sp>
        <p:nvSpPr>
          <p:cNvPr id="186" name="Google Shape;186;p10"/>
          <p:cNvSpPr/>
          <p:nvPr/>
        </p:nvSpPr>
        <p:spPr>
          <a:xfrm>
            <a:off x="2304288" y="1290827"/>
            <a:ext cx="1232535" cy="0"/>
          </a:xfrm>
          <a:custGeom>
            <a:rect b="b" l="l" r="r" t="t"/>
            <a:pathLst>
              <a:path extrusionOk="0" h="120000" w="1232535">
                <a:moveTo>
                  <a:pt x="0" y="0"/>
                </a:moveTo>
                <a:lnTo>
                  <a:pt x="1232281"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 name="Google Shape;187;p10"/>
          <p:cNvSpPr/>
          <p:nvPr/>
        </p:nvSpPr>
        <p:spPr>
          <a:xfrm>
            <a:off x="3663696" y="1286255"/>
            <a:ext cx="8384540" cy="0"/>
          </a:xfrm>
          <a:custGeom>
            <a:rect b="b" l="l" r="r" t="t"/>
            <a:pathLst>
              <a:path extrusionOk="0" h="120000" w="8384540">
                <a:moveTo>
                  <a:pt x="0" y="0"/>
                </a:moveTo>
                <a:lnTo>
                  <a:pt x="8384412"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 name="Google Shape;188;p10"/>
          <p:cNvSpPr txBox="1"/>
          <p:nvPr/>
        </p:nvSpPr>
        <p:spPr>
          <a:xfrm>
            <a:off x="128422" y="982217"/>
            <a:ext cx="614299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Categories	Models	</a:t>
            </a:r>
            <a:r>
              <a:rPr b="1" baseline="30000" lang="en-US" sz="2700">
                <a:solidFill>
                  <a:srgbClr val="17092B"/>
                </a:solidFill>
                <a:latin typeface="Arial"/>
                <a:ea typeface="Arial"/>
                <a:cs typeface="Arial"/>
                <a:sym typeface="Arial"/>
              </a:rPr>
              <a:t>Large Model Availability</a:t>
            </a:r>
            <a:endParaRPr baseline="30000" sz="2700">
              <a:latin typeface="Arial"/>
              <a:ea typeface="Arial"/>
              <a:cs typeface="Arial"/>
              <a:sym typeface="Arial"/>
            </a:endParaRPr>
          </a:p>
        </p:txBody>
      </p:sp>
      <p:sp>
        <p:nvSpPr>
          <p:cNvPr id="189" name="Google Shape;189;p10"/>
          <p:cNvSpPr/>
          <p:nvPr/>
        </p:nvSpPr>
        <p:spPr>
          <a:xfrm>
            <a:off x="3663696" y="2389632"/>
            <a:ext cx="2796540" cy="2062480"/>
          </a:xfrm>
          <a:custGeom>
            <a:rect b="b" l="l" r="r" t="t"/>
            <a:pathLst>
              <a:path extrusionOk="0" h="2062479" w="2796540">
                <a:moveTo>
                  <a:pt x="1397507" y="2061972"/>
                </a:moveTo>
                <a:lnTo>
                  <a:pt x="2796539" y="2061972"/>
                </a:lnTo>
                <a:lnTo>
                  <a:pt x="2796539" y="1031748"/>
                </a:lnTo>
                <a:lnTo>
                  <a:pt x="1397507" y="1031748"/>
                </a:lnTo>
                <a:lnTo>
                  <a:pt x="1397507" y="2061972"/>
                </a:lnTo>
                <a:close/>
              </a:path>
              <a:path extrusionOk="0" h="2062479" w="2796540">
                <a:moveTo>
                  <a:pt x="1397507" y="1031748"/>
                </a:moveTo>
                <a:lnTo>
                  <a:pt x="2796539" y="1031748"/>
                </a:lnTo>
                <a:lnTo>
                  <a:pt x="2796539" y="0"/>
                </a:lnTo>
                <a:lnTo>
                  <a:pt x="1397507" y="0"/>
                </a:lnTo>
                <a:lnTo>
                  <a:pt x="1397507" y="1031748"/>
                </a:lnTo>
                <a:close/>
              </a:path>
              <a:path extrusionOk="0" h="2062479" w="2796540">
                <a:moveTo>
                  <a:pt x="0" y="2061972"/>
                </a:moveTo>
                <a:lnTo>
                  <a:pt x="1397508" y="2061972"/>
                </a:lnTo>
                <a:lnTo>
                  <a:pt x="1397508" y="1031748"/>
                </a:lnTo>
                <a:lnTo>
                  <a:pt x="0" y="1031748"/>
                </a:lnTo>
                <a:lnTo>
                  <a:pt x="0" y="2061972"/>
                </a:lnTo>
                <a:close/>
              </a:path>
              <a:path extrusionOk="0" h="2062479" w="2796540">
                <a:moveTo>
                  <a:pt x="0" y="1031748"/>
                </a:moveTo>
                <a:lnTo>
                  <a:pt x="1397508" y="1031748"/>
                </a:lnTo>
                <a:lnTo>
                  <a:pt x="1397508" y="0"/>
                </a:lnTo>
                <a:lnTo>
                  <a:pt x="0" y="0"/>
                </a:lnTo>
                <a:lnTo>
                  <a:pt x="0" y="103174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 name="Google Shape;190;p10"/>
          <p:cNvSpPr txBox="1"/>
          <p:nvPr/>
        </p:nvSpPr>
        <p:spPr>
          <a:xfrm>
            <a:off x="4023105" y="5495645"/>
            <a:ext cx="7522209"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Pre-2020	2020	2022	2023	2025	2030</a:t>
            </a:r>
            <a:endParaRPr sz="1400">
              <a:latin typeface="Calibri"/>
              <a:ea typeface="Calibri"/>
              <a:cs typeface="Calibri"/>
              <a:sym typeface="Calibri"/>
            </a:endParaRPr>
          </a:p>
        </p:txBody>
      </p:sp>
      <p:graphicFrame>
        <p:nvGraphicFramePr>
          <p:cNvPr id="191" name="Google Shape;191;p10"/>
          <p:cNvGraphicFramePr/>
          <p:nvPr/>
        </p:nvGraphicFramePr>
        <p:xfrm>
          <a:off x="134848" y="1348581"/>
          <a:ext cx="3000000" cy="3000000"/>
        </p:xfrm>
        <a:graphic>
          <a:graphicData uri="http://schemas.openxmlformats.org/drawingml/2006/table">
            <a:tbl>
              <a:tblPr bandRow="1" firstRow="1">
                <a:noFill/>
                <a:tableStyleId>{71F76136-D7E7-48A1-8786-7BC977E6084A}</a:tableStyleId>
              </a:tblPr>
              <a:tblGrid>
                <a:gridCol w="2105025"/>
                <a:gridCol w="1418600"/>
                <a:gridCol w="1397625"/>
                <a:gridCol w="1397625"/>
                <a:gridCol w="1397625"/>
                <a:gridCol w="1400175"/>
                <a:gridCol w="1395725"/>
                <a:gridCol w="1403350"/>
              </a:tblGrid>
              <a:tr h="102565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40"/>
                        </a:spcBef>
                        <a:spcAft>
                          <a:spcPts val="0"/>
                        </a:spcAft>
                        <a:buNone/>
                      </a:pPr>
                      <a:r>
                        <a:t/>
                      </a:r>
                      <a:endParaRPr sz="1350" u="none" cap="none" strike="noStrike">
                        <a:latin typeface="Times New Roman"/>
                        <a:ea typeface="Times New Roman"/>
                        <a:cs typeface="Times New Roman"/>
                        <a:sym typeface="Times New Roman"/>
                      </a:endParaRPr>
                    </a:p>
                    <a:p>
                      <a:pPr indent="0" lvl="0" marL="0" marR="205104" rtl="0" algn="r">
                        <a:lnSpc>
                          <a:spcPct val="100000"/>
                        </a:lnSpc>
                        <a:spcBef>
                          <a:spcPts val="0"/>
                        </a:spcBef>
                        <a:spcAft>
                          <a:spcPts val="0"/>
                        </a:spcAft>
                        <a:buNone/>
                      </a:pPr>
                      <a:r>
                        <a:rPr b="1" lang="en-US" sz="1400" u="none" cap="none" strike="noStrike">
                          <a:latin typeface="Calibri"/>
                          <a:ea typeface="Calibri"/>
                          <a:cs typeface="Calibri"/>
                          <a:sym typeface="Calibri"/>
                        </a:rPr>
                        <a:t>Text Generation</a:t>
                      </a:r>
                      <a:endParaRPr sz="14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p>
                      <a:pPr indent="0" lvl="0" marL="194310" marR="19050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Spam Detection  Translation  Basic Q&amp;A</a:t>
                      </a:r>
                      <a:endParaRPr sz="1200" u="none" cap="none" strike="noStrike">
                        <a:latin typeface="Calibri"/>
                        <a:ea typeface="Calibri"/>
                        <a:cs typeface="Calibri"/>
                        <a:sym typeface="Calibri"/>
                      </a:endParaRPr>
                    </a:p>
                  </a:txBody>
                  <a:tcPr marT="1900" marB="0" marR="0" marL="0">
                    <a:lnL cap="flat" cmpd="sng" w="12700">
                      <a:solidFill>
                        <a:srgbClr val="FFFFFF"/>
                      </a:solidFill>
                      <a:prstDash val="solid"/>
                      <a:round/>
                      <a:headEnd len="sm" w="sm" type="none"/>
                      <a:tailEnd len="sm" w="sm" type="none"/>
                    </a:lnL>
                    <a:lnR cap="flat" cmpd="sng" w="12700">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p>
                      <a:pPr indent="635" lvl="0" marL="353060" marR="34671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Basic Copy  Writing  First Drafts</a:t>
                      </a:r>
                      <a:endParaRPr sz="1200" u="none" cap="none" strike="noStrike">
                        <a:latin typeface="Calibri"/>
                        <a:ea typeface="Calibri"/>
                        <a:cs typeface="Calibri"/>
                        <a:sym typeface="Calibri"/>
                      </a:endParaRPr>
                    </a:p>
                  </a:txBody>
                  <a:tcPr marT="5075"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55"/>
                        </a:spcBef>
                        <a:spcAft>
                          <a:spcPts val="0"/>
                        </a:spcAft>
                        <a:buNone/>
                      </a:pPr>
                      <a:r>
                        <a:t/>
                      </a:r>
                      <a:endParaRPr sz="1100" u="none" cap="none" strike="noStrike">
                        <a:latin typeface="Times New Roman"/>
                        <a:ea typeface="Times New Roman"/>
                        <a:cs typeface="Times New Roman"/>
                        <a:sym typeface="Times New Roman"/>
                      </a:endParaRPr>
                    </a:p>
                    <a:p>
                      <a:pPr indent="39370" lvl="0" marL="260984" marR="252729"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Longer Form  Second Drafts</a:t>
                      </a:r>
                      <a:endParaRPr sz="1200" u="none" cap="none" strike="noStrike">
                        <a:latin typeface="Calibri"/>
                        <a:ea typeface="Calibri"/>
                        <a:cs typeface="Calibri"/>
                        <a:sym typeface="Calibri"/>
                      </a:endParaRPr>
                    </a:p>
                  </a:txBody>
                  <a:tcPr marT="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50" u="none" cap="none" strike="noStrike">
                        <a:latin typeface="Times New Roman"/>
                        <a:ea typeface="Times New Roman"/>
                        <a:cs typeface="Times New Roman"/>
                        <a:sym typeface="Times New Roman"/>
                      </a:endParaRPr>
                    </a:p>
                    <a:p>
                      <a:pPr indent="0" lvl="0" marL="314325" marR="296545"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Vertical Fine  Tuning gets  good</a:t>
                      </a:r>
                      <a:endParaRPr sz="1200" u="none" cap="none" strike="noStrike">
                        <a:latin typeface="Calibri"/>
                        <a:ea typeface="Calibri"/>
                        <a:cs typeface="Calibri"/>
                        <a:sym typeface="Calibri"/>
                      </a:endParaRPr>
                    </a:p>
                  </a:txBody>
                  <a:tcPr marT="625"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334010" marR="332105" rtl="0" algn="ctr">
                        <a:lnSpc>
                          <a:spcPct val="100000"/>
                        </a:lnSpc>
                        <a:spcBef>
                          <a:spcPts val="815"/>
                        </a:spcBef>
                        <a:spcAft>
                          <a:spcPts val="0"/>
                        </a:spcAft>
                        <a:buNone/>
                      </a:pPr>
                      <a:r>
                        <a:rPr b="1" lang="en-US" sz="1200" u="none" cap="none" strike="noStrike">
                          <a:solidFill>
                            <a:srgbClr val="FFFFFF"/>
                          </a:solidFill>
                          <a:latin typeface="Calibri"/>
                          <a:ea typeface="Calibri"/>
                          <a:cs typeface="Calibri"/>
                          <a:sym typeface="Calibri"/>
                        </a:rPr>
                        <a:t>Final Drafts  better than  human.</a:t>
                      </a:r>
                      <a:endParaRPr sz="1200" u="none" cap="none" strike="noStrike">
                        <a:latin typeface="Calibri"/>
                        <a:ea typeface="Calibri"/>
                        <a:cs typeface="Calibri"/>
                        <a:sym typeface="Calibri"/>
                      </a:endParaRPr>
                    </a:p>
                  </a:txBody>
                  <a:tcPr marT="0" marB="0" marR="0" marL="0">
                    <a:lnL cap="flat" cmpd="sng" w="12700">
                      <a:solidFill>
                        <a:srgbClr val="FA5B51"/>
                      </a:solidFill>
                      <a:prstDash val="solid"/>
                      <a:round/>
                      <a:headEnd len="sm" w="sm" type="none"/>
                      <a:tailEnd len="sm" w="sm" type="none"/>
                    </a:lnL>
                    <a:lnR cap="flat" cmpd="sng" w="12700">
                      <a:solidFill>
                        <a:srgbClr val="FA5B51"/>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224154" marR="211454" rtl="0" algn="ctr">
                        <a:lnSpc>
                          <a:spcPct val="100000"/>
                        </a:lnSpc>
                        <a:spcBef>
                          <a:spcPts val="815"/>
                        </a:spcBef>
                        <a:spcAft>
                          <a:spcPts val="0"/>
                        </a:spcAft>
                        <a:buNone/>
                      </a:pPr>
                      <a:r>
                        <a:rPr b="1" lang="en-US" sz="1200" u="none" cap="none" strike="noStrike">
                          <a:solidFill>
                            <a:srgbClr val="FFFFFF"/>
                          </a:solidFill>
                          <a:latin typeface="Calibri"/>
                          <a:ea typeface="Calibri"/>
                          <a:cs typeface="Calibri"/>
                          <a:sym typeface="Calibri"/>
                        </a:rPr>
                        <a:t>Text to Product  (Final)</a:t>
                      </a:r>
                      <a:endParaRPr sz="1200" u="none" cap="none" strike="noStrike">
                        <a:latin typeface="Calibri"/>
                        <a:ea typeface="Calibri"/>
                        <a:cs typeface="Calibri"/>
                        <a:sym typeface="Calibri"/>
                      </a:endParaRPr>
                    </a:p>
                    <a:p>
                      <a:pPr indent="0" lvl="0" marL="41275" marR="0" rtl="0" algn="ctr">
                        <a:lnSpc>
                          <a:spcPct val="100000"/>
                        </a:lnSpc>
                        <a:spcBef>
                          <a:spcPts val="5"/>
                        </a:spcBef>
                        <a:spcAft>
                          <a:spcPts val="0"/>
                        </a:spcAft>
                        <a:buNone/>
                      </a:pPr>
                      <a:r>
                        <a:rPr b="1" lang="en-US" sz="1200" u="none" cap="none" strike="noStrike">
                          <a:solidFill>
                            <a:srgbClr val="FFFFFF"/>
                          </a:solidFill>
                          <a:latin typeface="Calibri"/>
                          <a:ea typeface="Calibri"/>
                          <a:cs typeface="Calibri"/>
                          <a:sym typeface="Calibri"/>
                        </a:rPr>
                        <a:t>AI Developer</a:t>
                      </a:r>
                      <a:endParaRPr sz="1200" u="none" cap="none" strike="noStrike">
                        <a:latin typeface="Calibri"/>
                        <a:ea typeface="Calibri"/>
                        <a:cs typeface="Calibri"/>
                        <a:sym typeface="Calibri"/>
                      </a:endParaRPr>
                    </a:p>
                  </a:txBody>
                  <a:tcPr marT="0" marB="0" marR="0" marL="0">
                    <a:lnL cap="flat" cmpd="sng" w="12700">
                      <a:solidFill>
                        <a:srgbClr val="FA5B51"/>
                      </a:solidFill>
                      <a:prstDash val="solid"/>
                      <a:round/>
                      <a:headEnd len="sm" w="sm" type="none"/>
                      <a:tailEnd len="sm" w="sm" type="none"/>
                    </a:lnL>
                    <a:lnR cap="flat" cmpd="sng" w="28575">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r>
              <a:tr h="1036325">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719455" marR="544830" rtl="0" algn="l">
                        <a:lnSpc>
                          <a:spcPct val="100699"/>
                        </a:lnSpc>
                        <a:spcBef>
                          <a:spcPts val="5"/>
                        </a:spcBef>
                        <a:spcAft>
                          <a:spcPts val="0"/>
                        </a:spcAft>
                        <a:buNone/>
                      </a:pPr>
                      <a:r>
                        <a:rPr b="1" lang="en-US" sz="1400" u="none" cap="none" strike="noStrike">
                          <a:latin typeface="Calibri"/>
                          <a:ea typeface="Calibri"/>
                          <a:cs typeface="Calibri"/>
                          <a:sym typeface="Calibri"/>
                        </a:rPr>
                        <a:t>Image  Generation</a:t>
                      </a:r>
                      <a:endParaRPr sz="1400" u="none" cap="none" strike="noStrike">
                        <a:latin typeface="Calibri"/>
                        <a:ea typeface="Calibri"/>
                        <a:cs typeface="Calibri"/>
                        <a:sym typeface="Calibri"/>
                      </a:endParaRPr>
                    </a:p>
                  </a:txBody>
                  <a:tcPr marT="5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634" lvl="0" marL="518794" marR="511175" rtl="0" algn="ctr">
                        <a:lnSpc>
                          <a:spcPct val="100000"/>
                        </a:lnSpc>
                        <a:spcBef>
                          <a:spcPts val="5"/>
                        </a:spcBef>
                        <a:spcAft>
                          <a:spcPts val="0"/>
                        </a:spcAft>
                        <a:buNone/>
                      </a:pPr>
                      <a:r>
                        <a:rPr b="1" lang="en-US" sz="1200" u="none" cap="none" strike="noStrike">
                          <a:solidFill>
                            <a:srgbClr val="FFFFFF"/>
                          </a:solidFill>
                          <a:latin typeface="Calibri"/>
                          <a:ea typeface="Calibri"/>
                          <a:cs typeface="Calibri"/>
                          <a:sym typeface="Calibri"/>
                        </a:rPr>
                        <a:t>Art  Logos</a:t>
                      </a:r>
                      <a:endParaRPr sz="1200" u="none" cap="none" strike="noStrike">
                        <a:latin typeface="Calibri"/>
                        <a:ea typeface="Calibri"/>
                        <a:cs typeface="Calibri"/>
                        <a:sym typeface="Calibri"/>
                      </a:endParaRPr>
                    </a:p>
                    <a:p>
                      <a:pPr indent="0" lvl="0" marL="635" marR="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Photography</a:t>
                      </a:r>
                      <a:endParaRPr sz="1200" u="none" cap="none" strike="noStrike">
                        <a:latin typeface="Calibri"/>
                        <a:ea typeface="Calibri"/>
                        <a:cs typeface="Calibri"/>
                        <a:sym typeface="Calibri"/>
                      </a:endParaRPr>
                    </a:p>
                  </a:txBody>
                  <a:tcPr marT="4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50" u="none" cap="none" strike="noStrike">
                        <a:latin typeface="Times New Roman"/>
                        <a:ea typeface="Times New Roman"/>
                        <a:cs typeface="Times New Roman"/>
                        <a:sym typeface="Times New Roman"/>
                      </a:endParaRPr>
                    </a:p>
                    <a:p>
                      <a:pPr indent="-1270" lvl="0" marL="288925" marR="269875"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Mockups  (Product  Design,  Architecture)</a:t>
                      </a:r>
                      <a:endParaRPr sz="1200" u="none" cap="none" strike="noStrike">
                        <a:latin typeface="Calibri"/>
                        <a:ea typeface="Calibri"/>
                        <a:cs typeface="Calibri"/>
                        <a:sym typeface="Calibri"/>
                      </a:endParaRPr>
                    </a:p>
                  </a:txBody>
                  <a:tcPr marT="5725"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2540" lvl="0" marL="279400" marR="274955"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Final Draft  (Product  Design,  Architecture)</a:t>
                      </a:r>
                      <a:endParaRPr sz="1200" u="none" cap="none" strike="noStrike">
                        <a:latin typeface="Calibri"/>
                        <a:ea typeface="Calibri"/>
                        <a:cs typeface="Calibri"/>
                        <a:sym typeface="Calibri"/>
                      </a:endParaRPr>
                    </a:p>
                  </a:txBody>
                  <a:tcPr marT="6975" marB="0" marR="0" marL="0">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50" u="none" cap="none" strike="noStrike">
                        <a:latin typeface="Times New Roman"/>
                        <a:ea typeface="Times New Roman"/>
                        <a:cs typeface="Times New Roman"/>
                        <a:sym typeface="Times New Roman"/>
                      </a:endParaRPr>
                    </a:p>
                    <a:p>
                      <a:pPr indent="55880" lvl="0" marL="286385" marR="271145" rtl="0" algn="just">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Final Drafts  better than  Professionals</a:t>
                      </a:r>
                      <a:endParaRPr sz="1200" u="none" cap="none" strike="noStrike">
                        <a:latin typeface="Calibri"/>
                        <a:ea typeface="Calibri"/>
                        <a:cs typeface="Calibri"/>
                        <a:sym typeface="Calibri"/>
                      </a:endParaRPr>
                    </a:p>
                  </a:txBody>
                  <a:tcPr marT="317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r>
              <a:tr h="1025650">
                <a:tc>
                  <a:txBody>
                    <a:bodyPr/>
                    <a:lstStyle/>
                    <a:p>
                      <a:pPr indent="0" lvl="0" marL="0" marR="0" rtl="0" algn="l">
                        <a:lnSpc>
                          <a:spcPct val="100000"/>
                        </a:lnSpc>
                        <a:spcBef>
                          <a:spcPts val="0"/>
                        </a:spcBef>
                        <a:spcAft>
                          <a:spcPts val="0"/>
                        </a:spcAft>
                        <a:buNone/>
                      </a:pPr>
                      <a:r>
                        <a:t/>
                      </a:r>
                      <a:endParaRPr sz="1950" u="none" cap="none" strike="noStrike">
                        <a:latin typeface="Times New Roman"/>
                        <a:ea typeface="Times New Roman"/>
                        <a:cs typeface="Times New Roman"/>
                        <a:sym typeface="Times New Roman"/>
                      </a:endParaRPr>
                    </a:p>
                    <a:p>
                      <a:pPr indent="0" lvl="0" marL="719455" marR="544830" rtl="0" algn="l">
                        <a:lnSpc>
                          <a:spcPct val="100699"/>
                        </a:lnSpc>
                        <a:spcBef>
                          <a:spcPts val="5"/>
                        </a:spcBef>
                        <a:spcAft>
                          <a:spcPts val="0"/>
                        </a:spcAft>
                        <a:buNone/>
                      </a:pPr>
                      <a:r>
                        <a:rPr b="1" lang="en-US" sz="1400" u="none" cap="none" strike="noStrike">
                          <a:latin typeface="Calibri"/>
                          <a:ea typeface="Calibri"/>
                          <a:cs typeface="Calibri"/>
                          <a:sym typeface="Calibri"/>
                        </a:rPr>
                        <a:t>Video  Generation</a:t>
                      </a:r>
                      <a:endParaRPr sz="1400" u="none" cap="none" strike="noStrike">
                        <a:latin typeface="Calibri"/>
                        <a:ea typeface="Calibri"/>
                        <a:cs typeface="Calibri"/>
                        <a:sym typeface="Calibri"/>
                      </a:endParaRPr>
                    </a:p>
                  </a:txBody>
                  <a:tcPr marT="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3750" u="none" cap="none" strike="noStrike">
                        <a:latin typeface="Times New Roman"/>
                        <a:ea typeface="Times New Roman"/>
                        <a:cs typeface="Times New Roman"/>
                        <a:sym typeface="Times New Roman"/>
                      </a:endParaRPr>
                    </a:p>
                    <a:p>
                      <a:pPr indent="0" lvl="0" marL="273685" marR="0" rtl="0" algn="l">
                        <a:lnSpc>
                          <a:spcPct val="100000"/>
                        </a:lnSpc>
                        <a:spcBef>
                          <a:spcPts val="0"/>
                        </a:spcBef>
                        <a:spcAft>
                          <a:spcPts val="0"/>
                        </a:spcAft>
                        <a:buNone/>
                      </a:pPr>
                      <a:r>
                        <a:rPr lang="en-US" sz="2800" u="none" cap="none" strike="noStrike">
                          <a:latin typeface="Calibri"/>
                          <a:ea typeface="Calibri"/>
                          <a:cs typeface="Calibri"/>
                          <a:sym typeface="Calibri"/>
                        </a:rPr>
                        <a:t>X-Clip</a:t>
                      </a:r>
                      <a:endParaRPr sz="2800" u="none" cap="none" strike="noStrike">
                        <a:latin typeface="Calibri"/>
                        <a:ea typeface="Calibri"/>
                        <a:cs typeface="Calibri"/>
                        <a:sym typeface="Calibri"/>
                      </a:endParaRPr>
                    </a:p>
                  </a:txBody>
                  <a:tcPr marT="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p>
                      <a:pPr indent="0" lvl="0" marL="252095" marR="243204"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First Attempts  at 3D/Video  Models</a:t>
                      </a:r>
                      <a:endParaRPr sz="1200" u="none" cap="none" strike="noStrike">
                        <a:latin typeface="Calibri"/>
                        <a:ea typeface="Calibri"/>
                        <a:cs typeface="Calibri"/>
                        <a:sym typeface="Calibri"/>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p>
                      <a:pPr indent="0" lvl="0" marL="197485" marR="17907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Basic/First Draft  Videos and 3D  Files</a:t>
                      </a:r>
                      <a:endParaRPr sz="1200" u="none" cap="none" strike="noStrike">
                        <a:latin typeface="Calibri"/>
                        <a:ea typeface="Calibri"/>
                        <a:cs typeface="Calibri"/>
                        <a:sym typeface="Calibri"/>
                      </a:endParaRPr>
                    </a:p>
                  </a:txBody>
                  <a:tcPr marT="6350"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257809" marR="0" rtl="0" algn="l">
                        <a:lnSpc>
                          <a:spcPct val="100000"/>
                        </a:lnSpc>
                        <a:spcBef>
                          <a:spcPts val="755"/>
                        </a:spcBef>
                        <a:spcAft>
                          <a:spcPts val="0"/>
                        </a:spcAft>
                        <a:buNone/>
                      </a:pPr>
                      <a:r>
                        <a:rPr b="1" lang="en-US" sz="1200" u="none" cap="none" strike="noStrike">
                          <a:solidFill>
                            <a:srgbClr val="FFFFFF"/>
                          </a:solidFill>
                          <a:latin typeface="Calibri"/>
                          <a:ea typeface="Calibri"/>
                          <a:cs typeface="Calibri"/>
                          <a:sym typeface="Calibri"/>
                        </a:rPr>
                        <a:t>Second Drafts</a:t>
                      </a:r>
                      <a:endParaRPr sz="1200" u="none" cap="none" strike="noStrike">
                        <a:latin typeface="Calibri"/>
                        <a:ea typeface="Calibri"/>
                        <a:cs typeface="Calibri"/>
                        <a:sym typeface="Calibri"/>
                      </a:endParaRPr>
                    </a:p>
                  </a:txBody>
                  <a:tcPr marT="0" marB="0" marR="0" marL="0">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200" u="none" cap="none" strike="noStrike">
                        <a:latin typeface="Times New Roman"/>
                        <a:ea typeface="Times New Roman"/>
                        <a:cs typeface="Times New Roman"/>
                        <a:sym typeface="Times New Roman"/>
                      </a:endParaRPr>
                    </a:p>
                    <a:p>
                      <a:pPr indent="51434" lvl="0" marL="301625" marR="288925" rtl="0" algn="l">
                        <a:lnSpc>
                          <a:spcPct val="100000"/>
                        </a:lnSpc>
                        <a:spcBef>
                          <a:spcPts val="5"/>
                        </a:spcBef>
                        <a:spcAft>
                          <a:spcPts val="0"/>
                        </a:spcAft>
                        <a:buNone/>
                      </a:pPr>
                      <a:r>
                        <a:rPr b="1" lang="en-US" sz="1200" u="none" cap="none" strike="noStrike">
                          <a:solidFill>
                            <a:srgbClr val="FFFFFF"/>
                          </a:solidFill>
                          <a:latin typeface="Calibri"/>
                          <a:ea typeface="Calibri"/>
                          <a:cs typeface="Calibri"/>
                          <a:sym typeface="Calibri"/>
                        </a:rPr>
                        <a:t>Movies are  personalized</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r>
              <a:tr h="103985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20"/>
                        </a:spcBef>
                        <a:spcAft>
                          <a:spcPts val="0"/>
                        </a:spcAft>
                        <a:buNone/>
                      </a:pPr>
                      <a:r>
                        <a:t/>
                      </a:r>
                      <a:endParaRPr sz="1300" u="none" cap="none" strike="noStrike">
                        <a:latin typeface="Times New Roman"/>
                        <a:ea typeface="Times New Roman"/>
                        <a:cs typeface="Times New Roman"/>
                        <a:sym typeface="Times New Roman"/>
                      </a:endParaRPr>
                    </a:p>
                    <a:p>
                      <a:pPr indent="0" lvl="0" marL="0" marR="132715" rtl="0" algn="r">
                        <a:lnSpc>
                          <a:spcPct val="100000"/>
                        </a:lnSpc>
                        <a:spcBef>
                          <a:spcPts val="5"/>
                        </a:spcBef>
                        <a:spcAft>
                          <a:spcPts val="0"/>
                        </a:spcAft>
                        <a:buNone/>
                      </a:pPr>
                      <a:r>
                        <a:rPr b="1" lang="en-US" sz="1400" u="none" cap="none" strike="noStrike">
                          <a:latin typeface="Calibri"/>
                          <a:ea typeface="Calibri"/>
                          <a:cs typeface="Calibri"/>
                          <a:sym typeface="Calibri"/>
                        </a:rPr>
                        <a:t>Code Generation</a:t>
                      </a:r>
                      <a:endParaRPr sz="14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9525">
                      <a:solidFill>
                        <a:srgbClr val="FA5B5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40"/>
                        </a:spcBef>
                        <a:spcAft>
                          <a:spcPts val="0"/>
                        </a:spcAft>
                        <a:buNone/>
                      </a:pPr>
                      <a:r>
                        <a:t/>
                      </a:r>
                      <a:endParaRPr sz="950" u="none" cap="none" strike="noStrike">
                        <a:latin typeface="Times New Roman"/>
                        <a:ea typeface="Times New Roman"/>
                        <a:cs typeface="Times New Roman"/>
                        <a:sym typeface="Times New Roman"/>
                      </a:endParaRPr>
                    </a:p>
                    <a:p>
                      <a:pPr indent="259079" lvl="0" marL="246379" marR="240665"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1-Line  Autocomplete</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50" u="none" cap="none" strike="noStrike">
                        <a:latin typeface="Times New Roman"/>
                        <a:ea typeface="Times New Roman"/>
                        <a:cs typeface="Times New Roman"/>
                        <a:sym typeface="Times New Roman"/>
                      </a:endParaRPr>
                    </a:p>
                    <a:p>
                      <a:pPr indent="0" lvl="0" marL="194310" marR="190500" rtl="0" algn="ctr">
                        <a:lnSpc>
                          <a:spcPct val="100000"/>
                        </a:lnSpc>
                        <a:spcBef>
                          <a:spcPts val="5"/>
                        </a:spcBef>
                        <a:spcAft>
                          <a:spcPts val="0"/>
                        </a:spcAft>
                        <a:buNone/>
                      </a:pPr>
                      <a:r>
                        <a:rPr b="1" lang="en-US" sz="1200" u="none" cap="none" strike="noStrike">
                          <a:solidFill>
                            <a:srgbClr val="FFFFFF"/>
                          </a:solidFill>
                          <a:latin typeface="Calibri"/>
                          <a:ea typeface="Calibri"/>
                          <a:cs typeface="Calibri"/>
                          <a:sym typeface="Calibri"/>
                        </a:rPr>
                        <a:t>Spam Detection  Translation  Basic Q&amp;A</a:t>
                      </a:r>
                      <a:endParaRPr sz="1200" u="none" cap="none" strike="noStrike">
                        <a:latin typeface="Calibri"/>
                        <a:ea typeface="Calibri"/>
                        <a:cs typeface="Calibri"/>
                        <a:sym typeface="Calibri"/>
                      </a:endParaRPr>
                    </a:p>
                  </a:txBody>
                  <a:tcPr marT="4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1150" u="none" cap="none" strike="noStrike">
                        <a:latin typeface="Times New Roman"/>
                        <a:ea typeface="Times New Roman"/>
                        <a:cs typeface="Times New Roman"/>
                        <a:sym typeface="Times New Roman"/>
                      </a:endParaRPr>
                    </a:p>
                    <a:p>
                      <a:pPr indent="97154" lvl="0" marL="203200" marR="19431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Longer Form  Better Accuracy</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35"/>
                        </a:spcBef>
                        <a:spcAft>
                          <a:spcPts val="0"/>
                        </a:spcAft>
                        <a:buNone/>
                      </a:pPr>
                      <a:r>
                        <a:t/>
                      </a:r>
                      <a:endParaRPr sz="1200" u="none" cap="none" strike="noStrike">
                        <a:latin typeface="Times New Roman"/>
                        <a:ea typeface="Times New Roman"/>
                        <a:cs typeface="Times New Roman"/>
                        <a:sym typeface="Times New Roman"/>
                      </a:endParaRPr>
                    </a:p>
                    <a:p>
                      <a:pPr indent="-27940" lvl="0" marL="244475" marR="198755"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More Language  More Verticals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40"/>
                        </a:spcBef>
                        <a:spcAft>
                          <a:spcPts val="0"/>
                        </a:spcAft>
                        <a:buNone/>
                      </a:pPr>
                      <a:r>
                        <a:t/>
                      </a:r>
                      <a:endParaRPr sz="1350" u="none" cap="none" strike="noStrike">
                        <a:latin typeface="Times New Roman"/>
                        <a:ea typeface="Times New Roman"/>
                        <a:cs typeface="Times New Roman"/>
                        <a:sym typeface="Times New Roman"/>
                      </a:endParaRPr>
                    </a:p>
                    <a:p>
                      <a:pPr indent="-271780" lvl="0" marL="486409" marR="213359"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Text to Product  (Draft)</a:t>
                      </a:r>
                      <a:endParaRPr sz="1200" u="none" cap="none" strike="noStrike">
                        <a:latin typeface="Calibri"/>
                        <a:ea typeface="Calibri"/>
                        <a:cs typeface="Calibri"/>
                        <a:sym typeface="Calibri"/>
                      </a:endParaRPr>
                    </a:p>
                  </a:txBody>
                  <a:tcPr marT="0" marB="0" marR="0" marL="0">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224154" marR="211454" rtl="0" algn="ctr">
                        <a:lnSpc>
                          <a:spcPct val="100000"/>
                        </a:lnSpc>
                        <a:spcBef>
                          <a:spcPts val="875"/>
                        </a:spcBef>
                        <a:spcAft>
                          <a:spcPts val="0"/>
                        </a:spcAft>
                        <a:buNone/>
                      </a:pPr>
                      <a:r>
                        <a:rPr b="1" lang="en-US" sz="1200" u="none" cap="none" strike="noStrike">
                          <a:solidFill>
                            <a:srgbClr val="FFFFFF"/>
                          </a:solidFill>
                          <a:latin typeface="Calibri"/>
                          <a:ea typeface="Calibri"/>
                          <a:cs typeface="Calibri"/>
                          <a:sym typeface="Calibri"/>
                        </a:rPr>
                        <a:t>Text to Product  (Final)</a:t>
                      </a:r>
                      <a:endParaRPr sz="1200" u="none" cap="none" strike="noStrike">
                        <a:latin typeface="Calibri"/>
                        <a:ea typeface="Calibri"/>
                        <a:cs typeface="Calibri"/>
                        <a:sym typeface="Calibri"/>
                      </a:endParaRPr>
                    </a:p>
                    <a:p>
                      <a:pPr indent="0" lvl="0" marL="41275" marR="0" rtl="0" algn="ctr">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AI Developer</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9525">
                      <a:solidFill>
                        <a:srgbClr val="FA5B51"/>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grpSp>
        <p:nvGrpSpPr>
          <p:cNvPr id="192" name="Google Shape;192;p10"/>
          <p:cNvGrpSpPr/>
          <p:nvPr/>
        </p:nvGrpSpPr>
        <p:grpSpPr>
          <a:xfrm>
            <a:off x="6545580" y="1059180"/>
            <a:ext cx="274320" cy="169545"/>
            <a:chOff x="6545580" y="1059180"/>
            <a:chExt cx="274320" cy="169545"/>
          </a:xfrm>
        </p:grpSpPr>
        <p:sp>
          <p:nvSpPr>
            <p:cNvPr id="193" name="Google Shape;193;p10"/>
            <p:cNvSpPr/>
            <p:nvPr/>
          </p:nvSpPr>
          <p:spPr>
            <a:xfrm>
              <a:off x="6545580" y="1059180"/>
              <a:ext cx="274320" cy="169545"/>
            </a:xfrm>
            <a:custGeom>
              <a:rect b="b" l="l" r="r" t="t"/>
              <a:pathLst>
                <a:path extrusionOk="0" h="169544" w="274320">
                  <a:moveTo>
                    <a:pt x="274320" y="0"/>
                  </a:moveTo>
                  <a:lnTo>
                    <a:pt x="0" y="0"/>
                  </a:lnTo>
                  <a:lnTo>
                    <a:pt x="0" y="169163"/>
                  </a:lnTo>
                  <a:lnTo>
                    <a:pt x="274320" y="169163"/>
                  </a:lnTo>
                  <a:lnTo>
                    <a:pt x="274320" y="0"/>
                  </a:lnTo>
                  <a:close/>
                </a:path>
              </a:pathLst>
            </a:custGeom>
            <a:solidFill>
              <a:srgbClr val="86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4" name="Google Shape;194;p10"/>
            <p:cNvSpPr/>
            <p:nvPr/>
          </p:nvSpPr>
          <p:spPr>
            <a:xfrm>
              <a:off x="6545580" y="1059180"/>
              <a:ext cx="274320" cy="169545"/>
            </a:xfrm>
            <a:custGeom>
              <a:rect b="b" l="l" r="r" t="t"/>
              <a:pathLst>
                <a:path extrusionOk="0" h="169544" w="274320">
                  <a:moveTo>
                    <a:pt x="0" y="169163"/>
                  </a:moveTo>
                  <a:lnTo>
                    <a:pt x="274320" y="169163"/>
                  </a:lnTo>
                  <a:lnTo>
                    <a:pt x="274320" y="0"/>
                  </a:lnTo>
                  <a:lnTo>
                    <a:pt x="0" y="0"/>
                  </a:lnTo>
                  <a:lnTo>
                    <a:pt x="0" y="169163"/>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95" name="Google Shape;195;p10"/>
          <p:cNvSpPr txBox="1"/>
          <p:nvPr/>
        </p:nvSpPr>
        <p:spPr>
          <a:xfrm>
            <a:off x="6849871" y="1054989"/>
            <a:ext cx="68453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latin typeface="Calibri"/>
                <a:ea typeface="Calibri"/>
                <a:cs typeface="Calibri"/>
                <a:sym typeface="Calibri"/>
              </a:rPr>
              <a:t>First Attempts</a:t>
            </a:r>
            <a:endParaRPr sz="900">
              <a:latin typeface="Calibri"/>
              <a:ea typeface="Calibri"/>
              <a:cs typeface="Calibri"/>
              <a:sym typeface="Calibri"/>
            </a:endParaRPr>
          </a:p>
        </p:txBody>
      </p:sp>
      <p:grpSp>
        <p:nvGrpSpPr>
          <p:cNvPr id="196" name="Google Shape;196;p10"/>
          <p:cNvGrpSpPr/>
          <p:nvPr/>
        </p:nvGrpSpPr>
        <p:grpSpPr>
          <a:xfrm>
            <a:off x="7685531" y="1059180"/>
            <a:ext cx="273050" cy="169545"/>
            <a:chOff x="7685531" y="1059180"/>
            <a:chExt cx="273050" cy="169545"/>
          </a:xfrm>
        </p:grpSpPr>
        <p:sp>
          <p:nvSpPr>
            <p:cNvPr id="197" name="Google Shape;197;p10"/>
            <p:cNvSpPr/>
            <p:nvPr/>
          </p:nvSpPr>
          <p:spPr>
            <a:xfrm>
              <a:off x="7685531" y="1059180"/>
              <a:ext cx="273050" cy="169545"/>
            </a:xfrm>
            <a:custGeom>
              <a:rect b="b" l="l" r="r" t="t"/>
              <a:pathLst>
                <a:path extrusionOk="0" h="169544" w="273050">
                  <a:moveTo>
                    <a:pt x="272796" y="0"/>
                  </a:moveTo>
                  <a:lnTo>
                    <a:pt x="0" y="0"/>
                  </a:lnTo>
                  <a:lnTo>
                    <a:pt x="0" y="169163"/>
                  </a:lnTo>
                  <a:lnTo>
                    <a:pt x="272796" y="169163"/>
                  </a:lnTo>
                  <a:lnTo>
                    <a:pt x="272796"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8" name="Google Shape;198;p10"/>
            <p:cNvSpPr/>
            <p:nvPr/>
          </p:nvSpPr>
          <p:spPr>
            <a:xfrm>
              <a:off x="7685531" y="1059180"/>
              <a:ext cx="273050" cy="169545"/>
            </a:xfrm>
            <a:custGeom>
              <a:rect b="b" l="l" r="r" t="t"/>
              <a:pathLst>
                <a:path extrusionOk="0" h="169544" w="273050">
                  <a:moveTo>
                    <a:pt x="0" y="169163"/>
                  </a:moveTo>
                  <a:lnTo>
                    <a:pt x="272796" y="169163"/>
                  </a:lnTo>
                  <a:lnTo>
                    <a:pt x="272796" y="0"/>
                  </a:lnTo>
                  <a:lnTo>
                    <a:pt x="0" y="0"/>
                  </a:lnTo>
                  <a:lnTo>
                    <a:pt x="0" y="169163"/>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99" name="Google Shape;199;p10"/>
          <p:cNvSpPr txBox="1"/>
          <p:nvPr/>
        </p:nvSpPr>
        <p:spPr>
          <a:xfrm>
            <a:off x="7988934" y="1054989"/>
            <a:ext cx="64770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latin typeface="Calibri"/>
                <a:ea typeface="Calibri"/>
                <a:cs typeface="Calibri"/>
                <a:sym typeface="Calibri"/>
              </a:rPr>
              <a:t>Almost There</a:t>
            </a:r>
            <a:endParaRPr sz="900">
              <a:latin typeface="Calibri"/>
              <a:ea typeface="Calibri"/>
              <a:cs typeface="Calibri"/>
              <a:sym typeface="Calibri"/>
            </a:endParaRPr>
          </a:p>
        </p:txBody>
      </p:sp>
      <p:grpSp>
        <p:nvGrpSpPr>
          <p:cNvPr id="200" name="Google Shape;200;p10"/>
          <p:cNvGrpSpPr/>
          <p:nvPr/>
        </p:nvGrpSpPr>
        <p:grpSpPr>
          <a:xfrm>
            <a:off x="8799576" y="1059180"/>
            <a:ext cx="273050" cy="169545"/>
            <a:chOff x="8799576" y="1059180"/>
            <a:chExt cx="273050" cy="169545"/>
          </a:xfrm>
        </p:grpSpPr>
        <p:sp>
          <p:nvSpPr>
            <p:cNvPr id="201" name="Google Shape;201;p10"/>
            <p:cNvSpPr/>
            <p:nvPr/>
          </p:nvSpPr>
          <p:spPr>
            <a:xfrm>
              <a:off x="8799576" y="1059180"/>
              <a:ext cx="273050" cy="169545"/>
            </a:xfrm>
            <a:custGeom>
              <a:rect b="b" l="l" r="r" t="t"/>
              <a:pathLst>
                <a:path extrusionOk="0" h="169544" w="273050">
                  <a:moveTo>
                    <a:pt x="272796" y="0"/>
                  </a:moveTo>
                  <a:lnTo>
                    <a:pt x="0" y="0"/>
                  </a:lnTo>
                  <a:lnTo>
                    <a:pt x="0" y="169163"/>
                  </a:lnTo>
                  <a:lnTo>
                    <a:pt x="272796" y="169163"/>
                  </a:lnTo>
                  <a:lnTo>
                    <a:pt x="272796"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2" name="Google Shape;202;p10"/>
            <p:cNvSpPr/>
            <p:nvPr/>
          </p:nvSpPr>
          <p:spPr>
            <a:xfrm>
              <a:off x="8799576" y="1059180"/>
              <a:ext cx="273050" cy="169545"/>
            </a:xfrm>
            <a:custGeom>
              <a:rect b="b" l="l" r="r" t="t"/>
              <a:pathLst>
                <a:path extrusionOk="0" h="169544" w="273050">
                  <a:moveTo>
                    <a:pt x="0" y="169163"/>
                  </a:moveTo>
                  <a:lnTo>
                    <a:pt x="272796" y="169163"/>
                  </a:lnTo>
                  <a:lnTo>
                    <a:pt x="272796" y="0"/>
                  </a:lnTo>
                  <a:lnTo>
                    <a:pt x="0" y="0"/>
                  </a:lnTo>
                  <a:lnTo>
                    <a:pt x="0" y="169163"/>
                  </a:lnTo>
                  <a:close/>
                </a:path>
              </a:pathLst>
            </a:custGeom>
            <a:noFill/>
            <a:ln cap="flat" cmpd="sng" w="12700">
              <a:solidFill>
                <a:srgbClr val="FA5B5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03" name="Google Shape;203;p10"/>
          <p:cNvSpPr txBox="1"/>
          <p:nvPr/>
        </p:nvSpPr>
        <p:spPr>
          <a:xfrm>
            <a:off x="9103232" y="1054353"/>
            <a:ext cx="55626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latin typeface="Calibri"/>
                <a:ea typeface="Calibri"/>
                <a:cs typeface="Calibri"/>
                <a:sym typeface="Calibri"/>
              </a:rPr>
              <a:t>Prime Time</a:t>
            </a:r>
            <a:endParaRPr sz="900">
              <a:latin typeface="Calibri"/>
              <a:ea typeface="Calibri"/>
              <a:cs typeface="Calibri"/>
              <a:sym typeface="Calibri"/>
            </a:endParaRPr>
          </a:p>
        </p:txBody>
      </p:sp>
      <p:sp>
        <p:nvSpPr>
          <p:cNvPr id="204" name="Google Shape;204;p10"/>
          <p:cNvSpPr txBox="1"/>
          <p:nvPr/>
        </p:nvSpPr>
        <p:spPr>
          <a:xfrm>
            <a:off x="128422" y="6577990"/>
            <a:ext cx="463423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latin typeface="Arial"/>
                <a:ea typeface="Arial"/>
                <a:cs typeface="Arial"/>
                <a:sym typeface="Arial"/>
              </a:rPr>
              <a:t>SOURCE REFERENCED: Sequoia Capital: Generative AI: A Creative New World.</a:t>
            </a:r>
            <a:endParaRPr sz="1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8" name="Shape 208"/>
        <p:cNvGrpSpPr/>
        <p:nvPr/>
      </p:nvGrpSpPr>
      <p:grpSpPr>
        <a:xfrm>
          <a:off x="0" y="0"/>
          <a:ext cx="0" cy="0"/>
          <a:chOff x="0" y="0"/>
          <a:chExt cx="0" cy="0"/>
        </a:xfrm>
      </p:grpSpPr>
      <p:sp>
        <p:nvSpPr>
          <p:cNvPr id="209" name="Google Shape;209;p11"/>
          <p:cNvSpPr txBox="1"/>
          <p:nvPr>
            <p:ph type="title"/>
          </p:nvPr>
        </p:nvSpPr>
        <p:spPr>
          <a:xfrm>
            <a:off x="606958" y="126618"/>
            <a:ext cx="9301480" cy="695960"/>
          </a:xfrm>
          <a:prstGeom prst="rect">
            <a:avLst/>
          </a:prstGeom>
          <a:noFill/>
          <a:ln>
            <a:noFill/>
          </a:ln>
        </p:spPr>
        <p:txBody>
          <a:bodyPr anchorCtr="0" anchor="t" bIns="0" lIns="0" spcFirstLastPara="1" rIns="0" wrap="square" tIns="24125">
            <a:spAutoFit/>
          </a:bodyPr>
          <a:lstStyle/>
          <a:p>
            <a:pPr indent="0" lvl="0" marL="6350" marR="5080" rtl="0" algn="l">
              <a:lnSpc>
                <a:spcPct val="119545"/>
              </a:lnSpc>
              <a:spcBef>
                <a:spcPts val="0"/>
              </a:spcBef>
              <a:spcAft>
                <a:spcPts val="0"/>
              </a:spcAft>
              <a:buNone/>
            </a:pPr>
            <a:r>
              <a:rPr lang="en-US">
                <a:solidFill>
                  <a:srgbClr val="17092B"/>
                </a:solidFill>
              </a:rPr>
              <a:t>The development of GPT−2 RLHF has marked an inflexion point for  NLP, an Opportune time for the advancement of Generative AI.</a:t>
            </a:r>
            <a:endParaRPr/>
          </a:p>
        </p:txBody>
      </p:sp>
      <p:sp>
        <p:nvSpPr>
          <p:cNvPr id="210" name="Google Shape;210;p11"/>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11" name="Google Shape;211;p11"/>
          <p:cNvGrpSpPr/>
          <p:nvPr/>
        </p:nvGrpSpPr>
        <p:grpSpPr>
          <a:xfrm>
            <a:off x="201129" y="1451947"/>
            <a:ext cx="11721237" cy="3530149"/>
            <a:chOff x="201129" y="1451947"/>
            <a:chExt cx="11721237" cy="3530149"/>
          </a:xfrm>
        </p:grpSpPr>
        <p:pic>
          <p:nvPicPr>
            <p:cNvPr id="212" name="Google Shape;212;p11"/>
            <p:cNvPicPr preferRelativeResize="0"/>
            <p:nvPr/>
          </p:nvPicPr>
          <p:blipFill rotWithShape="1">
            <a:blip r:embed="rId3">
              <a:alphaModFix/>
            </a:blip>
            <a:srcRect b="0" l="0" r="0" t="0"/>
            <a:stretch/>
          </p:blipFill>
          <p:spPr>
            <a:xfrm>
              <a:off x="201129" y="1451947"/>
              <a:ext cx="11721237" cy="3530149"/>
            </a:xfrm>
            <a:prstGeom prst="rect">
              <a:avLst/>
            </a:prstGeom>
            <a:noFill/>
            <a:ln>
              <a:noFill/>
            </a:ln>
          </p:spPr>
        </p:pic>
        <p:pic>
          <p:nvPicPr>
            <p:cNvPr id="213" name="Google Shape;213;p11"/>
            <p:cNvPicPr preferRelativeResize="0"/>
            <p:nvPr/>
          </p:nvPicPr>
          <p:blipFill rotWithShape="1">
            <a:blip r:embed="rId4">
              <a:alphaModFix/>
            </a:blip>
            <a:srcRect b="0" l="0" r="0" t="0"/>
            <a:stretch/>
          </p:blipFill>
          <p:spPr>
            <a:xfrm>
              <a:off x="10918697" y="2922206"/>
              <a:ext cx="737997" cy="785431"/>
            </a:xfrm>
            <a:prstGeom prst="rect">
              <a:avLst/>
            </a:prstGeom>
            <a:noFill/>
            <a:ln>
              <a:noFill/>
            </a:ln>
          </p:spPr>
        </p:pic>
      </p:grpSp>
      <p:grpSp>
        <p:nvGrpSpPr>
          <p:cNvPr id="214" name="Google Shape;214;p11"/>
          <p:cNvGrpSpPr/>
          <p:nvPr/>
        </p:nvGrpSpPr>
        <p:grpSpPr>
          <a:xfrm>
            <a:off x="3300984" y="5940552"/>
            <a:ext cx="2496312" cy="432816"/>
            <a:chOff x="3300984" y="5940552"/>
            <a:chExt cx="2496312" cy="432816"/>
          </a:xfrm>
        </p:grpSpPr>
        <p:pic>
          <p:nvPicPr>
            <p:cNvPr id="215" name="Google Shape;215;p11"/>
            <p:cNvPicPr preferRelativeResize="0"/>
            <p:nvPr/>
          </p:nvPicPr>
          <p:blipFill rotWithShape="1">
            <a:blip r:embed="rId5">
              <a:alphaModFix/>
            </a:blip>
            <a:srcRect b="0" l="0" r="0" t="0"/>
            <a:stretch/>
          </p:blipFill>
          <p:spPr>
            <a:xfrm>
              <a:off x="3300984" y="5940552"/>
              <a:ext cx="2496312" cy="432816"/>
            </a:xfrm>
            <a:prstGeom prst="rect">
              <a:avLst/>
            </a:prstGeom>
            <a:noFill/>
            <a:ln>
              <a:noFill/>
            </a:ln>
          </p:spPr>
        </p:pic>
        <p:pic>
          <p:nvPicPr>
            <p:cNvPr id="216" name="Google Shape;216;p11"/>
            <p:cNvPicPr preferRelativeResize="0"/>
            <p:nvPr/>
          </p:nvPicPr>
          <p:blipFill rotWithShape="1">
            <a:blip r:embed="rId6">
              <a:alphaModFix/>
            </a:blip>
            <a:srcRect b="0" l="0" r="0" t="0"/>
            <a:stretch/>
          </p:blipFill>
          <p:spPr>
            <a:xfrm>
              <a:off x="3302508" y="5940552"/>
              <a:ext cx="1245108" cy="432816"/>
            </a:xfrm>
            <a:prstGeom prst="rect">
              <a:avLst/>
            </a:prstGeom>
            <a:noFill/>
            <a:ln>
              <a:noFill/>
            </a:ln>
          </p:spPr>
        </p:pic>
      </p:grpSp>
      <p:pic>
        <p:nvPicPr>
          <p:cNvPr id="217" name="Google Shape;217;p11"/>
          <p:cNvPicPr preferRelativeResize="0"/>
          <p:nvPr/>
        </p:nvPicPr>
        <p:blipFill rotWithShape="1">
          <a:blip r:embed="rId7">
            <a:alphaModFix/>
          </a:blip>
          <a:srcRect b="0" l="0" r="0" t="0"/>
          <a:stretch/>
        </p:blipFill>
        <p:spPr>
          <a:xfrm>
            <a:off x="7054595" y="5948171"/>
            <a:ext cx="4989576" cy="438912"/>
          </a:xfrm>
          <a:prstGeom prst="rect">
            <a:avLst/>
          </a:prstGeom>
          <a:noFill/>
          <a:ln>
            <a:noFill/>
          </a:ln>
        </p:spPr>
      </p:pic>
      <p:pic>
        <p:nvPicPr>
          <p:cNvPr id="218" name="Google Shape;218;p11"/>
          <p:cNvPicPr preferRelativeResize="0"/>
          <p:nvPr/>
        </p:nvPicPr>
        <p:blipFill rotWithShape="1">
          <a:blip r:embed="rId8">
            <a:alphaModFix/>
          </a:blip>
          <a:srcRect b="0" l="0" r="0" t="0"/>
          <a:stretch/>
        </p:blipFill>
        <p:spPr>
          <a:xfrm>
            <a:off x="6284892" y="6061037"/>
            <a:ext cx="252706" cy="229944"/>
          </a:xfrm>
          <a:prstGeom prst="rect">
            <a:avLst/>
          </a:prstGeom>
          <a:noFill/>
          <a:ln>
            <a:noFill/>
          </a:ln>
        </p:spPr>
      </p:pic>
      <p:sp>
        <p:nvSpPr>
          <p:cNvPr id="219" name="Google Shape;219;p11"/>
          <p:cNvSpPr/>
          <p:nvPr/>
        </p:nvSpPr>
        <p:spPr>
          <a:xfrm>
            <a:off x="140207" y="1296924"/>
            <a:ext cx="11804650" cy="0"/>
          </a:xfrm>
          <a:custGeom>
            <a:rect b="b" l="l" r="r" t="t"/>
            <a:pathLst>
              <a:path extrusionOk="0" h="120000" w="11804650">
                <a:moveTo>
                  <a:pt x="0" y="0"/>
                </a:moveTo>
                <a:lnTo>
                  <a:pt x="11804650"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0" name="Google Shape;220;p11"/>
          <p:cNvSpPr txBox="1"/>
          <p:nvPr/>
        </p:nvSpPr>
        <p:spPr>
          <a:xfrm>
            <a:off x="126898" y="985773"/>
            <a:ext cx="852805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Progression of LLMs performing Text Abstraction Tasks with Parameter Count</a:t>
            </a:r>
            <a:endParaRPr sz="1800">
              <a:latin typeface="Arial"/>
              <a:ea typeface="Arial"/>
              <a:cs typeface="Arial"/>
              <a:sym typeface="Arial"/>
            </a:endParaRPr>
          </a:p>
        </p:txBody>
      </p:sp>
      <p:pic>
        <p:nvPicPr>
          <p:cNvPr id="221" name="Google Shape;221;p11"/>
          <p:cNvPicPr preferRelativeResize="0"/>
          <p:nvPr/>
        </p:nvPicPr>
        <p:blipFill rotWithShape="1">
          <a:blip r:embed="rId9">
            <a:alphaModFix/>
          </a:blip>
          <a:srcRect b="0" l="0" r="0" t="0"/>
          <a:stretch/>
        </p:blipFill>
        <p:spPr>
          <a:xfrm>
            <a:off x="826008" y="5940552"/>
            <a:ext cx="1248155" cy="432816"/>
          </a:xfrm>
          <a:prstGeom prst="rect">
            <a:avLst/>
          </a:prstGeom>
          <a:noFill/>
          <a:ln>
            <a:noFill/>
          </a:ln>
        </p:spPr>
      </p:pic>
      <p:pic>
        <p:nvPicPr>
          <p:cNvPr id="222" name="Google Shape;222;p11"/>
          <p:cNvPicPr preferRelativeResize="0"/>
          <p:nvPr/>
        </p:nvPicPr>
        <p:blipFill rotWithShape="1">
          <a:blip r:embed="rId10">
            <a:alphaModFix/>
          </a:blip>
          <a:srcRect b="0" l="0" r="0" t="0"/>
          <a:stretch/>
        </p:blipFill>
        <p:spPr>
          <a:xfrm>
            <a:off x="2334767" y="5940552"/>
            <a:ext cx="696468" cy="432816"/>
          </a:xfrm>
          <a:prstGeom prst="rect">
            <a:avLst/>
          </a:prstGeom>
          <a:noFill/>
          <a:ln>
            <a:noFill/>
          </a:ln>
        </p:spPr>
      </p:pic>
      <p:sp>
        <p:nvSpPr>
          <p:cNvPr id="223" name="Google Shape;223;p11"/>
          <p:cNvSpPr txBox="1"/>
          <p:nvPr/>
        </p:nvSpPr>
        <p:spPr>
          <a:xfrm>
            <a:off x="3460241" y="1565910"/>
            <a:ext cx="6174105" cy="1385570"/>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33650">
            <a:spAutoFit/>
          </a:bodyPr>
          <a:lstStyle/>
          <a:p>
            <a:pPr indent="0" lvl="0" marL="91440" marR="83820" rtl="0" algn="just">
              <a:lnSpc>
                <a:spcPct val="100000"/>
              </a:lnSpc>
              <a:spcBef>
                <a:spcPts val="0"/>
              </a:spcBef>
              <a:spcAft>
                <a:spcPts val="0"/>
              </a:spcAft>
              <a:buNone/>
            </a:pPr>
            <a:r>
              <a:rPr lang="en-US" sz="1400">
                <a:latin typeface="Calibri"/>
                <a:ea typeface="Calibri"/>
                <a:cs typeface="Calibri"/>
                <a:sym typeface="Calibri"/>
              </a:rPr>
              <a:t>GPT-3 demonstrated impressive language generation abilities, but when GPT-2  was combined with ChatGPT, it leveraged reinforcement learning with human  feedback to improve its language modelling capabilities. This integration led to the  emergence of advanced text abstraction techniques, including inflexion analysis.  With the introduction of GPT-4, which has been recently released, it now includes  multimodal capabilities that allow it to handle multiple modes of input.</a:t>
            </a:r>
            <a:endParaRPr sz="1400">
              <a:latin typeface="Calibri"/>
              <a:ea typeface="Calibri"/>
              <a:cs typeface="Calibri"/>
              <a:sym typeface="Calibri"/>
            </a:endParaRPr>
          </a:p>
        </p:txBody>
      </p:sp>
      <p:sp>
        <p:nvSpPr>
          <p:cNvPr id="224" name="Google Shape;224;p11"/>
          <p:cNvSpPr/>
          <p:nvPr/>
        </p:nvSpPr>
        <p:spPr>
          <a:xfrm>
            <a:off x="9627616" y="2947416"/>
            <a:ext cx="421640" cy="760730"/>
          </a:xfrm>
          <a:custGeom>
            <a:rect b="b" l="l" r="r" t="t"/>
            <a:pathLst>
              <a:path extrusionOk="0" h="760729" w="421640">
                <a:moveTo>
                  <a:pt x="378946" y="696872"/>
                </a:moveTo>
                <a:lnTo>
                  <a:pt x="351154" y="712089"/>
                </a:lnTo>
                <a:lnTo>
                  <a:pt x="421258" y="760603"/>
                </a:lnTo>
                <a:lnTo>
                  <a:pt x="419218" y="708025"/>
                </a:lnTo>
                <a:lnTo>
                  <a:pt x="385063" y="708025"/>
                </a:lnTo>
                <a:lnTo>
                  <a:pt x="378946" y="696872"/>
                </a:lnTo>
                <a:close/>
              </a:path>
              <a:path extrusionOk="0" h="760729" w="421640">
                <a:moveTo>
                  <a:pt x="390112" y="690758"/>
                </a:moveTo>
                <a:lnTo>
                  <a:pt x="378946" y="696872"/>
                </a:lnTo>
                <a:lnTo>
                  <a:pt x="385063" y="708025"/>
                </a:lnTo>
                <a:lnTo>
                  <a:pt x="396239" y="701929"/>
                </a:lnTo>
                <a:lnTo>
                  <a:pt x="390112" y="690758"/>
                </a:lnTo>
                <a:close/>
              </a:path>
              <a:path extrusionOk="0" h="760729" w="421640">
                <a:moveTo>
                  <a:pt x="417956" y="675513"/>
                </a:moveTo>
                <a:lnTo>
                  <a:pt x="390112" y="690758"/>
                </a:lnTo>
                <a:lnTo>
                  <a:pt x="396239" y="701929"/>
                </a:lnTo>
                <a:lnTo>
                  <a:pt x="385063" y="708025"/>
                </a:lnTo>
                <a:lnTo>
                  <a:pt x="419218" y="708025"/>
                </a:lnTo>
                <a:lnTo>
                  <a:pt x="417956" y="675513"/>
                </a:lnTo>
                <a:close/>
              </a:path>
              <a:path extrusionOk="0" h="760729" w="421640">
                <a:moveTo>
                  <a:pt x="11175" y="0"/>
                </a:moveTo>
                <a:lnTo>
                  <a:pt x="0" y="6096"/>
                </a:lnTo>
                <a:lnTo>
                  <a:pt x="378946" y="696872"/>
                </a:lnTo>
                <a:lnTo>
                  <a:pt x="390112" y="690758"/>
                </a:lnTo>
                <a:lnTo>
                  <a:pt x="11175" y="0"/>
                </a:lnTo>
                <a:close/>
              </a:path>
            </a:pathLst>
          </a:custGeom>
          <a:solidFill>
            <a:srgbClr val="FA5B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5" name="Google Shape;225;p11"/>
          <p:cNvSpPr txBox="1"/>
          <p:nvPr/>
        </p:nvSpPr>
        <p:spPr>
          <a:xfrm>
            <a:off x="4524883" y="4982717"/>
            <a:ext cx="124523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Megatron (2019)</a:t>
            </a:r>
            <a:endParaRPr sz="1400">
              <a:latin typeface="Calibri"/>
              <a:ea typeface="Calibri"/>
              <a:cs typeface="Calibri"/>
              <a:sym typeface="Calibri"/>
            </a:endParaRPr>
          </a:p>
        </p:txBody>
      </p:sp>
      <p:sp>
        <p:nvSpPr>
          <p:cNvPr id="226" name="Google Shape;226;p11"/>
          <p:cNvSpPr txBox="1"/>
          <p:nvPr/>
        </p:nvSpPr>
        <p:spPr>
          <a:xfrm>
            <a:off x="6984238" y="4982717"/>
            <a:ext cx="490601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Turing-NLG (2020) GPT-3 (2021) GPT-2 RLHF (2022) GPT-4 (2023)</a:t>
            </a:r>
            <a:endParaRPr sz="1400">
              <a:latin typeface="Calibri"/>
              <a:ea typeface="Calibri"/>
              <a:cs typeface="Calibri"/>
              <a:sym typeface="Calibri"/>
            </a:endParaRPr>
          </a:p>
        </p:txBody>
      </p:sp>
      <p:sp>
        <p:nvSpPr>
          <p:cNvPr id="227" name="Google Shape;227;p11"/>
          <p:cNvSpPr txBox="1"/>
          <p:nvPr/>
        </p:nvSpPr>
        <p:spPr>
          <a:xfrm>
            <a:off x="2194051" y="4982717"/>
            <a:ext cx="899794"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BERT (2018)</a:t>
            </a:r>
            <a:endParaRPr sz="1400">
              <a:latin typeface="Calibri"/>
              <a:ea typeface="Calibri"/>
              <a:cs typeface="Calibri"/>
              <a:sym typeface="Calibri"/>
            </a:endParaRPr>
          </a:p>
        </p:txBody>
      </p:sp>
      <p:sp>
        <p:nvSpPr>
          <p:cNvPr id="228" name="Google Shape;228;p11"/>
          <p:cNvSpPr txBox="1"/>
          <p:nvPr/>
        </p:nvSpPr>
        <p:spPr>
          <a:xfrm>
            <a:off x="6044310" y="4982717"/>
            <a:ext cx="71120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T5 (2019)</a:t>
            </a:r>
            <a:endParaRPr sz="1400">
              <a:latin typeface="Calibri"/>
              <a:ea typeface="Calibri"/>
              <a:cs typeface="Calibri"/>
              <a:sym typeface="Calibri"/>
            </a:endParaRPr>
          </a:p>
        </p:txBody>
      </p:sp>
      <p:sp>
        <p:nvSpPr>
          <p:cNvPr id="229" name="Google Shape;229;p11"/>
          <p:cNvSpPr txBox="1"/>
          <p:nvPr/>
        </p:nvSpPr>
        <p:spPr>
          <a:xfrm>
            <a:off x="3410203" y="4982717"/>
            <a:ext cx="96837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GPT-2 (2019)</a:t>
            </a:r>
            <a:endParaRPr sz="1400">
              <a:latin typeface="Calibri"/>
              <a:ea typeface="Calibri"/>
              <a:cs typeface="Calibri"/>
              <a:sym typeface="Calibri"/>
            </a:endParaRPr>
          </a:p>
        </p:txBody>
      </p:sp>
      <p:sp>
        <p:nvSpPr>
          <p:cNvPr id="230" name="Google Shape;230;p11"/>
          <p:cNvSpPr txBox="1"/>
          <p:nvPr/>
        </p:nvSpPr>
        <p:spPr>
          <a:xfrm>
            <a:off x="943152" y="4982717"/>
            <a:ext cx="896619"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Elmo (2018)</a:t>
            </a:r>
            <a:endParaRPr sz="1400">
              <a:latin typeface="Calibri"/>
              <a:ea typeface="Calibri"/>
              <a:cs typeface="Calibri"/>
              <a:sym typeface="Calibri"/>
            </a:endParaRPr>
          </a:p>
        </p:txBody>
      </p:sp>
      <p:graphicFrame>
        <p:nvGraphicFramePr>
          <p:cNvPr id="231" name="Google Shape;231;p11"/>
          <p:cNvGraphicFramePr/>
          <p:nvPr/>
        </p:nvGraphicFramePr>
        <p:xfrm>
          <a:off x="758698" y="5160264"/>
          <a:ext cx="3000000" cy="3000000"/>
        </p:xfrm>
        <a:graphic>
          <a:graphicData uri="http://schemas.openxmlformats.org/drawingml/2006/table">
            <a:tbl>
              <a:tblPr bandRow="1" firstRow="1">
                <a:noFill/>
                <a:tableStyleId>{71F76136-D7E7-48A1-8786-7BC977E6084A}</a:tableStyleId>
              </a:tblPr>
              <a:tblGrid>
                <a:gridCol w="1250950"/>
                <a:gridCol w="1252225"/>
                <a:gridCol w="1250950"/>
                <a:gridCol w="1252225"/>
                <a:gridCol w="1250950"/>
                <a:gridCol w="1252225"/>
                <a:gridCol w="1250950"/>
                <a:gridCol w="1250950"/>
                <a:gridCol w="1252225"/>
              </a:tblGrid>
              <a:tr h="204225">
                <a:tc gridSpan="9">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B cap="flat" cmpd="sng" w="12700">
                      <a:solidFill>
                        <a:srgbClr val="000000"/>
                      </a:solidFill>
                      <a:prstDash val="solid"/>
                      <a:round/>
                      <a:headEnd len="sm" w="sm" type="none"/>
                      <a:tailEnd len="sm" w="sm" type="none"/>
                    </a:lnB>
                  </a:tcPr>
                </a:tc>
                <a:tc hMerge="1"/>
                <a:tc hMerge="1"/>
                <a:tc hMerge="1"/>
                <a:tc hMerge="1"/>
                <a:tc hMerge="1"/>
                <a:tc hMerge="1"/>
                <a:tc hMerge="1"/>
                <a:tc hMerge="1"/>
              </a:tr>
              <a:tr h="505975">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431800" marR="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100 Mn</a:t>
                      </a:r>
                      <a:endParaRPr sz="1200" u="none" cap="none" strike="noStrike">
                        <a:latin typeface="Calibri"/>
                        <a:ea typeface="Calibri"/>
                        <a:cs typeface="Calibri"/>
                        <a:sym typeface="Calibri"/>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A1F2B"/>
                    </a:solidFill>
                  </a:tcPr>
                </a:tc>
                <a:tc>
                  <a:txBody>
                    <a:bodyPr/>
                    <a:lstStyle/>
                    <a:p>
                      <a:pPr indent="0" lvl="0" marL="0" marR="0" rtl="0" algn="l">
                        <a:lnSpc>
                          <a:spcPct val="100000"/>
                        </a:lnSpc>
                        <a:spcBef>
                          <a:spcPts val="0"/>
                        </a:spcBef>
                        <a:spcAft>
                          <a:spcPts val="0"/>
                        </a:spcAft>
                        <a:buNone/>
                      </a:pPr>
                      <a:r>
                        <a:t/>
                      </a:r>
                      <a:endParaRPr sz="1050" u="none" cap="none" strike="noStrike">
                        <a:latin typeface="Times New Roman"/>
                        <a:ea typeface="Times New Roman"/>
                        <a:cs typeface="Times New Roman"/>
                        <a:sym typeface="Times New Roman"/>
                      </a:endParaRPr>
                    </a:p>
                    <a:p>
                      <a:pPr indent="0" lvl="0" marL="425450" marR="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300 Mn</a:t>
                      </a:r>
                      <a:endParaRPr sz="1200" u="none" cap="none" strike="noStrike">
                        <a:latin typeface="Calibri"/>
                        <a:ea typeface="Calibri"/>
                        <a:cs typeface="Calibri"/>
                        <a:sym typeface="Calibri"/>
                      </a:endParaRPr>
                    </a:p>
                  </a:txBody>
                  <a:tcPr marT="19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4131"/>
                    </a:solidFill>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467994" marR="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1.5 Bn</a:t>
                      </a:r>
                      <a:endParaRPr sz="1200" u="none" cap="none" strike="noStrike">
                        <a:latin typeface="Calibri"/>
                        <a:ea typeface="Calibri"/>
                        <a:cs typeface="Calibri"/>
                        <a:sym typeface="Calibri"/>
                      </a:endParaRPr>
                    </a:p>
                  </a:txBody>
                  <a:tcPr marT="5725" marB="0" marR="0" marL="0">
                    <a:lnL cap="flat" cmpd="sng" w="1270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A4A4"/>
                    </a:solidFill>
                  </a:tcPr>
                </a:tc>
                <a:tc>
                  <a:txBody>
                    <a:bodyPr/>
                    <a:lstStyle/>
                    <a:p>
                      <a:pPr indent="0" lvl="0" marL="0" marR="0" rtl="0" algn="l">
                        <a:lnSpc>
                          <a:spcPct val="100000"/>
                        </a:lnSpc>
                        <a:spcBef>
                          <a:spcPts val="0"/>
                        </a:spcBef>
                        <a:spcAft>
                          <a:spcPts val="0"/>
                        </a:spcAft>
                        <a:buNone/>
                      </a:pPr>
                      <a:r>
                        <a:t/>
                      </a:r>
                      <a:endParaRPr sz="1050" u="none" cap="none" strike="noStrike">
                        <a:latin typeface="Times New Roman"/>
                        <a:ea typeface="Times New Roman"/>
                        <a:cs typeface="Times New Roman"/>
                        <a:sym typeface="Times New Roman"/>
                      </a:endParaRPr>
                    </a:p>
                    <a:p>
                      <a:pPr indent="0" lvl="0" marL="461009" marR="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8.3 Bn</a:t>
                      </a:r>
                      <a:endParaRPr sz="1200" u="none" cap="none" strike="noStrike">
                        <a:latin typeface="Calibri"/>
                        <a:ea typeface="Calibri"/>
                        <a:cs typeface="Calibri"/>
                        <a:sym typeface="Calibri"/>
                      </a:endParaRPr>
                    </a:p>
                  </a:txBody>
                  <a:tcPr marT="1900" marB="0" marR="0" marL="0">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7B800"/>
                    </a:solidFill>
                  </a:tcPr>
                </a:tc>
                <a:tc>
                  <a:txBody>
                    <a:bodyPr/>
                    <a:lstStyle/>
                    <a:p>
                      <a:pPr indent="0" lvl="0" marL="0" marR="0" rtl="0" algn="l">
                        <a:lnSpc>
                          <a:spcPct val="100000"/>
                        </a:lnSpc>
                        <a:spcBef>
                          <a:spcPts val="0"/>
                        </a:spcBef>
                        <a:spcAft>
                          <a:spcPts val="0"/>
                        </a:spcAft>
                        <a:buNone/>
                      </a:pPr>
                      <a:r>
                        <a:t/>
                      </a:r>
                      <a:endParaRPr sz="1050" u="none" cap="none" strike="noStrike">
                        <a:latin typeface="Times New Roman"/>
                        <a:ea typeface="Times New Roman"/>
                        <a:cs typeface="Times New Roman"/>
                        <a:sym typeface="Times New Roman"/>
                      </a:endParaRPr>
                    </a:p>
                    <a:p>
                      <a:pPr indent="0" lvl="0" marL="479425" marR="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11 Bn</a:t>
                      </a:r>
                      <a:endParaRPr sz="1200" u="none" cap="none" strike="noStrike">
                        <a:latin typeface="Calibri"/>
                        <a:ea typeface="Calibri"/>
                        <a:cs typeface="Calibri"/>
                        <a:sym typeface="Calibri"/>
                      </a:endParaRPr>
                    </a:p>
                  </a:txBody>
                  <a:tcPr marT="19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4131"/>
                    </a:solidFill>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422909" marR="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17.2 Bn</a:t>
                      </a:r>
                      <a:endParaRPr sz="1200" u="none" cap="none" strike="noStrike">
                        <a:latin typeface="Calibri"/>
                        <a:ea typeface="Calibri"/>
                        <a:cs typeface="Calibri"/>
                        <a:sym typeface="Calibri"/>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78D5"/>
                    </a:solidFill>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440055" marR="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175 Bn</a:t>
                      </a:r>
                      <a:endParaRPr sz="1200" u="none" cap="none" strike="noStrike">
                        <a:latin typeface="Calibri"/>
                        <a:ea typeface="Calibri"/>
                        <a:cs typeface="Calibri"/>
                        <a:sym typeface="Calibri"/>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A4A4"/>
                    </a:solidFill>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441325" marR="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175 Bn</a:t>
                      </a:r>
                      <a:endParaRPr sz="1200" u="none" cap="none" strike="noStrike">
                        <a:latin typeface="Calibri"/>
                        <a:ea typeface="Calibri"/>
                        <a:cs typeface="Calibri"/>
                        <a:sym typeface="Calibri"/>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A4A4"/>
                    </a:solidFill>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452119" marR="0" rtl="0" algn="l">
                        <a:lnSpc>
                          <a:spcPct val="100000"/>
                        </a:lnSpc>
                        <a:spcBef>
                          <a:spcPts val="0"/>
                        </a:spcBef>
                        <a:spcAft>
                          <a:spcPts val="0"/>
                        </a:spcAft>
                        <a:buNone/>
                      </a:pPr>
                      <a:r>
                        <a:rPr b="1" lang="en-US" sz="1200" u="none" cap="none" strike="noStrike">
                          <a:solidFill>
                            <a:srgbClr val="FFFFFF"/>
                          </a:solidFill>
                          <a:latin typeface="Calibri"/>
                          <a:ea typeface="Calibri"/>
                          <a:cs typeface="Calibri"/>
                          <a:sym typeface="Calibri"/>
                        </a:rPr>
                        <a:t>100 Tn</a:t>
                      </a:r>
                      <a:endParaRPr sz="1200" u="none" cap="none" strike="noStrike">
                        <a:latin typeface="Calibri"/>
                        <a:ea typeface="Calibri"/>
                        <a:cs typeface="Calibri"/>
                        <a:sym typeface="Calibri"/>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A4A4"/>
                    </a:solidFill>
                  </a:tcPr>
                </a:tc>
              </a:tr>
              <a:tr h="202700">
                <a:tc gridSpan="9">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T cap="flat" cmpd="sng" w="12700">
                      <a:solidFill>
                        <a:srgbClr val="000000"/>
                      </a:solidFill>
                      <a:prstDash val="solid"/>
                      <a:round/>
                      <a:headEnd len="sm" w="sm" type="none"/>
                      <a:tailEnd len="sm" w="sm" type="none"/>
                    </a:lnT>
                  </a:tcPr>
                </a:tc>
                <a:tc hMerge="1"/>
                <a:tc hMerge="1"/>
                <a:tc hMerge="1"/>
                <a:tc hMerge="1"/>
                <a:tc hMerge="1"/>
                <a:tc hMerge="1"/>
                <a:tc hMerge="1"/>
                <a:tc hMerge="1"/>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5" name="Shape 235"/>
        <p:cNvGrpSpPr/>
        <p:nvPr/>
      </p:nvGrpSpPr>
      <p:grpSpPr>
        <a:xfrm>
          <a:off x="0" y="0"/>
          <a:ext cx="0" cy="0"/>
          <a:chOff x="0" y="0"/>
          <a:chExt cx="0" cy="0"/>
        </a:xfrm>
      </p:grpSpPr>
      <p:sp>
        <p:nvSpPr>
          <p:cNvPr id="236" name="Google Shape;236;p12"/>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7" name="Google Shape;237;p12"/>
          <p:cNvSpPr/>
          <p:nvPr/>
        </p:nvSpPr>
        <p:spPr>
          <a:xfrm>
            <a:off x="141731" y="1293875"/>
            <a:ext cx="11908790" cy="0"/>
          </a:xfrm>
          <a:custGeom>
            <a:rect b="b" l="l" r="r" t="t"/>
            <a:pathLst>
              <a:path extrusionOk="0" h="120000" w="11908790">
                <a:moveTo>
                  <a:pt x="0" y="0"/>
                </a:moveTo>
                <a:lnTo>
                  <a:pt x="11908536"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8" name="Google Shape;238;p12"/>
          <p:cNvSpPr txBox="1"/>
          <p:nvPr/>
        </p:nvSpPr>
        <p:spPr>
          <a:xfrm>
            <a:off x="128422" y="876058"/>
            <a:ext cx="11937365" cy="2988945"/>
          </a:xfrm>
          <a:prstGeom prst="rect">
            <a:avLst/>
          </a:prstGeom>
          <a:noFill/>
          <a:ln>
            <a:noFill/>
          </a:ln>
        </p:spPr>
        <p:txBody>
          <a:bodyPr anchorCtr="0" anchor="t" bIns="0" lIns="0" spcFirstLastPara="1" rIns="0" wrap="square" tIns="118725">
            <a:spAutoFit/>
          </a:bodyPr>
          <a:lstStyle/>
          <a:p>
            <a:pPr indent="0" lvl="0" marL="12700" marR="0" rtl="0" algn="just">
              <a:lnSpc>
                <a:spcPct val="100000"/>
              </a:lnSpc>
              <a:spcBef>
                <a:spcPts val="0"/>
              </a:spcBef>
              <a:spcAft>
                <a:spcPts val="0"/>
              </a:spcAft>
              <a:buNone/>
            </a:pPr>
            <a:r>
              <a:rPr b="1" lang="en-US" sz="1800">
                <a:solidFill>
                  <a:srgbClr val="17092B"/>
                </a:solidFill>
                <a:latin typeface="Arial"/>
                <a:ea typeface="Arial"/>
                <a:cs typeface="Arial"/>
                <a:sym typeface="Arial"/>
              </a:rPr>
              <a:t>Understanding Developer’s</a:t>
            </a:r>
            <a:endParaRPr sz="1800">
              <a:latin typeface="Arial"/>
              <a:ea typeface="Arial"/>
              <a:cs typeface="Arial"/>
              <a:sym typeface="Arial"/>
            </a:endParaRPr>
          </a:p>
          <a:p>
            <a:pPr indent="0" lvl="0" marL="12700" marR="5080" rtl="0" algn="just">
              <a:lnSpc>
                <a:spcPct val="100000"/>
              </a:lnSpc>
              <a:spcBef>
                <a:spcPts val="655"/>
              </a:spcBef>
              <a:spcAft>
                <a:spcPts val="0"/>
              </a:spcAft>
              <a:buNone/>
            </a:pPr>
            <a:r>
              <a:rPr lang="en-US" sz="1400">
                <a:latin typeface="Arial"/>
                <a:ea typeface="Arial"/>
                <a:cs typeface="Arial"/>
                <a:sym typeface="Arial"/>
              </a:rPr>
              <a:t>The inclination towards creation drives developers to excel in their field, and their proficiency in software/application development has led to the  establishment of developer-led businesses worldwide, yielding multi-billion dollar outcomes not restricted to the technological sphere.</a:t>
            </a:r>
            <a:endParaRPr sz="1400">
              <a:latin typeface="Arial"/>
              <a:ea typeface="Arial"/>
              <a:cs typeface="Arial"/>
              <a:sym typeface="Arial"/>
            </a:endParaRPr>
          </a:p>
          <a:p>
            <a:pPr indent="0" lvl="0" marL="0" marR="0" rtl="0" algn="l">
              <a:lnSpc>
                <a:spcPct val="100000"/>
              </a:lnSpc>
              <a:spcBef>
                <a:spcPts val="15"/>
              </a:spcBef>
              <a:spcAft>
                <a:spcPts val="0"/>
              </a:spcAft>
              <a:buNone/>
            </a:pPr>
            <a:r>
              <a:t/>
            </a:r>
            <a:endParaRPr sz="1450">
              <a:latin typeface="Arial"/>
              <a:ea typeface="Arial"/>
              <a:cs typeface="Arial"/>
              <a:sym typeface="Arial"/>
            </a:endParaRPr>
          </a:p>
          <a:p>
            <a:pPr indent="0" lvl="0" marL="12700" marR="5080" rtl="0" algn="just">
              <a:lnSpc>
                <a:spcPct val="100000"/>
              </a:lnSpc>
              <a:spcBef>
                <a:spcPts val="0"/>
              </a:spcBef>
              <a:spcAft>
                <a:spcPts val="0"/>
              </a:spcAft>
              <a:buNone/>
            </a:pPr>
            <a:r>
              <a:rPr lang="en-US" sz="1400">
                <a:latin typeface="Arial"/>
                <a:ea typeface="Arial"/>
                <a:cs typeface="Arial"/>
                <a:sym typeface="Arial"/>
              </a:rPr>
              <a:t>In the current landscape of software/application development, the traditional approach of compartmentalizing engineering teams into distinct roles such  as developers, testers, and system administrators, and providing infrequent product updates every three months has become outdated. Instead, high-  performing software teams today strive for a philosophy of continuous improvement.</a:t>
            </a:r>
            <a:endParaRPr sz="1400">
              <a:latin typeface="Arial"/>
              <a:ea typeface="Arial"/>
              <a:cs typeface="Arial"/>
              <a:sym typeface="Arial"/>
            </a:endParaRPr>
          </a:p>
          <a:p>
            <a:pPr indent="0" lvl="0" marL="0" marR="0" rtl="0" algn="l">
              <a:lnSpc>
                <a:spcPct val="100000"/>
              </a:lnSpc>
              <a:spcBef>
                <a:spcPts val="15"/>
              </a:spcBef>
              <a:spcAft>
                <a:spcPts val="0"/>
              </a:spcAft>
              <a:buNone/>
            </a:pPr>
            <a:r>
              <a:t/>
            </a:r>
            <a:endParaRPr sz="1450">
              <a:latin typeface="Arial"/>
              <a:ea typeface="Arial"/>
              <a:cs typeface="Arial"/>
              <a:sym typeface="Arial"/>
            </a:endParaRPr>
          </a:p>
          <a:p>
            <a:pPr indent="0" lvl="0" marL="12700" marR="5715" rtl="0" algn="just">
              <a:lnSpc>
                <a:spcPct val="100000"/>
              </a:lnSpc>
              <a:spcBef>
                <a:spcPts val="0"/>
              </a:spcBef>
              <a:spcAft>
                <a:spcPts val="0"/>
              </a:spcAft>
              <a:buNone/>
            </a:pPr>
            <a:r>
              <a:rPr lang="en-US" sz="1400">
                <a:latin typeface="Arial"/>
                <a:ea typeface="Arial"/>
                <a:cs typeface="Arial"/>
                <a:sym typeface="Arial"/>
              </a:rPr>
              <a:t>This shift in approach, as highlighted in Google's 2021 report, has resulted in a significant increase in code deployments - a staggering 973 times more  frequent - and a 3x lower rate of failure when implementing changes. Furthermore, teams that adopt this philosophy are able to recover from incidents  at a rate 6570 times faster than teams that do not prioritize continuous improvement.</a:t>
            </a:r>
            <a:endParaRPr sz="1400">
              <a:latin typeface="Arial"/>
              <a:ea typeface="Arial"/>
              <a:cs typeface="Arial"/>
              <a:sym typeface="Arial"/>
            </a:endParaRPr>
          </a:p>
          <a:p>
            <a:pPr indent="0" lvl="0" marL="12700" marR="0" rtl="0" algn="just">
              <a:lnSpc>
                <a:spcPct val="100000"/>
              </a:lnSpc>
              <a:spcBef>
                <a:spcPts val="715"/>
              </a:spcBef>
              <a:spcAft>
                <a:spcPts val="0"/>
              </a:spcAft>
              <a:buNone/>
            </a:pPr>
            <a:r>
              <a:rPr b="1" lang="en-US" sz="1800">
                <a:solidFill>
                  <a:srgbClr val="17092B"/>
                </a:solidFill>
                <a:latin typeface="Arial"/>
                <a:ea typeface="Arial"/>
                <a:cs typeface="Arial"/>
                <a:sym typeface="Arial"/>
              </a:rPr>
              <a:t>DevTool’s Offering	DevTool’s Positioning</a:t>
            </a:r>
            <a:endParaRPr sz="1800">
              <a:latin typeface="Arial"/>
              <a:ea typeface="Arial"/>
              <a:cs typeface="Arial"/>
              <a:sym typeface="Arial"/>
            </a:endParaRPr>
          </a:p>
        </p:txBody>
      </p:sp>
      <p:sp>
        <p:nvSpPr>
          <p:cNvPr id="239" name="Google Shape;239;p12"/>
          <p:cNvSpPr txBox="1"/>
          <p:nvPr>
            <p:ph type="title"/>
          </p:nvPr>
        </p:nvSpPr>
        <p:spPr>
          <a:xfrm>
            <a:off x="606958" y="117729"/>
            <a:ext cx="9300845" cy="6959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Developers Focusing on Continuous Improvement: A Shift Towards  High-Performing Teams and Improved Business Outcomes.</a:t>
            </a:r>
            <a:endParaRPr/>
          </a:p>
        </p:txBody>
      </p:sp>
      <p:sp>
        <p:nvSpPr>
          <p:cNvPr id="240" name="Google Shape;240;p12"/>
          <p:cNvSpPr/>
          <p:nvPr/>
        </p:nvSpPr>
        <p:spPr>
          <a:xfrm>
            <a:off x="141731" y="3875532"/>
            <a:ext cx="5954395" cy="0"/>
          </a:xfrm>
          <a:custGeom>
            <a:rect b="b" l="l" r="r" t="t"/>
            <a:pathLst>
              <a:path extrusionOk="0" h="120000" w="5954395">
                <a:moveTo>
                  <a:pt x="0" y="0"/>
                </a:moveTo>
                <a:lnTo>
                  <a:pt x="5954268"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241" name="Google Shape;241;p12"/>
          <p:cNvGraphicFramePr/>
          <p:nvPr/>
        </p:nvGraphicFramePr>
        <p:xfrm>
          <a:off x="134848" y="4012819"/>
          <a:ext cx="3000000" cy="3000000"/>
        </p:xfrm>
        <a:graphic>
          <a:graphicData uri="http://schemas.openxmlformats.org/drawingml/2006/table">
            <a:tbl>
              <a:tblPr bandRow="1" firstRow="1">
                <a:noFill/>
                <a:tableStyleId>{71F76136-D7E7-48A1-8786-7BC977E6084A}</a:tableStyleId>
              </a:tblPr>
              <a:tblGrid>
                <a:gridCol w="1866900"/>
                <a:gridCol w="2259325"/>
                <a:gridCol w="1828800"/>
                <a:gridCol w="201300"/>
              </a:tblGrid>
              <a:tr h="639150">
                <a:tc>
                  <a:txBody>
                    <a:bodyPr/>
                    <a:lstStyle/>
                    <a:p>
                      <a:pPr indent="0" lvl="0" marL="90805"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Value Proposition</a:t>
                      </a:r>
                      <a:endParaRPr sz="1800" u="none" cap="none" strike="noStrike">
                        <a:latin typeface="Calibri"/>
                        <a:ea typeface="Calibri"/>
                        <a:cs typeface="Calibri"/>
                        <a:sym typeface="Calibri"/>
                      </a:endParaRPr>
                    </a:p>
                  </a:txBody>
                  <a:tcPr marT="16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0" marR="13970" rtl="0" algn="ctr">
                        <a:lnSpc>
                          <a:spcPct val="100000"/>
                        </a:lnSpc>
                        <a:spcBef>
                          <a:spcPts val="0"/>
                        </a:spcBef>
                        <a:spcAft>
                          <a:spcPts val="0"/>
                        </a:spcAft>
                        <a:buNone/>
                      </a:pPr>
                      <a:r>
                        <a:rPr lang="en-US" sz="1800" u="none" cap="none" strike="noStrike">
                          <a:latin typeface="Calibri"/>
                          <a:ea typeface="Calibri"/>
                          <a:cs typeface="Calibri"/>
                          <a:sym typeface="Calibri"/>
                        </a:rPr>
                        <a:t>Increases Efficiency</a:t>
                      </a:r>
                      <a:endParaRPr sz="1800" u="none" cap="none" strike="noStrike">
                        <a:latin typeface="Calibri"/>
                        <a:ea typeface="Calibri"/>
                        <a:cs typeface="Calibri"/>
                        <a:sym typeface="Calibri"/>
                      </a:endParaRPr>
                    </a:p>
                  </a:txBody>
                  <a:tcPr marT="168275" marB="0" marR="0" marL="0">
                    <a:lnL cap="flat" cmpd="sng" w="12700">
                      <a:solidFill>
                        <a:srgbClr val="FFFFFF"/>
                      </a:solidFill>
                      <a:prstDash val="solid"/>
                      <a:round/>
                      <a:headEnd len="sm" w="sm" type="none"/>
                      <a:tailEnd len="sm" w="sm" type="none"/>
                    </a:lnL>
                    <a:lnR cap="flat" cmpd="sng" w="952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78740" lvl="0" marL="493394" marR="306705" rtl="0" algn="l">
                        <a:lnSpc>
                          <a:spcPct val="100000"/>
                        </a:lnSpc>
                        <a:spcBef>
                          <a:spcPts val="0"/>
                        </a:spcBef>
                        <a:spcAft>
                          <a:spcPts val="0"/>
                        </a:spcAft>
                        <a:buNone/>
                      </a:pPr>
                      <a:r>
                        <a:rPr lang="en-US" sz="1800" u="none" cap="none" strike="noStrike">
                          <a:latin typeface="Calibri"/>
                          <a:ea typeface="Calibri"/>
                          <a:cs typeface="Calibri"/>
                          <a:sym typeface="Calibri"/>
                        </a:rPr>
                        <a:t>Improves  Experience</a:t>
                      </a:r>
                      <a:endParaRPr sz="1800" u="none" cap="none" strike="noStrike">
                        <a:latin typeface="Calibri"/>
                        <a:ea typeface="Calibri"/>
                        <a:cs typeface="Calibri"/>
                        <a:sym typeface="Calibri"/>
                      </a:endParaRPr>
                    </a:p>
                  </a:txBody>
                  <a:tcPr marT="31750"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952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3350">
                <a:tc>
                  <a:txBody>
                    <a:bodyPr/>
                    <a:lstStyle/>
                    <a:p>
                      <a:pPr indent="0" lvl="0" marL="90805"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Target Customers</a:t>
                      </a:r>
                      <a:endParaRPr sz="1800" u="none" cap="none" strike="noStrike">
                        <a:latin typeface="Calibri"/>
                        <a:ea typeface="Calibri"/>
                        <a:cs typeface="Calibri"/>
                        <a:sym typeface="Calibri"/>
                      </a:endParaRPr>
                    </a:p>
                  </a:txBody>
                  <a:tcPr marT="16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0" marR="13970" rtl="0" algn="ctr">
                        <a:lnSpc>
                          <a:spcPct val="100000"/>
                        </a:lnSpc>
                        <a:spcBef>
                          <a:spcPts val="0"/>
                        </a:spcBef>
                        <a:spcAft>
                          <a:spcPts val="0"/>
                        </a:spcAft>
                        <a:buNone/>
                      </a:pPr>
                      <a:r>
                        <a:rPr lang="en-US" sz="1800" u="none" cap="none" strike="noStrike">
                          <a:latin typeface="Calibri"/>
                          <a:ea typeface="Calibri"/>
                          <a:cs typeface="Calibri"/>
                          <a:sym typeface="Calibri"/>
                        </a:rPr>
                        <a:t>Engineers</a:t>
                      </a:r>
                      <a:endParaRPr sz="1800" u="none" cap="none" strike="noStrike">
                        <a:latin typeface="Calibri"/>
                        <a:ea typeface="Calibri"/>
                        <a:cs typeface="Calibri"/>
                        <a:sym typeface="Calibri"/>
                      </a:endParaRPr>
                    </a:p>
                  </a:txBody>
                  <a:tcPr marT="165725" marB="0" marR="0" marL="0">
                    <a:lnL cap="flat" cmpd="sng" w="12700">
                      <a:solidFill>
                        <a:srgbClr val="FFFFFF"/>
                      </a:solidFill>
                      <a:prstDash val="solid"/>
                      <a:round/>
                      <a:headEnd len="sm" w="sm" type="none"/>
                      <a:tailEnd len="sm" w="sm" type="none"/>
                    </a:lnL>
                    <a:lnR cap="flat" cmpd="sng" w="952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249554" marR="0" rtl="0" algn="l">
                        <a:lnSpc>
                          <a:spcPct val="100000"/>
                        </a:lnSpc>
                        <a:spcBef>
                          <a:spcPts val="0"/>
                        </a:spcBef>
                        <a:spcAft>
                          <a:spcPts val="0"/>
                        </a:spcAft>
                        <a:buNone/>
                      </a:pPr>
                      <a:r>
                        <a:rPr lang="en-US" sz="1800" u="none" cap="none" strike="noStrike">
                          <a:latin typeface="Calibri"/>
                          <a:ea typeface="Calibri"/>
                          <a:cs typeface="Calibri"/>
                          <a:sym typeface="Calibri"/>
                        </a:rPr>
                        <a:t>Tech Companies</a:t>
                      </a:r>
                      <a:endParaRPr sz="1800" u="none" cap="none" strike="noStrike">
                        <a:latin typeface="Calibri"/>
                        <a:ea typeface="Calibri"/>
                        <a:cs typeface="Calibri"/>
                        <a:sym typeface="Calibri"/>
                      </a:endParaRPr>
                    </a:p>
                  </a:txBody>
                  <a:tcPr marT="165725"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952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40350">
                <a:tc>
                  <a:txBody>
                    <a:bodyPr/>
                    <a:lstStyle/>
                    <a:p>
                      <a:pPr indent="0" lvl="0" marL="90805"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GTM Strategy</a:t>
                      </a:r>
                      <a:endParaRPr sz="1800" u="none" cap="none" strike="noStrike">
                        <a:latin typeface="Calibri"/>
                        <a:ea typeface="Calibri"/>
                        <a:cs typeface="Calibri"/>
                        <a:sym typeface="Calibri"/>
                      </a:endParaRPr>
                    </a:p>
                  </a:txBody>
                  <a:tcPr marT="169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6529D"/>
                    </a:solidFill>
                  </a:tcPr>
                </a:tc>
                <a:tc>
                  <a:txBody>
                    <a:bodyPr/>
                    <a:lstStyle/>
                    <a:p>
                      <a:pPr indent="0" lvl="0" marL="0" marR="15240" rtl="0" algn="ctr">
                        <a:lnSpc>
                          <a:spcPct val="100000"/>
                        </a:lnSpc>
                        <a:spcBef>
                          <a:spcPts val="0"/>
                        </a:spcBef>
                        <a:spcAft>
                          <a:spcPts val="0"/>
                        </a:spcAft>
                        <a:buNone/>
                      </a:pPr>
                      <a:r>
                        <a:rPr lang="en-US" sz="1800" u="none" cap="none" strike="noStrike">
                          <a:latin typeface="Calibri"/>
                          <a:ea typeface="Calibri"/>
                          <a:cs typeface="Calibri"/>
                          <a:sym typeface="Calibri"/>
                        </a:rPr>
                        <a:t>Bottoms-Up</a:t>
                      </a:r>
                      <a:endParaRPr sz="1800" u="none" cap="none" strike="noStrike">
                        <a:latin typeface="Calibri"/>
                        <a:ea typeface="Calibri"/>
                        <a:cs typeface="Calibri"/>
                        <a:sym typeface="Calibri"/>
                      </a:endParaRPr>
                    </a:p>
                  </a:txBody>
                  <a:tcPr marT="169550" marB="0" marR="0" marL="0">
                    <a:lnL cap="flat" cmpd="sng" w="12700">
                      <a:solidFill>
                        <a:srgbClr val="FFFFFF"/>
                      </a:solidFill>
                      <a:prstDash val="solid"/>
                      <a:round/>
                      <a:headEnd len="sm" w="sm" type="none"/>
                      <a:tailEnd len="sm" w="sm" type="none"/>
                    </a:lnL>
                    <a:lnR cap="flat" cmpd="sng" w="952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180340" lvl="0" marL="588010" marR="221615" rtl="0" algn="l">
                        <a:lnSpc>
                          <a:spcPct val="100000"/>
                        </a:lnSpc>
                        <a:spcBef>
                          <a:spcPts val="0"/>
                        </a:spcBef>
                        <a:spcAft>
                          <a:spcPts val="0"/>
                        </a:spcAft>
                        <a:buNone/>
                      </a:pPr>
                      <a:r>
                        <a:rPr lang="en-US" sz="1800" u="none" cap="none" strike="noStrike">
                          <a:latin typeface="Calibri"/>
                          <a:ea typeface="Calibri"/>
                          <a:cs typeface="Calibri"/>
                          <a:sym typeface="Calibri"/>
                        </a:rPr>
                        <a:t>Open Source  Software</a:t>
                      </a:r>
                      <a:endParaRPr sz="1800" u="none" cap="none" strike="noStrike">
                        <a:latin typeface="Calibri"/>
                        <a:ea typeface="Calibri"/>
                        <a:cs typeface="Calibri"/>
                        <a:sym typeface="Calibri"/>
                      </a:endParaRPr>
                    </a:p>
                  </a:txBody>
                  <a:tcPr marT="32375" marB="0" marR="0" marL="0">
                    <a:lnL cap="flat" cmpd="sng" w="9525">
                      <a:solidFill>
                        <a:srgbClr val="FA5B51"/>
                      </a:solidFill>
                      <a:prstDash val="solid"/>
                      <a:round/>
                      <a:headEnd len="sm" w="sm" type="none"/>
                      <a:tailEnd len="sm" w="sm" type="none"/>
                    </a:lnL>
                    <a:lnR cap="flat" cmpd="sng" w="9525">
                      <a:solidFill>
                        <a:srgbClr val="FA5B51"/>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952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2725">
                <a:tc>
                  <a:txBody>
                    <a:bodyPr/>
                    <a:lstStyle/>
                    <a:p>
                      <a:pPr indent="0" lvl="0" marL="90805"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Product Focus</a:t>
                      </a:r>
                      <a:endParaRPr sz="1800" u="none" cap="none" strike="noStrike">
                        <a:latin typeface="Calibri"/>
                        <a:ea typeface="Calibri"/>
                        <a:cs typeface="Calibri"/>
                        <a:sym typeface="Calibri"/>
                      </a:endParaRPr>
                    </a:p>
                  </a:txBody>
                  <a:tcPr marT="16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6529D"/>
                    </a:solidFill>
                  </a:tcPr>
                </a:tc>
                <a:tc gridSpan="2">
                  <a:txBody>
                    <a:bodyPr/>
                    <a:lstStyle/>
                    <a:p>
                      <a:pPr indent="0" lvl="0" marL="477519" marR="0" rtl="0" algn="l">
                        <a:lnSpc>
                          <a:spcPct val="100000"/>
                        </a:lnSpc>
                        <a:spcBef>
                          <a:spcPts val="0"/>
                        </a:spcBef>
                        <a:spcAft>
                          <a:spcPts val="0"/>
                        </a:spcAft>
                        <a:buNone/>
                      </a:pPr>
                      <a:r>
                        <a:rPr lang="en-US" sz="1800" u="none" cap="none" strike="noStrike">
                          <a:latin typeface="Calibri"/>
                          <a:ea typeface="Calibri"/>
                          <a:cs typeface="Calibri"/>
                          <a:sym typeface="Calibri"/>
                        </a:rPr>
                        <a:t>Integrations or Alternative solutions</a:t>
                      </a:r>
                      <a:endParaRPr sz="1800" u="none" cap="none" strike="noStrike">
                        <a:latin typeface="Calibri"/>
                        <a:ea typeface="Calibri"/>
                        <a:cs typeface="Calibri"/>
                        <a:sym typeface="Calibri"/>
                      </a:endParaRPr>
                    </a:p>
                  </a:txBody>
                  <a:tcPr marT="165100" marB="0" marR="0" marL="0">
                    <a:lnL cap="flat" cmpd="sng" w="12700">
                      <a:solidFill>
                        <a:srgbClr val="FFFFFF"/>
                      </a:solidFill>
                      <a:prstDash val="solid"/>
                      <a:round/>
                      <a:headEnd len="sm" w="sm" type="none"/>
                      <a:tailEnd len="sm" w="sm" type="none"/>
                    </a:lnL>
                    <a:lnR cap="flat" cmpd="sng" w="9525">
                      <a:solidFill>
                        <a:srgbClr val="FA5B51"/>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9525">
                      <a:solidFill>
                        <a:srgbClr val="FA5B51"/>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242" name="Google Shape;242;p12"/>
          <p:cNvSpPr/>
          <p:nvPr/>
        </p:nvSpPr>
        <p:spPr>
          <a:xfrm>
            <a:off x="6376415" y="3872484"/>
            <a:ext cx="5654675" cy="0"/>
          </a:xfrm>
          <a:custGeom>
            <a:rect b="b" l="l" r="r" t="t"/>
            <a:pathLst>
              <a:path extrusionOk="0" h="120000" w="5654675">
                <a:moveTo>
                  <a:pt x="0" y="0"/>
                </a:moveTo>
                <a:lnTo>
                  <a:pt x="5654548"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43" name="Google Shape;243;p12"/>
          <p:cNvGrpSpPr/>
          <p:nvPr/>
        </p:nvGrpSpPr>
        <p:grpSpPr>
          <a:xfrm>
            <a:off x="8001762" y="4057649"/>
            <a:ext cx="2527300" cy="883919"/>
            <a:chOff x="8001762" y="4057649"/>
            <a:chExt cx="2527300" cy="883919"/>
          </a:xfrm>
        </p:grpSpPr>
        <p:sp>
          <p:nvSpPr>
            <p:cNvPr id="244" name="Google Shape;244;p12"/>
            <p:cNvSpPr/>
            <p:nvPr/>
          </p:nvSpPr>
          <p:spPr>
            <a:xfrm>
              <a:off x="8001762" y="4057649"/>
              <a:ext cx="2527300" cy="883919"/>
            </a:xfrm>
            <a:custGeom>
              <a:rect b="b" l="l" r="r" t="t"/>
              <a:pathLst>
                <a:path extrusionOk="0" h="883920" w="2527300">
                  <a:moveTo>
                    <a:pt x="2526792" y="0"/>
                  </a:moveTo>
                  <a:lnTo>
                    <a:pt x="1263396" y="0"/>
                  </a:lnTo>
                  <a:lnTo>
                    <a:pt x="0" y="0"/>
                  </a:lnTo>
                  <a:lnTo>
                    <a:pt x="0" y="883920"/>
                  </a:lnTo>
                  <a:lnTo>
                    <a:pt x="1263396" y="883920"/>
                  </a:lnTo>
                  <a:lnTo>
                    <a:pt x="2526792" y="883920"/>
                  </a:lnTo>
                  <a:lnTo>
                    <a:pt x="2526792" y="0"/>
                  </a:lnTo>
                  <a:close/>
                </a:path>
              </a:pathLst>
            </a:custGeom>
            <a:solidFill>
              <a:srgbClr val="AAD7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5" name="Google Shape;245;p12"/>
            <p:cNvSpPr/>
            <p:nvPr/>
          </p:nvSpPr>
          <p:spPr>
            <a:xfrm>
              <a:off x="9105137" y="4462272"/>
              <a:ext cx="339725" cy="114300"/>
            </a:xfrm>
            <a:custGeom>
              <a:rect b="b" l="l" r="r" t="t"/>
              <a:pathLst>
                <a:path extrusionOk="0" h="114300" w="339725">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339725">
                  <a:moveTo>
                    <a:pt x="225043" y="0"/>
                  </a:moveTo>
                  <a:lnTo>
                    <a:pt x="225043" y="114300"/>
                  </a:lnTo>
                  <a:lnTo>
                    <a:pt x="301243" y="76200"/>
                  </a:lnTo>
                  <a:lnTo>
                    <a:pt x="244093" y="76200"/>
                  </a:lnTo>
                  <a:lnTo>
                    <a:pt x="244093" y="38100"/>
                  </a:lnTo>
                  <a:lnTo>
                    <a:pt x="301243" y="38100"/>
                  </a:lnTo>
                  <a:lnTo>
                    <a:pt x="225043" y="0"/>
                  </a:lnTo>
                  <a:close/>
                </a:path>
                <a:path extrusionOk="0" h="114300" w="339725">
                  <a:moveTo>
                    <a:pt x="114300" y="38100"/>
                  </a:moveTo>
                  <a:lnTo>
                    <a:pt x="95250" y="38100"/>
                  </a:lnTo>
                  <a:lnTo>
                    <a:pt x="95250" y="76200"/>
                  </a:lnTo>
                  <a:lnTo>
                    <a:pt x="114300" y="76200"/>
                  </a:lnTo>
                  <a:lnTo>
                    <a:pt x="114300" y="38100"/>
                  </a:lnTo>
                  <a:close/>
                </a:path>
                <a:path extrusionOk="0" h="114300" w="339725">
                  <a:moveTo>
                    <a:pt x="225043" y="38100"/>
                  </a:moveTo>
                  <a:lnTo>
                    <a:pt x="114300" y="38100"/>
                  </a:lnTo>
                  <a:lnTo>
                    <a:pt x="114300" y="76200"/>
                  </a:lnTo>
                  <a:lnTo>
                    <a:pt x="225043" y="76200"/>
                  </a:lnTo>
                  <a:lnTo>
                    <a:pt x="225043" y="38100"/>
                  </a:lnTo>
                  <a:close/>
                </a:path>
                <a:path extrusionOk="0" h="114300" w="339725">
                  <a:moveTo>
                    <a:pt x="301243" y="38100"/>
                  </a:moveTo>
                  <a:lnTo>
                    <a:pt x="244093" y="38100"/>
                  </a:lnTo>
                  <a:lnTo>
                    <a:pt x="244093" y="76200"/>
                  </a:lnTo>
                  <a:lnTo>
                    <a:pt x="301243" y="76200"/>
                  </a:lnTo>
                  <a:lnTo>
                    <a:pt x="339343" y="57150"/>
                  </a:lnTo>
                  <a:lnTo>
                    <a:pt x="301243" y="3810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46" name="Google Shape;246;p12"/>
          <p:cNvSpPr txBox="1"/>
          <p:nvPr/>
        </p:nvSpPr>
        <p:spPr>
          <a:xfrm>
            <a:off x="6389370" y="4057650"/>
            <a:ext cx="1353820" cy="883919"/>
          </a:xfrm>
          <a:prstGeom prst="rect">
            <a:avLst/>
          </a:prstGeom>
          <a:solidFill>
            <a:srgbClr val="AAD7CE"/>
          </a:solidFill>
          <a:ln cap="flat" cmpd="sng" w="19050">
            <a:solidFill>
              <a:srgbClr val="FA5B51"/>
            </a:solidFill>
            <a:prstDash val="solid"/>
            <a:round/>
            <a:headEnd len="sm" w="sm" type="none"/>
            <a:tailEnd len="sm" w="sm" type="none"/>
          </a:ln>
        </p:spPr>
        <p:txBody>
          <a:bodyPr anchorCtr="0" anchor="t" bIns="0" lIns="0" spcFirstLastPara="1" rIns="0" wrap="square" tIns="149850">
            <a:spAutoFit/>
          </a:bodyPr>
          <a:lstStyle/>
          <a:p>
            <a:pPr indent="0" lvl="0" marL="104139" marR="0" rtl="0" algn="l">
              <a:lnSpc>
                <a:spcPct val="100000"/>
              </a:lnSpc>
              <a:spcBef>
                <a:spcPts val="0"/>
              </a:spcBef>
              <a:spcAft>
                <a:spcPts val="0"/>
              </a:spcAft>
              <a:buNone/>
            </a:pPr>
            <a:r>
              <a:rPr lang="en-US" sz="1800">
                <a:latin typeface="Calibri"/>
                <a:ea typeface="Calibri"/>
                <a:cs typeface="Calibri"/>
                <a:sym typeface="Calibri"/>
              </a:rPr>
              <a:t>Bottoms-Up</a:t>
            </a:r>
            <a:endParaRPr sz="1800">
              <a:latin typeface="Calibri"/>
              <a:ea typeface="Calibri"/>
              <a:cs typeface="Calibri"/>
              <a:sym typeface="Calibri"/>
            </a:endParaRPr>
          </a:p>
          <a:p>
            <a:pPr indent="0" lvl="0" marL="104139" marR="0" rtl="0" algn="l">
              <a:lnSpc>
                <a:spcPct val="100000"/>
              </a:lnSpc>
              <a:spcBef>
                <a:spcPts val="0"/>
              </a:spcBef>
              <a:spcAft>
                <a:spcPts val="0"/>
              </a:spcAft>
              <a:buNone/>
            </a:pPr>
            <a:r>
              <a:rPr lang="en-US" sz="1800">
                <a:latin typeface="Calibri"/>
                <a:ea typeface="Calibri"/>
                <a:cs typeface="Calibri"/>
                <a:sym typeface="Calibri"/>
              </a:rPr>
              <a:t>Pre-PMF</a:t>
            </a:r>
            <a:endParaRPr sz="1800">
              <a:latin typeface="Calibri"/>
              <a:ea typeface="Calibri"/>
              <a:cs typeface="Calibri"/>
              <a:sym typeface="Calibri"/>
            </a:endParaRPr>
          </a:p>
        </p:txBody>
      </p:sp>
      <p:sp>
        <p:nvSpPr>
          <p:cNvPr id="247" name="Google Shape;247;p12"/>
          <p:cNvSpPr txBox="1"/>
          <p:nvPr/>
        </p:nvSpPr>
        <p:spPr>
          <a:xfrm>
            <a:off x="9265157" y="4057650"/>
            <a:ext cx="1263650" cy="883919"/>
          </a:xfrm>
          <a:prstGeom prst="rect">
            <a:avLst/>
          </a:prstGeom>
          <a:noFill/>
          <a:ln cap="flat" cmpd="sng" w="19050">
            <a:solidFill>
              <a:srgbClr val="FA5B51"/>
            </a:solidFill>
            <a:prstDash val="solid"/>
            <a:round/>
            <a:headEnd len="sm" w="sm" type="none"/>
            <a:tailEnd len="sm" w="sm" type="none"/>
          </a:ln>
        </p:spPr>
        <p:txBody>
          <a:bodyPr anchorCtr="0" anchor="t" bIns="0" lIns="0" spcFirstLastPara="1" rIns="0" wrap="square" tIns="147950">
            <a:spAutoFit/>
          </a:bodyPr>
          <a:lstStyle/>
          <a:p>
            <a:pPr indent="0" lvl="0" marL="163195" marR="140335" rtl="0" algn="l">
              <a:lnSpc>
                <a:spcPct val="100000"/>
              </a:lnSpc>
              <a:spcBef>
                <a:spcPts val="0"/>
              </a:spcBef>
              <a:spcAft>
                <a:spcPts val="0"/>
              </a:spcAft>
              <a:buNone/>
            </a:pPr>
            <a:r>
              <a:rPr lang="en-US" sz="1800">
                <a:latin typeface="Calibri"/>
                <a:ea typeface="Calibri"/>
                <a:cs typeface="Calibri"/>
                <a:sym typeface="Calibri"/>
              </a:rPr>
              <a:t>Enterprise  Software</a:t>
            </a:r>
            <a:endParaRPr sz="1800">
              <a:latin typeface="Calibri"/>
              <a:ea typeface="Calibri"/>
              <a:cs typeface="Calibri"/>
              <a:sym typeface="Calibri"/>
            </a:endParaRPr>
          </a:p>
        </p:txBody>
      </p:sp>
      <p:sp>
        <p:nvSpPr>
          <p:cNvPr id="248" name="Google Shape;248;p12"/>
          <p:cNvSpPr txBox="1"/>
          <p:nvPr/>
        </p:nvSpPr>
        <p:spPr>
          <a:xfrm>
            <a:off x="10787633" y="4057650"/>
            <a:ext cx="1263650" cy="883919"/>
          </a:xfrm>
          <a:prstGeom prst="rect">
            <a:avLst/>
          </a:prstGeom>
          <a:solidFill>
            <a:srgbClr val="AAD7CE"/>
          </a:solidFill>
          <a:ln cap="flat" cmpd="sng" w="19050">
            <a:solidFill>
              <a:srgbClr val="FA5B51"/>
            </a:solidFill>
            <a:prstDash val="solid"/>
            <a:round/>
            <a:headEnd len="sm" w="sm" type="none"/>
            <a:tailEnd len="sm" w="sm" type="none"/>
          </a:ln>
        </p:spPr>
        <p:txBody>
          <a:bodyPr anchorCtr="0" anchor="t" bIns="0" lIns="0" spcFirstLastPara="1" rIns="0" wrap="square" tIns="159375">
            <a:spAutoFit/>
          </a:bodyPr>
          <a:lstStyle/>
          <a:p>
            <a:pPr indent="0" lvl="0" marL="162560" marR="0" rtl="0" algn="l">
              <a:lnSpc>
                <a:spcPct val="100000"/>
              </a:lnSpc>
              <a:spcBef>
                <a:spcPts val="0"/>
              </a:spcBef>
              <a:spcAft>
                <a:spcPts val="0"/>
              </a:spcAft>
              <a:buNone/>
            </a:pPr>
            <a:r>
              <a:rPr lang="en-US" sz="1800">
                <a:latin typeface="Calibri"/>
                <a:ea typeface="Calibri"/>
                <a:cs typeface="Calibri"/>
                <a:sym typeface="Calibri"/>
              </a:rPr>
              <a:t>Complete</a:t>
            </a:r>
            <a:endParaRPr sz="1800">
              <a:latin typeface="Calibri"/>
              <a:ea typeface="Calibri"/>
              <a:cs typeface="Calibri"/>
              <a:sym typeface="Calibri"/>
            </a:endParaRPr>
          </a:p>
          <a:p>
            <a:pPr indent="0" lvl="0" marL="162560" marR="0" rtl="0" algn="l">
              <a:lnSpc>
                <a:spcPct val="100000"/>
              </a:lnSpc>
              <a:spcBef>
                <a:spcPts val="5"/>
              </a:spcBef>
              <a:spcAft>
                <a:spcPts val="0"/>
              </a:spcAft>
              <a:buNone/>
            </a:pPr>
            <a:r>
              <a:rPr lang="en-US" sz="1800">
                <a:latin typeface="Calibri"/>
                <a:ea typeface="Calibri"/>
                <a:cs typeface="Calibri"/>
                <a:sym typeface="Calibri"/>
              </a:rPr>
              <a:t>Shift</a:t>
            </a:r>
            <a:endParaRPr sz="1800">
              <a:latin typeface="Calibri"/>
              <a:ea typeface="Calibri"/>
              <a:cs typeface="Calibri"/>
              <a:sym typeface="Calibri"/>
            </a:endParaRPr>
          </a:p>
        </p:txBody>
      </p:sp>
      <p:grpSp>
        <p:nvGrpSpPr>
          <p:cNvPr id="249" name="Google Shape;249;p12"/>
          <p:cNvGrpSpPr/>
          <p:nvPr/>
        </p:nvGrpSpPr>
        <p:grpSpPr>
          <a:xfrm>
            <a:off x="7754111" y="4460747"/>
            <a:ext cx="3023489" cy="86868"/>
            <a:chOff x="7754111" y="4460747"/>
            <a:chExt cx="3023489" cy="86868"/>
          </a:xfrm>
        </p:grpSpPr>
        <p:pic>
          <p:nvPicPr>
            <p:cNvPr id="250" name="Google Shape;250;p12"/>
            <p:cNvPicPr preferRelativeResize="0"/>
            <p:nvPr/>
          </p:nvPicPr>
          <p:blipFill rotWithShape="1">
            <a:blip r:embed="rId3">
              <a:alphaModFix/>
            </a:blip>
            <a:srcRect b="0" l="0" r="0" t="0"/>
            <a:stretch/>
          </p:blipFill>
          <p:spPr>
            <a:xfrm>
              <a:off x="10535411" y="4471415"/>
              <a:ext cx="242189" cy="76200"/>
            </a:xfrm>
            <a:prstGeom prst="rect">
              <a:avLst/>
            </a:prstGeom>
            <a:noFill/>
            <a:ln>
              <a:noFill/>
            </a:ln>
          </p:spPr>
        </p:pic>
        <p:pic>
          <p:nvPicPr>
            <p:cNvPr id="251" name="Google Shape;251;p12"/>
            <p:cNvPicPr preferRelativeResize="0"/>
            <p:nvPr/>
          </p:nvPicPr>
          <p:blipFill rotWithShape="1">
            <a:blip r:embed="rId3">
              <a:alphaModFix/>
            </a:blip>
            <a:srcRect b="0" l="0" r="0" t="0"/>
            <a:stretch/>
          </p:blipFill>
          <p:spPr>
            <a:xfrm>
              <a:off x="7754111" y="4460747"/>
              <a:ext cx="242189" cy="76200"/>
            </a:xfrm>
            <a:prstGeom prst="rect">
              <a:avLst/>
            </a:prstGeom>
            <a:noFill/>
            <a:ln>
              <a:noFill/>
            </a:ln>
          </p:spPr>
        </p:pic>
      </p:grpSp>
      <p:sp>
        <p:nvSpPr>
          <p:cNvPr id="252" name="Google Shape;252;p12"/>
          <p:cNvSpPr txBox="1"/>
          <p:nvPr/>
        </p:nvSpPr>
        <p:spPr>
          <a:xfrm>
            <a:off x="8001761" y="4057650"/>
            <a:ext cx="1263650" cy="883919"/>
          </a:xfrm>
          <a:prstGeom prst="rect">
            <a:avLst/>
          </a:prstGeom>
          <a:noFill/>
          <a:ln cap="flat" cmpd="sng" w="19050">
            <a:solidFill>
              <a:srgbClr val="FA5B51"/>
            </a:solidFill>
            <a:prstDash val="solid"/>
            <a:round/>
            <a:headEnd len="sm" w="sm" type="none"/>
            <a:tailEnd len="sm" w="sm" type="none"/>
          </a:ln>
        </p:spPr>
        <p:txBody>
          <a:bodyPr anchorCtr="0" anchor="t" bIns="0" lIns="0" spcFirstLastPara="1" rIns="0" wrap="square" tIns="149850">
            <a:spAutoFit/>
          </a:bodyPr>
          <a:lstStyle/>
          <a:p>
            <a:pPr indent="0" lvl="0" marL="86995" marR="0" rtl="0" algn="l">
              <a:lnSpc>
                <a:spcPct val="100000"/>
              </a:lnSpc>
              <a:spcBef>
                <a:spcPts val="0"/>
              </a:spcBef>
              <a:spcAft>
                <a:spcPts val="0"/>
              </a:spcAft>
              <a:buNone/>
            </a:pPr>
            <a:r>
              <a:rPr lang="en-US" sz="1800">
                <a:latin typeface="Calibri"/>
                <a:ea typeface="Calibri"/>
                <a:cs typeface="Calibri"/>
                <a:sym typeface="Calibri"/>
              </a:rPr>
              <a:t>Consumer</a:t>
            </a:r>
            <a:endParaRPr sz="1800">
              <a:latin typeface="Calibri"/>
              <a:ea typeface="Calibri"/>
              <a:cs typeface="Calibri"/>
              <a:sym typeface="Calibri"/>
            </a:endParaRPr>
          </a:p>
          <a:p>
            <a:pPr indent="0" lvl="0" marL="86995" marR="0" rtl="0" algn="l">
              <a:lnSpc>
                <a:spcPct val="100000"/>
              </a:lnSpc>
              <a:spcBef>
                <a:spcPts val="0"/>
              </a:spcBef>
              <a:spcAft>
                <a:spcPts val="0"/>
              </a:spcAft>
              <a:buNone/>
            </a:pPr>
            <a:r>
              <a:rPr lang="en-US" sz="1800">
                <a:latin typeface="Calibri"/>
                <a:ea typeface="Calibri"/>
                <a:cs typeface="Calibri"/>
                <a:sym typeface="Calibri"/>
              </a:rPr>
              <a:t>Software</a:t>
            </a:r>
            <a:endParaRPr sz="1800">
              <a:latin typeface="Calibri"/>
              <a:ea typeface="Calibri"/>
              <a:cs typeface="Calibri"/>
              <a:sym typeface="Calibri"/>
            </a:endParaRPr>
          </a:p>
        </p:txBody>
      </p:sp>
      <p:sp>
        <p:nvSpPr>
          <p:cNvPr id="253" name="Google Shape;253;p12"/>
          <p:cNvSpPr txBox="1"/>
          <p:nvPr/>
        </p:nvSpPr>
        <p:spPr>
          <a:xfrm>
            <a:off x="6389370" y="5141214"/>
            <a:ext cx="5654040" cy="1377950"/>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43800">
            <a:spAutoFit/>
          </a:bodyPr>
          <a:lstStyle/>
          <a:p>
            <a:pPr indent="0" lvl="0" marL="45085" marR="35560" rtl="0" algn="just">
              <a:lnSpc>
                <a:spcPct val="100000"/>
              </a:lnSpc>
              <a:spcBef>
                <a:spcPts val="0"/>
              </a:spcBef>
              <a:spcAft>
                <a:spcPts val="0"/>
              </a:spcAft>
              <a:buNone/>
            </a:pPr>
            <a:r>
              <a:rPr lang="en-US" sz="1400">
                <a:latin typeface="Arial"/>
                <a:ea typeface="Arial"/>
                <a:cs typeface="Arial"/>
                <a:sym typeface="Arial"/>
              </a:rPr>
              <a:t>The shift from consumer to enterprise software development post-pmf  has led to the increased use of DevTools. It has made it easier to  develop, test, and deploy these applications, resulting in greater  flexibility, scalability, and cost-effectiveness for businesses. This shift  has transformed the software development industry and allowed  businesses to adopt new technologies and stay competitive.</a:t>
            </a:r>
            <a:endParaRPr sz="1400">
              <a:latin typeface="Arial"/>
              <a:ea typeface="Arial"/>
              <a:cs typeface="Arial"/>
              <a:sym typeface="Arial"/>
            </a:endParaRPr>
          </a:p>
        </p:txBody>
      </p:sp>
      <p:sp>
        <p:nvSpPr>
          <p:cNvPr id="254" name="Google Shape;254;p12"/>
          <p:cNvSpPr txBox="1"/>
          <p:nvPr/>
        </p:nvSpPr>
        <p:spPr>
          <a:xfrm>
            <a:off x="128422" y="6618833"/>
            <a:ext cx="616966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latin typeface="Arial"/>
                <a:ea typeface="Arial"/>
                <a:cs typeface="Arial"/>
                <a:sym typeface="Arial"/>
              </a:rPr>
              <a:t>SOURCE REFERENCED: Bessemer VP: Developer platforms in India by Anant Vidur Puri, Aparna Chaganty.</a:t>
            </a:r>
            <a:endParaRPr sz="10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3"/>
          <p:cNvSpPr txBox="1"/>
          <p:nvPr>
            <p:ph type="title"/>
          </p:nvPr>
        </p:nvSpPr>
        <p:spPr>
          <a:xfrm>
            <a:off x="865933" y="145793"/>
            <a:ext cx="9301500" cy="338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Why you need evals!</a:t>
            </a:r>
            <a:endParaRPr/>
          </a:p>
        </p:txBody>
      </p:sp>
      <p:pic>
        <p:nvPicPr>
          <p:cNvPr id="260" name="Google Shape;260;p13"/>
          <p:cNvPicPr preferRelativeResize="0"/>
          <p:nvPr/>
        </p:nvPicPr>
        <p:blipFill>
          <a:blip r:embed="rId3">
            <a:alphaModFix/>
          </a:blip>
          <a:stretch>
            <a:fillRect/>
          </a:stretch>
        </p:blipFill>
        <p:spPr>
          <a:xfrm>
            <a:off x="776925" y="666300"/>
            <a:ext cx="10282199" cy="5803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4" name="Shape 264"/>
        <p:cNvGrpSpPr/>
        <p:nvPr/>
      </p:nvGrpSpPr>
      <p:grpSpPr>
        <a:xfrm>
          <a:off x="0" y="0"/>
          <a:ext cx="0" cy="0"/>
          <a:chOff x="0" y="0"/>
          <a:chExt cx="0" cy="0"/>
        </a:xfrm>
      </p:grpSpPr>
      <p:sp>
        <p:nvSpPr>
          <p:cNvPr id="265" name="Google Shape;265;p14"/>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6" name="Google Shape;266;p14"/>
          <p:cNvSpPr/>
          <p:nvPr/>
        </p:nvSpPr>
        <p:spPr>
          <a:xfrm>
            <a:off x="141731" y="1232916"/>
            <a:ext cx="11908790" cy="0"/>
          </a:xfrm>
          <a:custGeom>
            <a:rect b="b" l="l" r="r" t="t"/>
            <a:pathLst>
              <a:path extrusionOk="0" h="120000" w="11908790">
                <a:moveTo>
                  <a:pt x="0" y="0"/>
                </a:moveTo>
                <a:lnTo>
                  <a:pt x="11908536"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7" name="Google Shape;267;p14"/>
          <p:cNvSpPr txBox="1"/>
          <p:nvPr>
            <p:ph type="title"/>
          </p:nvPr>
        </p:nvSpPr>
        <p:spPr>
          <a:xfrm>
            <a:off x="606958" y="126618"/>
            <a:ext cx="9301480" cy="6959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DevOps	for	Efficient	and	Collaborative	Software	Development:  Examining the Competitive Advantage of Indian Developers</a:t>
            </a:r>
            <a:endParaRPr/>
          </a:p>
        </p:txBody>
      </p:sp>
      <p:grpSp>
        <p:nvGrpSpPr>
          <p:cNvPr id="268" name="Google Shape;268;p14"/>
          <p:cNvGrpSpPr/>
          <p:nvPr/>
        </p:nvGrpSpPr>
        <p:grpSpPr>
          <a:xfrm>
            <a:off x="141731" y="2977895"/>
            <a:ext cx="4918710" cy="1582420"/>
            <a:chOff x="141731" y="2977895"/>
            <a:chExt cx="4918710" cy="1582420"/>
          </a:xfrm>
        </p:grpSpPr>
        <p:sp>
          <p:nvSpPr>
            <p:cNvPr id="269" name="Google Shape;269;p14"/>
            <p:cNvSpPr/>
            <p:nvPr/>
          </p:nvSpPr>
          <p:spPr>
            <a:xfrm>
              <a:off x="141731" y="2977895"/>
              <a:ext cx="4918710" cy="0"/>
            </a:xfrm>
            <a:custGeom>
              <a:rect b="b" l="l" r="r" t="t"/>
              <a:pathLst>
                <a:path extrusionOk="0" h="120000" w="4918710">
                  <a:moveTo>
                    <a:pt x="0" y="0"/>
                  </a:moveTo>
                  <a:lnTo>
                    <a:pt x="4918202"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0" name="Google Shape;270;p14"/>
            <p:cNvSpPr/>
            <p:nvPr/>
          </p:nvSpPr>
          <p:spPr>
            <a:xfrm>
              <a:off x="2252471" y="3387851"/>
              <a:ext cx="0" cy="233679"/>
            </a:xfrm>
            <a:custGeom>
              <a:rect b="b" l="l" r="r" t="t"/>
              <a:pathLst>
                <a:path extrusionOk="0" h="233679" w="120000">
                  <a:moveTo>
                    <a:pt x="0" y="0"/>
                  </a:moveTo>
                  <a:lnTo>
                    <a:pt x="0" y="233425"/>
                  </a:lnTo>
                </a:path>
              </a:pathLst>
            </a:custGeom>
            <a:noFill/>
            <a:ln cap="flat" cmpd="sng" w="9525">
              <a:solidFill>
                <a:srgbClr val="0000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1" name="Google Shape;271;p14"/>
            <p:cNvSpPr/>
            <p:nvPr/>
          </p:nvSpPr>
          <p:spPr>
            <a:xfrm>
              <a:off x="1609343" y="3095243"/>
              <a:ext cx="643255" cy="292735"/>
            </a:xfrm>
            <a:custGeom>
              <a:rect b="b" l="l" r="r" t="t"/>
              <a:pathLst>
                <a:path extrusionOk="0" h="292735" w="643255">
                  <a:moveTo>
                    <a:pt x="643128" y="0"/>
                  </a:moveTo>
                  <a:lnTo>
                    <a:pt x="0" y="0"/>
                  </a:lnTo>
                  <a:lnTo>
                    <a:pt x="0" y="292608"/>
                  </a:lnTo>
                  <a:lnTo>
                    <a:pt x="643128" y="292608"/>
                  </a:lnTo>
                  <a:lnTo>
                    <a:pt x="643128"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2" name="Google Shape;272;p14"/>
            <p:cNvSpPr/>
            <p:nvPr/>
          </p:nvSpPr>
          <p:spPr>
            <a:xfrm>
              <a:off x="4288535" y="3915155"/>
              <a:ext cx="0" cy="233679"/>
            </a:xfrm>
            <a:custGeom>
              <a:rect b="b" l="l" r="r" t="t"/>
              <a:pathLst>
                <a:path extrusionOk="0" h="233679" w="120000">
                  <a:moveTo>
                    <a:pt x="0" y="0"/>
                  </a:moveTo>
                  <a:lnTo>
                    <a:pt x="0" y="233299"/>
                  </a:lnTo>
                </a:path>
              </a:pathLst>
            </a:custGeom>
            <a:noFill/>
            <a:ln cap="flat" cmpd="sng" w="9525">
              <a:solidFill>
                <a:srgbClr val="0000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3" name="Google Shape;273;p14"/>
            <p:cNvSpPr/>
            <p:nvPr/>
          </p:nvSpPr>
          <p:spPr>
            <a:xfrm>
              <a:off x="1609343" y="4149851"/>
              <a:ext cx="2679700" cy="292735"/>
            </a:xfrm>
            <a:custGeom>
              <a:rect b="b" l="l" r="r" t="t"/>
              <a:pathLst>
                <a:path extrusionOk="0" h="292735" w="2679700">
                  <a:moveTo>
                    <a:pt x="2679192" y="0"/>
                  </a:moveTo>
                  <a:lnTo>
                    <a:pt x="0" y="0"/>
                  </a:lnTo>
                  <a:lnTo>
                    <a:pt x="0" y="292608"/>
                  </a:lnTo>
                  <a:lnTo>
                    <a:pt x="2679192" y="292608"/>
                  </a:lnTo>
                  <a:lnTo>
                    <a:pt x="2679192"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4" name="Google Shape;274;p14"/>
            <p:cNvSpPr/>
            <p:nvPr/>
          </p:nvSpPr>
          <p:spPr>
            <a:xfrm>
              <a:off x="1609343" y="2977895"/>
              <a:ext cx="0" cy="1582420"/>
            </a:xfrm>
            <a:custGeom>
              <a:rect b="b" l="l" r="r" t="t"/>
              <a:pathLst>
                <a:path extrusionOk="0" h="1582420" w="120000">
                  <a:moveTo>
                    <a:pt x="0" y="0"/>
                  </a:moveTo>
                  <a:lnTo>
                    <a:pt x="0" y="1581911"/>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75" name="Google Shape;275;p14"/>
          <p:cNvSpPr txBox="1"/>
          <p:nvPr/>
        </p:nvSpPr>
        <p:spPr>
          <a:xfrm>
            <a:off x="2252472" y="3622547"/>
            <a:ext cx="2036445" cy="292735"/>
          </a:xfrm>
          <a:prstGeom prst="rect">
            <a:avLst/>
          </a:prstGeom>
          <a:solidFill>
            <a:srgbClr val="17092B"/>
          </a:solidFill>
          <a:ln>
            <a:noFill/>
          </a:ln>
        </p:spPr>
        <p:txBody>
          <a:bodyPr anchorCtr="0" anchor="t" bIns="0" lIns="0" spcFirstLastPara="1" rIns="0" wrap="square" tIns="24750">
            <a:spAutoFit/>
          </a:bodyPr>
          <a:lstStyle/>
          <a:p>
            <a:pPr indent="0" lvl="0" marL="0" marR="0" rtl="0" algn="ctr">
              <a:lnSpc>
                <a:spcPct val="100000"/>
              </a:lnSpc>
              <a:spcBef>
                <a:spcPts val="0"/>
              </a:spcBef>
              <a:spcAft>
                <a:spcPts val="0"/>
              </a:spcAft>
              <a:buNone/>
            </a:pPr>
            <a:r>
              <a:rPr lang="en-US" sz="1400">
                <a:solidFill>
                  <a:srgbClr val="FFFFFF"/>
                </a:solidFill>
                <a:latin typeface="Calibri"/>
                <a:ea typeface="Calibri"/>
                <a:cs typeface="Calibri"/>
                <a:sym typeface="Calibri"/>
              </a:rPr>
              <a:t>19</a:t>
            </a:r>
            <a:endParaRPr sz="1400">
              <a:latin typeface="Calibri"/>
              <a:ea typeface="Calibri"/>
              <a:cs typeface="Calibri"/>
              <a:sym typeface="Calibri"/>
            </a:endParaRPr>
          </a:p>
        </p:txBody>
      </p:sp>
      <p:grpSp>
        <p:nvGrpSpPr>
          <p:cNvPr id="276" name="Google Shape;276;p14"/>
          <p:cNvGrpSpPr/>
          <p:nvPr/>
        </p:nvGrpSpPr>
        <p:grpSpPr>
          <a:xfrm>
            <a:off x="2458211" y="3201923"/>
            <a:ext cx="2597405" cy="1130808"/>
            <a:chOff x="2458211" y="3201923"/>
            <a:chExt cx="2597405" cy="1130808"/>
          </a:xfrm>
        </p:grpSpPr>
        <p:sp>
          <p:nvSpPr>
            <p:cNvPr id="277" name="Google Shape;277;p14"/>
            <p:cNvSpPr/>
            <p:nvPr/>
          </p:nvSpPr>
          <p:spPr>
            <a:xfrm>
              <a:off x="2458211" y="3201923"/>
              <a:ext cx="2278380" cy="76200"/>
            </a:xfrm>
            <a:custGeom>
              <a:rect b="b" l="l" r="r" t="t"/>
              <a:pathLst>
                <a:path extrusionOk="0" h="76200" w="2278379">
                  <a:moveTo>
                    <a:pt x="76200" y="0"/>
                  </a:moveTo>
                  <a:lnTo>
                    <a:pt x="0" y="38100"/>
                  </a:lnTo>
                  <a:lnTo>
                    <a:pt x="76200" y="76200"/>
                  </a:lnTo>
                  <a:lnTo>
                    <a:pt x="76200" y="44450"/>
                  </a:lnTo>
                  <a:lnTo>
                    <a:pt x="63500" y="44450"/>
                  </a:lnTo>
                  <a:lnTo>
                    <a:pt x="63500" y="31750"/>
                  </a:lnTo>
                  <a:lnTo>
                    <a:pt x="76200" y="31750"/>
                  </a:lnTo>
                  <a:lnTo>
                    <a:pt x="76200" y="0"/>
                  </a:lnTo>
                  <a:close/>
                </a:path>
                <a:path extrusionOk="0" h="76200" w="2278379">
                  <a:moveTo>
                    <a:pt x="76200" y="31750"/>
                  </a:moveTo>
                  <a:lnTo>
                    <a:pt x="63500" y="31750"/>
                  </a:lnTo>
                  <a:lnTo>
                    <a:pt x="63500" y="44450"/>
                  </a:lnTo>
                  <a:lnTo>
                    <a:pt x="76200" y="44450"/>
                  </a:lnTo>
                  <a:lnTo>
                    <a:pt x="76200" y="31750"/>
                  </a:lnTo>
                  <a:close/>
                </a:path>
                <a:path extrusionOk="0" h="76200" w="2278379">
                  <a:moveTo>
                    <a:pt x="2277999" y="31750"/>
                  </a:moveTo>
                  <a:lnTo>
                    <a:pt x="76200" y="31750"/>
                  </a:lnTo>
                  <a:lnTo>
                    <a:pt x="76200" y="44450"/>
                  </a:lnTo>
                  <a:lnTo>
                    <a:pt x="2277999" y="44450"/>
                  </a:lnTo>
                  <a:lnTo>
                    <a:pt x="2277999"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78" name="Google Shape;278;p14"/>
            <p:cNvPicPr preferRelativeResize="0"/>
            <p:nvPr/>
          </p:nvPicPr>
          <p:blipFill rotWithShape="1">
            <a:blip r:embed="rId3">
              <a:alphaModFix/>
            </a:blip>
            <a:srcRect b="0" l="0" r="0" t="0"/>
            <a:stretch/>
          </p:blipFill>
          <p:spPr>
            <a:xfrm>
              <a:off x="4582667" y="4256531"/>
              <a:ext cx="152400" cy="76200"/>
            </a:xfrm>
            <a:prstGeom prst="rect">
              <a:avLst/>
            </a:prstGeom>
            <a:noFill/>
            <a:ln>
              <a:noFill/>
            </a:ln>
          </p:spPr>
        </p:pic>
        <p:sp>
          <p:nvSpPr>
            <p:cNvPr id="279" name="Google Shape;279;p14"/>
            <p:cNvSpPr/>
            <p:nvPr/>
          </p:nvSpPr>
          <p:spPr>
            <a:xfrm>
              <a:off x="4735067" y="3240023"/>
              <a:ext cx="0" cy="1054100"/>
            </a:xfrm>
            <a:custGeom>
              <a:rect b="b" l="l" r="r" t="t"/>
              <a:pathLst>
                <a:path extrusionOk="0" h="1054100" w="120000">
                  <a:moveTo>
                    <a:pt x="0" y="0"/>
                  </a:moveTo>
                  <a:lnTo>
                    <a:pt x="0" y="105410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0" name="Google Shape;280;p14"/>
            <p:cNvSpPr/>
            <p:nvPr/>
          </p:nvSpPr>
          <p:spPr>
            <a:xfrm>
              <a:off x="4418076" y="3630167"/>
              <a:ext cx="637540" cy="273050"/>
            </a:xfrm>
            <a:custGeom>
              <a:rect b="b" l="l" r="r" t="t"/>
              <a:pathLst>
                <a:path extrusionOk="0" h="273050" w="637539">
                  <a:moveTo>
                    <a:pt x="318515" y="0"/>
                  </a:moveTo>
                  <a:lnTo>
                    <a:pt x="254328" y="2771"/>
                  </a:lnTo>
                  <a:lnTo>
                    <a:pt x="194542" y="10721"/>
                  </a:lnTo>
                  <a:lnTo>
                    <a:pt x="140437" y="23299"/>
                  </a:lnTo>
                  <a:lnTo>
                    <a:pt x="93297" y="39957"/>
                  </a:lnTo>
                  <a:lnTo>
                    <a:pt x="54401" y="60145"/>
                  </a:lnTo>
                  <a:lnTo>
                    <a:pt x="6471" y="108914"/>
                  </a:lnTo>
                  <a:lnTo>
                    <a:pt x="0" y="136397"/>
                  </a:lnTo>
                  <a:lnTo>
                    <a:pt x="6471" y="163881"/>
                  </a:lnTo>
                  <a:lnTo>
                    <a:pt x="54401" y="212650"/>
                  </a:lnTo>
                  <a:lnTo>
                    <a:pt x="93297" y="232838"/>
                  </a:lnTo>
                  <a:lnTo>
                    <a:pt x="140437" y="249496"/>
                  </a:lnTo>
                  <a:lnTo>
                    <a:pt x="194542" y="262074"/>
                  </a:lnTo>
                  <a:lnTo>
                    <a:pt x="254328" y="270024"/>
                  </a:lnTo>
                  <a:lnTo>
                    <a:pt x="318515" y="272795"/>
                  </a:lnTo>
                  <a:lnTo>
                    <a:pt x="382703" y="270024"/>
                  </a:lnTo>
                  <a:lnTo>
                    <a:pt x="442489" y="262074"/>
                  </a:lnTo>
                  <a:lnTo>
                    <a:pt x="496594" y="249496"/>
                  </a:lnTo>
                  <a:lnTo>
                    <a:pt x="543734" y="232838"/>
                  </a:lnTo>
                  <a:lnTo>
                    <a:pt x="582630" y="212650"/>
                  </a:lnTo>
                  <a:lnTo>
                    <a:pt x="630560" y="163881"/>
                  </a:lnTo>
                  <a:lnTo>
                    <a:pt x="637032" y="136397"/>
                  </a:lnTo>
                  <a:lnTo>
                    <a:pt x="630560" y="108914"/>
                  </a:lnTo>
                  <a:lnTo>
                    <a:pt x="582630" y="60145"/>
                  </a:lnTo>
                  <a:lnTo>
                    <a:pt x="543734" y="39957"/>
                  </a:lnTo>
                  <a:lnTo>
                    <a:pt x="496594" y="23299"/>
                  </a:lnTo>
                  <a:lnTo>
                    <a:pt x="442489" y="10721"/>
                  </a:lnTo>
                  <a:lnTo>
                    <a:pt x="382703" y="2771"/>
                  </a:lnTo>
                  <a:lnTo>
                    <a:pt x="31851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1" name="Google Shape;281;p14"/>
            <p:cNvSpPr/>
            <p:nvPr/>
          </p:nvSpPr>
          <p:spPr>
            <a:xfrm>
              <a:off x="4418076" y="3630167"/>
              <a:ext cx="637540" cy="273050"/>
            </a:xfrm>
            <a:custGeom>
              <a:rect b="b" l="l" r="r" t="t"/>
              <a:pathLst>
                <a:path extrusionOk="0" h="273050" w="637539">
                  <a:moveTo>
                    <a:pt x="0" y="136397"/>
                  </a:moveTo>
                  <a:lnTo>
                    <a:pt x="25032" y="83313"/>
                  </a:lnTo>
                  <a:lnTo>
                    <a:pt x="93297" y="39957"/>
                  </a:lnTo>
                  <a:lnTo>
                    <a:pt x="140437" y="23299"/>
                  </a:lnTo>
                  <a:lnTo>
                    <a:pt x="194542" y="10721"/>
                  </a:lnTo>
                  <a:lnTo>
                    <a:pt x="254328" y="2771"/>
                  </a:lnTo>
                  <a:lnTo>
                    <a:pt x="318515" y="0"/>
                  </a:lnTo>
                  <a:lnTo>
                    <a:pt x="382703" y="2771"/>
                  </a:lnTo>
                  <a:lnTo>
                    <a:pt x="442489" y="10721"/>
                  </a:lnTo>
                  <a:lnTo>
                    <a:pt x="496594" y="23299"/>
                  </a:lnTo>
                  <a:lnTo>
                    <a:pt x="543734" y="39957"/>
                  </a:lnTo>
                  <a:lnTo>
                    <a:pt x="582630" y="60145"/>
                  </a:lnTo>
                  <a:lnTo>
                    <a:pt x="630560" y="108914"/>
                  </a:lnTo>
                  <a:lnTo>
                    <a:pt x="637032" y="136397"/>
                  </a:lnTo>
                  <a:lnTo>
                    <a:pt x="630560" y="163881"/>
                  </a:lnTo>
                  <a:lnTo>
                    <a:pt x="582630" y="212650"/>
                  </a:lnTo>
                  <a:lnTo>
                    <a:pt x="543734" y="232838"/>
                  </a:lnTo>
                  <a:lnTo>
                    <a:pt x="496594" y="249496"/>
                  </a:lnTo>
                  <a:lnTo>
                    <a:pt x="442489" y="262074"/>
                  </a:lnTo>
                  <a:lnTo>
                    <a:pt x="382703" y="270024"/>
                  </a:lnTo>
                  <a:lnTo>
                    <a:pt x="318515" y="272795"/>
                  </a:lnTo>
                  <a:lnTo>
                    <a:pt x="254328" y="270024"/>
                  </a:lnTo>
                  <a:lnTo>
                    <a:pt x="194542" y="262074"/>
                  </a:lnTo>
                  <a:lnTo>
                    <a:pt x="140437" y="249496"/>
                  </a:lnTo>
                  <a:lnTo>
                    <a:pt x="93297" y="232838"/>
                  </a:lnTo>
                  <a:lnTo>
                    <a:pt x="54401" y="212650"/>
                  </a:lnTo>
                  <a:lnTo>
                    <a:pt x="6471" y="163881"/>
                  </a:lnTo>
                  <a:lnTo>
                    <a:pt x="0" y="136397"/>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82" name="Google Shape;282;p14"/>
          <p:cNvSpPr txBox="1"/>
          <p:nvPr/>
        </p:nvSpPr>
        <p:spPr>
          <a:xfrm>
            <a:off x="217424" y="3626611"/>
            <a:ext cx="128841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Rest of the World</a:t>
            </a:r>
            <a:endParaRPr sz="1400">
              <a:latin typeface="Calibri"/>
              <a:ea typeface="Calibri"/>
              <a:cs typeface="Calibri"/>
              <a:sym typeface="Calibri"/>
            </a:endParaRPr>
          </a:p>
        </p:txBody>
      </p:sp>
      <p:sp>
        <p:nvSpPr>
          <p:cNvPr id="283" name="Google Shape;283;p14"/>
          <p:cNvSpPr txBox="1"/>
          <p:nvPr/>
        </p:nvSpPr>
        <p:spPr>
          <a:xfrm>
            <a:off x="4501134" y="3625418"/>
            <a:ext cx="472440" cy="24002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400">
                <a:latin typeface="Calibri"/>
                <a:ea typeface="Calibri"/>
                <a:cs typeface="Calibri"/>
                <a:sym typeface="Calibri"/>
              </a:rPr>
              <a:t>76.0%</a:t>
            </a:r>
            <a:endParaRPr sz="1400">
              <a:latin typeface="Calibri"/>
              <a:ea typeface="Calibri"/>
              <a:cs typeface="Calibri"/>
              <a:sym typeface="Calibri"/>
            </a:endParaRPr>
          </a:p>
        </p:txBody>
      </p:sp>
      <p:grpSp>
        <p:nvGrpSpPr>
          <p:cNvPr id="284" name="Google Shape;284;p14"/>
          <p:cNvGrpSpPr/>
          <p:nvPr/>
        </p:nvGrpSpPr>
        <p:grpSpPr>
          <a:xfrm>
            <a:off x="2089404" y="5013959"/>
            <a:ext cx="1975485" cy="1580515"/>
            <a:chOff x="2089404" y="5013959"/>
            <a:chExt cx="1975485" cy="1580515"/>
          </a:xfrm>
        </p:grpSpPr>
        <p:sp>
          <p:nvSpPr>
            <p:cNvPr id="285" name="Google Shape;285;p14"/>
            <p:cNvSpPr/>
            <p:nvPr/>
          </p:nvSpPr>
          <p:spPr>
            <a:xfrm>
              <a:off x="4064508" y="5949695"/>
              <a:ext cx="0" cy="233679"/>
            </a:xfrm>
            <a:custGeom>
              <a:rect b="b" l="l" r="r" t="t"/>
              <a:pathLst>
                <a:path extrusionOk="0" h="233679" w="120000">
                  <a:moveTo>
                    <a:pt x="0" y="0"/>
                  </a:moveTo>
                  <a:lnTo>
                    <a:pt x="0" y="233362"/>
                  </a:lnTo>
                </a:path>
              </a:pathLst>
            </a:custGeom>
            <a:noFill/>
            <a:ln cap="flat" cmpd="sng" w="9525">
              <a:solidFill>
                <a:srgbClr val="0000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6" name="Google Shape;286;p14"/>
            <p:cNvSpPr/>
            <p:nvPr/>
          </p:nvSpPr>
          <p:spPr>
            <a:xfrm>
              <a:off x="2089404" y="6184391"/>
              <a:ext cx="1975485" cy="292735"/>
            </a:xfrm>
            <a:custGeom>
              <a:rect b="b" l="l" r="r" t="t"/>
              <a:pathLst>
                <a:path extrusionOk="0" h="292735" w="1975485">
                  <a:moveTo>
                    <a:pt x="1975104" y="0"/>
                  </a:moveTo>
                  <a:lnTo>
                    <a:pt x="0" y="0"/>
                  </a:lnTo>
                  <a:lnTo>
                    <a:pt x="0" y="292608"/>
                  </a:lnTo>
                  <a:lnTo>
                    <a:pt x="1975104" y="292608"/>
                  </a:lnTo>
                  <a:lnTo>
                    <a:pt x="1975104"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7" name="Google Shape;287;p14"/>
            <p:cNvSpPr/>
            <p:nvPr/>
          </p:nvSpPr>
          <p:spPr>
            <a:xfrm>
              <a:off x="2325624" y="5422391"/>
              <a:ext cx="0" cy="233679"/>
            </a:xfrm>
            <a:custGeom>
              <a:rect b="b" l="l" r="r" t="t"/>
              <a:pathLst>
                <a:path extrusionOk="0" h="233679" w="120000">
                  <a:moveTo>
                    <a:pt x="0" y="0"/>
                  </a:moveTo>
                  <a:lnTo>
                    <a:pt x="0" y="233362"/>
                  </a:lnTo>
                </a:path>
              </a:pathLst>
            </a:custGeom>
            <a:noFill/>
            <a:ln cap="flat" cmpd="sng" w="9525">
              <a:solidFill>
                <a:srgbClr val="0000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8" name="Google Shape;288;p14"/>
            <p:cNvSpPr/>
            <p:nvPr/>
          </p:nvSpPr>
          <p:spPr>
            <a:xfrm>
              <a:off x="2089404" y="5129783"/>
              <a:ext cx="236220" cy="294640"/>
            </a:xfrm>
            <a:custGeom>
              <a:rect b="b" l="l" r="r" t="t"/>
              <a:pathLst>
                <a:path extrusionOk="0" h="294639" w="236219">
                  <a:moveTo>
                    <a:pt x="236219" y="0"/>
                  </a:moveTo>
                  <a:lnTo>
                    <a:pt x="0" y="0"/>
                  </a:lnTo>
                  <a:lnTo>
                    <a:pt x="0" y="294132"/>
                  </a:lnTo>
                  <a:lnTo>
                    <a:pt x="236219" y="294132"/>
                  </a:lnTo>
                  <a:lnTo>
                    <a:pt x="236219"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9" name="Google Shape;289;p14"/>
            <p:cNvSpPr/>
            <p:nvPr/>
          </p:nvSpPr>
          <p:spPr>
            <a:xfrm>
              <a:off x="2089404" y="5013959"/>
              <a:ext cx="0" cy="1580515"/>
            </a:xfrm>
            <a:custGeom>
              <a:rect b="b" l="l" r="r" t="t"/>
              <a:pathLst>
                <a:path extrusionOk="0" h="1580515" w="120000">
                  <a:moveTo>
                    <a:pt x="0" y="0"/>
                  </a:moveTo>
                  <a:lnTo>
                    <a:pt x="0" y="158038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90" name="Google Shape;290;p14"/>
          <p:cNvSpPr txBox="1"/>
          <p:nvPr/>
        </p:nvSpPr>
        <p:spPr>
          <a:xfrm>
            <a:off x="4102353" y="6197295"/>
            <a:ext cx="29527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850</a:t>
            </a:r>
            <a:endParaRPr sz="1400">
              <a:latin typeface="Calibri"/>
              <a:ea typeface="Calibri"/>
              <a:cs typeface="Calibri"/>
              <a:sym typeface="Calibri"/>
            </a:endParaRPr>
          </a:p>
        </p:txBody>
      </p:sp>
      <p:sp>
        <p:nvSpPr>
          <p:cNvPr id="291" name="Google Shape;291;p14"/>
          <p:cNvSpPr txBox="1"/>
          <p:nvPr/>
        </p:nvSpPr>
        <p:spPr>
          <a:xfrm>
            <a:off x="2325623" y="5657088"/>
            <a:ext cx="1739264" cy="292735"/>
          </a:xfrm>
          <a:prstGeom prst="rect">
            <a:avLst/>
          </a:prstGeom>
          <a:solidFill>
            <a:srgbClr val="17092B"/>
          </a:solidFill>
          <a:ln>
            <a:noFill/>
          </a:ln>
        </p:spPr>
        <p:txBody>
          <a:bodyPr anchorCtr="0" anchor="t" bIns="0" lIns="0" spcFirstLastPara="1" rIns="0" wrap="square" tIns="26025">
            <a:spAutoFit/>
          </a:bodyPr>
          <a:lstStyle/>
          <a:p>
            <a:pPr indent="0" lvl="0" marL="0" marR="0" rtl="0" algn="ctr">
              <a:lnSpc>
                <a:spcPct val="100000"/>
              </a:lnSpc>
              <a:spcBef>
                <a:spcPts val="0"/>
              </a:spcBef>
              <a:spcAft>
                <a:spcPts val="0"/>
              </a:spcAft>
              <a:buNone/>
            </a:pPr>
            <a:r>
              <a:rPr lang="en-US" sz="1400">
                <a:solidFill>
                  <a:srgbClr val="FFFFFF"/>
                </a:solidFill>
                <a:latin typeface="Calibri"/>
                <a:ea typeface="Calibri"/>
                <a:cs typeface="Calibri"/>
                <a:sym typeface="Calibri"/>
              </a:rPr>
              <a:t>748</a:t>
            </a:r>
            <a:endParaRPr sz="1400">
              <a:latin typeface="Calibri"/>
              <a:ea typeface="Calibri"/>
              <a:cs typeface="Calibri"/>
              <a:sym typeface="Calibri"/>
            </a:endParaRPr>
          </a:p>
        </p:txBody>
      </p:sp>
      <p:grpSp>
        <p:nvGrpSpPr>
          <p:cNvPr id="292" name="Google Shape;292;p14"/>
          <p:cNvGrpSpPr/>
          <p:nvPr/>
        </p:nvGrpSpPr>
        <p:grpSpPr>
          <a:xfrm>
            <a:off x="2711195" y="5274564"/>
            <a:ext cx="2337816" cy="1092708"/>
            <a:chOff x="2711195" y="5274564"/>
            <a:chExt cx="2337816" cy="1092708"/>
          </a:xfrm>
        </p:grpSpPr>
        <p:sp>
          <p:nvSpPr>
            <p:cNvPr id="293" name="Google Shape;293;p14"/>
            <p:cNvSpPr/>
            <p:nvPr/>
          </p:nvSpPr>
          <p:spPr>
            <a:xfrm>
              <a:off x="2711195" y="5274564"/>
              <a:ext cx="1891664" cy="1054100"/>
            </a:xfrm>
            <a:custGeom>
              <a:rect b="b" l="l" r="r" t="t"/>
              <a:pathLst>
                <a:path extrusionOk="0" h="1054100" w="1891664">
                  <a:moveTo>
                    <a:pt x="0" y="0"/>
                  </a:moveTo>
                  <a:lnTo>
                    <a:pt x="1890776" y="0"/>
                  </a:lnTo>
                </a:path>
                <a:path extrusionOk="0" h="1054100" w="1891664">
                  <a:moveTo>
                    <a:pt x="1891283" y="0"/>
                  </a:moveTo>
                  <a:lnTo>
                    <a:pt x="1891283" y="105410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94" name="Google Shape;294;p14"/>
            <p:cNvPicPr preferRelativeResize="0"/>
            <p:nvPr/>
          </p:nvPicPr>
          <p:blipFill rotWithShape="1">
            <a:blip r:embed="rId3">
              <a:alphaModFix/>
            </a:blip>
            <a:srcRect b="0" l="0" r="0" t="0"/>
            <a:stretch/>
          </p:blipFill>
          <p:spPr>
            <a:xfrm>
              <a:off x="4450079" y="6291072"/>
              <a:ext cx="152400" cy="76200"/>
            </a:xfrm>
            <a:prstGeom prst="rect">
              <a:avLst/>
            </a:prstGeom>
            <a:noFill/>
            <a:ln>
              <a:noFill/>
            </a:ln>
          </p:spPr>
        </p:pic>
        <p:sp>
          <p:nvSpPr>
            <p:cNvPr id="295" name="Google Shape;295;p14"/>
            <p:cNvSpPr/>
            <p:nvPr/>
          </p:nvSpPr>
          <p:spPr>
            <a:xfrm>
              <a:off x="4157471" y="5666232"/>
              <a:ext cx="891540" cy="273050"/>
            </a:xfrm>
            <a:custGeom>
              <a:rect b="b" l="l" r="r" t="t"/>
              <a:pathLst>
                <a:path extrusionOk="0" h="273050" w="891539">
                  <a:moveTo>
                    <a:pt x="445769" y="0"/>
                  </a:moveTo>
                  <a:lnTo>
                    <a:pt x="373448" y="1785"/>
                  </a:lnTo>
                  <a:lnTo>
                    <a:pt x="304848" y="6953"/>
                  </a:lnTo>
                  <a:lnTo>
                    <a:pt x="240886" y="15223"/>
                  </a:lnTo>
                  <a:lnTo>
                    <a:pt x="182477" y="26315"/>
                  </a:lnTo>
                  <a:lnTo>
                    <a:pt x="130540" y="39947"/>
                  </a:lnTo>
                  <a:lnTo>
                    <a:pt x="85990" y="55840"/>
                  </a:lnTo>
                  <a:lnTo>
                    <a:pt x="49744" y="73712"/>
                  </a:lnTo>
                  <a:lnTo>
                    <a:pt x="5832" y="114272"/>
                  </a:lnTo>
                  <a:lnTo>
                    <a:pt x="0" y="136398"/>
                  </a:lnTo>
                  <a:lnTo>
                    <a:pt x="5832" y="158523"/>
                  </a:lnTo>
                  <a:lnTo>
                    <a:pt x="49744" y="199083"/>
                  </a:lnTo>
                  <a:lnTo>
                    <a:pt x="85990" y="216955"/>
                  </a:lnTo>
                  <a:lnTo>
                    <a:pt x="130540" y="232848"/>
                  </a:lnTo>
                  <a:lnTo>
                    <a:pt x="182477" y="246480"/>
                  </a:lnTo>
                  <a:lnTo>
                    <a:pt x="240886" y="257572"/>
                  </a:lnTo>
                  <a:lnTo>
                    <a:pt x="304848" y="265842"/>
                  </a:lnTo>
                  <a:lnTo>
                    <a:pt x="373448" y="271010"/>
                  </a:lnTo>
                  <a:lnTo>
                    <a:pt x="445769" y="272796"/>
                  </a:lnTo>
                  <a:lnTo>
                    <a:pt x="518091" y="271010"/>
                  </a:lnTo>
                  <a:lnTo>
                    <a:pt x="586691" y="265842"/>
                  </a:lnTo>
                  <a:lnTo>
                    <a:pt x="650653" y="257572"/>
                  </a:lnTo>
                  <a:lnTo>
                    <a:pt x="709062" y="246480"/>
                  </a:lnTo>
                  <a:lnTo>
                    <a:pt x="760999" y="232848"/>
                  </a:lnTo>
                  <a:lnTo>
                    <a:pt x="805549" y="216955"/>
                  </a:lnTo>
                  <a:lnTo>
                    <a:pt x="841795" y="199083"/>
                  </a:lnTo>
                  <a:lnTo>
                    <a:pt x="885707" y="158523"/>
                  </a:lnTo>
                  <a:lnTo>
                    <a:pt x="891539" y="136398"/>
                  </a:lnTo>
                  <a:lnTo>
                    <a:pt x="885707" y="114272"/>
                  </a:lnTo>
                  <a:lnTo>
                    <a:pt x="841795" y="73712"/>
                  </a:lnTo>
                  <a:lnTo>
                    <a:pt x="805549" y="55840"/>
                  </a:lnTo>
                  <a:lnTo>
                    <a:pt x="760999" y="39947"/>
                  </a:lnTo>
                  <a:lnTo>
                    <a:pt x="709062" y="26315"/>
                  </a:lnTo>
                  <a:lnTo>
                    <a:pt x="650653" y="15223"/>
                  </a:lnTo>
                  <a:lnTo>
                    <a:pt x="586691" y="6953"/>
                  </a:lnTo>
                  <a:lnTo>
                    <a:pt x="518091" y="1785"/>
                  </a:lnTo>
                  <a:lnTo>
                    <a:pt x="44576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6" name="Google Shape;296;p14"/>
            <p:cNvSpPr/>
            <p:nvPr/>
          </p:nvSpPr>
          <p:spPr>
            <a:xfrm>
              <a:off x="4157471" y="5666232"/>
              <a:ext cx="891540" cy="273050"/>
            </a:xfrm>
            <a:custGeom>
              <a:rect b="b" l="l" r="r" t="t"/>
              <a:pathLst>
                <a:path extrusionOk="0" h="273050" w="891539">
                  <a:moveTo>
                    <a:pt x="0" y="136398"/>
                  </a:moveTo>
                  <a:lnTo>
                    <a:pt x="22719" y="93283"/>
                  </a:lnTo>
                  <a:lnTo>
                    <a:pt x="85990" y="55840"/>
                  </a:lnTo>
                  <a:lnTo>
                    <a:pt x="130540" y="39947"/>
                  </a:lnTo>
                  <a:lnTo>
                    <a:pt x="182477" y="26315"/>
                  </a:lnTo>
                  <a:lnTo>
                    <a:pt x="240886" y="15223"/>
                  </a:lnTo>
                  <a:lnTo>
                    <a:pt x="304848" y="6953"/>
                  </a:lnTo>
                  <a:lnTo>
                    <a:pt x="373448" y="1785"/>
                  </a:lnTo>
                  <a:lnTo>
                    <a:pt x="445769" y="0"/>
                  </a:lnTo>
                  <a:lnTo>
                    <a:pt x="518091" y="1785"/>
                  </a:lnTo>
                  <a:lnTo>
                    <a:pt x="586691" y="6953"/>
                  </a:lnTo>
                  <a:lnTo>
                    <a:pt x="650653" y="15223"/>
                  </a:lnTo>
                  <a:lnTo>
                    <a:pt x="709062" y="26315"/>
                  </a:lnTo>
                  <a:lnTo>
                    <a:pt x="760999" y="39947"/>
                  </a:lnTo>
                  <a:lnTo>
                    <a:pt x="805549" y="55840"/>
                  </a:lnTo>
                  <a:lnTo>
                    <a:pt x="841795" y="73712"/>
                  </a:lnTo>
                  <a:lnTo>
                    <a:pt x="885707" y="114272"/>
                  </a:lnTo>
                  <a:lnTo>
                    <a:pt x="891539" y="136398"/>
                  </a:lnTo>
                  <a:lnTo>
                    <a:pt x="885707" y="158523"/>
                  </a:lnTo>
                  <a:lnTo>
                    <a:pt x="841795" y="199083"/>
                  </a:lnTo>
                  <a:lnTo>
                    <a:pt x="805549" y="216955"/>
                  </a:lnTo>
                  <a:lnTo>
                    <a:pt x="760999" y="232848"/>
                  </a:lnTo>
                  <a:lnTo>
                    <a:pt x="709062" y="246480"/>
                  </a:lnTo>
                  <a:lnTo>
                    <a:pt x="650653" y="257572"/>
                  </a:lnTo>
                  <a:lnTo>
                    <a:pt x="586691" y="265842"/>
                  </a:lnTo>
                  <a:lnTo>
                    <a:pt x="518091" y="271010"/>
                  </a:lnTo>
                  <a:lnTo>
                    <a:pt x="445769" y="272796"/>
                  </a:lnTo>
                  <a:lnTo>
                    <a:pt x="373448" y="271010"/>
                  </a:lnTo>
                  <a:lnTo>
                    <a:pt x="304848" y="265842"/>
                  </a:lnTo>
                  <a:lnTo>
                    <a:pt x="240886" y="257572"/>
                  </a:lnTo>
                  <a:lnTo>
                    <a:pt x="182477" y="246480"/>
                  </a:lnTo>
                  <a:lnTo>
                    <a:pt x="130540" y="232848"/>
                  </a:lnTo>
                  <a:lnTo>
                    <a:pt x="85990" y="216955"/>
                  </a:lnTo>
                  <a:lnTo>
                    <a:pt x="49744" y="199083"/>
                  </a:lnTo>
                  <a:lnTo>
                    <a:pt x="5832" y="158523"/>
                  </a:lnTo>
                  <a:lnTo>
                    <a:pt x="0" y="136398"/>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97" name="Google Shape;297;p14"/>
          <p:cNvSpPr txBox="1"/>
          <p:nvPr/>
        </p:nvSpPr>
        <p:spPr>
          <a:xfrm>
            <a:off x="204622" y="6189065"/>
            <a:ext cx="1780539" cy="24002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Global Cloud Infra Spent</a:t>
            </a:r>
            <a:endParaRPr sz="1400">
              <a:latin typeface="Calibri"/>
              <a:ea typeface="Calibri"/>
              <a:cs typeface="Calibri"/>
              <a:sym typeface="Calibri"/>
            </a:endParaRPr>
          </a:p>
        </p:txBody>
      </p:sp>
      <p:sp>
        <p:nvSpPr>
          <p:cNvPr id="298" name="Google Shape;298;p14"/>
          <p:cNvSpPr txBox="1"/>
          <p:nvPr/>
        </p:nvSpPr>
        <p:spPr>
          <a:xfrm>
            <a:off x="696874" y="5662371"/>
            <a:ext cx="128841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latin typeface="Calibri"/>
                <a:ea typeface="Calibri"/>
                <a:cs typeface="Calibri"/>
                <a:sym typeface="Calibri"/>
              </a:rPr>
              <a:t>Rest of the World</a:t>
            </a:r>
            <a:endParaRPr sz="1400">
              <a:latin typeface="Calibri"/>
              <a:ea typeface="Calibri"/>
              <a:cs typeface="Calibri"/>
              <a:sym typeface="Calibri"/>
            </a:endParaRPr>
          </a:p>
        </p:txBody>
      </p:sp>
      <p:sp>
        <p:nvSpPr>
          <p:cNvPr id="299" name="Google Shape;299;p14"/>
          <p:cNvSpPr txBox="1"/>
          <p:nvPr/>
        </p:nvSpPr>
        <p:spPr>
          <a:xfrm>
            <a:off x="4277995" y="5661456"/>
            <a:ext cx="65087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latin typeface="Calibri"/>
                <a:ea typeface="Calibri"/>
                <a:cs typeface="Calibri"/>
                <a:sym typeface="Calibri"/>
              </a:rPr>
              <a:t>+735.0%</a:t>
            </a:r>
            <a:endParaRPr sz="1400">
              <a:latin typeface="Calibri"/>
              <a:ea typeface="Calibri"/>
              <a:cs typeface="Calibri"/>
              <a:sym typeface="Calibri"/>
            </a:endParaRPr>
          </a:p>
        </p:txBody>
      </p:sp>
      <p:sp>
        <p:nvSpPr>
          <p:cNvPr id="300" name="Google Shape;300;p14"/>
          <p:cNvSpPr/>
          <p:nvPr/>
        </p:nvSpPr>
        <p:spPr>
          <a:xfrm>
            <a:off x="141731" y="5013959"/>
            <a:ext cx="4918710" cy="0"/>
          </a:xfrm>
          <a:custGeom>
            <a:rect b="b" l="l" r="r" t="t"/>
            <a:pathLst>
              <a:path extrusionOk="0" h="120000" w="4918710">
                <a:moveTo>
                  <a:pt x="0" y="0"/>
                </a:moveTo>
                <a:lnTo>
                  <a:pt x="4918202"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1" name="Google Shape;301;p14"/>
          <p:cNvSpPr txBox="1"/>
          <p:nvPr/>
        </p:nvSpPr>
        <p:spPr>
          <a:xfrm>
            <a:off x="128422" y="4161790"/>
            <a:ext cx="4820920" cy="1221105"/>
          </a:xfrm>
          <a:prstGeom prst="rect">
            <a:avLst/>
          </a:prstGeom>
          <a:noFill/>
          <a:ln>
            <a:noFill/>
          </a:ln>
        </p:spPr>
        <p:txBody>
          <a:bodyPr anchorCtr="0" anchor="t" bIns="0" lIns="0" spcFirstLastPara="1" rIns="0" wrap="square" tIns="12700">
            <a:spAutoFit/>
          </a:bodyPr>
          <a:lstStyle/>
          <a:p>
            <a:pPr indent="0" lvl="0" marL="45720" marR="0" rtl="0" algn="l">
              <a:lnSpc>
                <a:spcPct val="100000"/>
              </a:lnSpc>
              <a:spcBef>
                <a:spcPts val="0"/>
              </a:spcBef>
              <a:spcAft>
                <a:spcPts val="0"/>
              </a:spcAft>
              <a:buNone/>
            </a:pPr>
            <a:r>
              <a:rPr baseline="30000" lang="en-US" sz="2100">
                <a:latin typeface="Calibri"/>
                <a:ea typeface="Calibri"/>
                <a:cs typeface="Calibri"/>
                <a:sym typeface="Calibri"/>
              </a:rPr>
              <a:t>Global Developers	</a:t>
            </a:r>
            <a:r>
              <a:rPr lang="en-US" sz="1400">
                <a:latin typeface="Calibri"/>
                <a:ea typeface="Calibri"/>
                <a:cs typeface="Calibri"/>
                <a:sym typeface="Calibri"/>
              </a:rPr>
              <a:t>25</a:t>
            </a:r>
            <a:endParaRPr sz="1400">
              <a:latin typeface="Calibri"/>
              <a:ea typeface="Calibri"/>
              <a:cs typeface="Calibri"/>
              <a:sym typeface="Calibri"/>
            </a:endParaRPr>
          </a:p>
          <a:p>
            <a:pPr indent="0" lvl="0" marL="0" marR="0" rtl="0" algn="l">
              <a:lnSpc>
                <a:spcPct val="100000"/>
              </a:lnSpc>
              <a:spcBef>
                <a:spcPts val="0"/>
              </a:spcBef>
              <a:spcAft>
                <a:spcPts val="0"/>
              </a:spcAft>
              <a:buNone/>
            </a:pPr>
            <a:r>
              <a:t/>
            </a:r>
            <a:endParaRPr sz="1400">
              <a:latin typeface="Calibri"/>
              <a:ea typeface="Calibri"/>
              <a:cs typeface="Calibri"/>
              <a:sym typeface="Calibri"/>
            </a:endParaRPr>
          </a:p>
          <a:p>
            <a:pPr indent="0" lvl="0" marL="12700" marR="0" rtl="0" algn="l">
              <a:lnSpc>
                <a:spcPct val="100000"/>
              </a:lnSpc>
              <a:spcBef>
                <a:spcPts val="875"/>
              </a:spcBef>
              <a:spcAft>
                <a:spcPts val="0"/>
              </a:spcAft>
              <a:buNone/>
            </a:pPr>
            <a:r>
              <a:rPr b="1" lang="en-US" sz="1800">
                <a:solidFill>
                  <a:srgbClr val="17092B"/>
                </a:solidFill>
                <a:latin typeface="Arial"/>
                <a:ea typeface="Arial"/>
                <a:cs typeface="Arial"/>
                <a:sym typeface="Arial"/>
              </a:rPr>
              <a:t>Infrastructure Expense Breakdown, </a:t>
            </a:r>
            <a:r>
              <a:rPr lang="en-US" sz="1800">
                <a:solidFill>
                  <a:srgbClr val="7E7E7E"/>
                </a:solidFill>
                <a:latin typeface="Arial"/>
                <a:ea typeface="Arial"/>
                <a:cs typeface="Arial"/>
                <a:sym typeface="Arial"/>
              </a:rPr>
              <a:t>In $ Bn’s</a:t>
            </a:r>
            <a:endParaRPr sz="1800">
              <a:latin typeface="Arial"/>
              <a:ea typeface="Arial"/>
              <a:cs typeface="Arial"/>
              <a:sym typeface="Arial"/>
            </a:endParaRPr>
          </a:p>
          <a:p>
            <a:pPr indent="0" lvl="0" marL="307340" marR="0" rtl="0" algn="l">
              <a:lnSpc>
                <a:spcPct val="100000"/>
              </a:lnSpc>
              <a:spcBef>
                <a:spcPts val="1305"/>
              </a:spcBef>
              <a:spcAft>
                <a:spcPts val="0"/>
              </a:spcAft>
              <a:buNone/>
            </a:pPr>
            <a:r>
              <a:rPr baseline="30000" lang="en-US" sz="2100">
                <a:latin typeface="Calibri"/>
                <a:ea typeface="Calibri"/>
                <a:cs typeface="Calibri"/>
                <a:sym typeface="Calibri"/>
              </a:rPr>
              <a:t>Indian IT Expenditure	</a:t>
            </a:r>
            <a:r>
              <a:rPr lang="en-US" sz="1400">
                <a:latin typeface="Calibri"/>
                <a:ea typeface="Calibri"/>
                <a:cs typeface="Calibri"/>
                <a:sym typeface="Calibri"/>
              </a:rPr>
              <a:t>102</a:t>
            </a:r>
            <a:endParaRPr sz="1400">
              <a:latin typeface="Calibri"/>
              <a:ea typeface="Calibri"/>
              <a:cs typeface="Calibri"/>
              <a:sym typeface="Calibri"/>
            </a:endParaRPr>
          </a:p>
        </p:txBody>
      </p:sp>
      <p:sp>
        <p:nvSpPr>
          <p:cNvPr id="302" name="Google Shape;302;p14"/>
          <p:cNvSpPr/>
          <p:nvPr/>
        </p:nvSpPr>
        <p:spPr>
          <a:xfrm>
            <a:off x="5241035" y="2979420"/>
            <a:ext cx="6808470" cy="0"/>
          </a:xfrm>
          <a:custGeom>
            <a:rect b="b" l="l" r="r" t="t"/>
            <a:pathLst>
              <a:path extrusionOk="0" h="120000" w="6808470">
                <a:moveTo>
                  <a:pt x="0" y="0"/>
                </a:moveTo>
                <a:lnTo>
                  <a:pt x="6808215" y="0"/>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3" name="Google Shape;303;p14"/>
          <p:cNvSpPr txBox="1"/>
          <p:nvPr/>
        </p:nvSpPr>
        <p:spPr>
          <a:xfrm>
            <a:off x="128422" y="815099"/>
            <a:ext cx="11936730" cy="2531745"/>
          </a:xfrm>
          <a:prstGeom prst="rect">
            <a:avLst/>
          </a:prstGeom>
          <a:noFill/>
          <a:ln>
            <a:noFill/>
          </a:ln>
        </p:spPr>
        <p:txBody>
          <a:bodyPr anchorCtr="0" anchor="t" bIns="0" lIns="0" spcFirstLastPara="1" rIns="0" wrap="square" tIns="118725">
            <a:spAutoFit/>
          </a:bodyPr>
          <a:lstStyle/>
          <a:p>
            <a:pPr indent="0" lvl="0" marL="12700" marR="0" rtl="0" algn="just">
              <a:lnSpc>
                <a:spcPct val="100000"/>
              </a:lnSpc>
              <a:spcBef>
                <a:spcPts val="0"/>
              </a:spcBef>
              <a:spcAft>
                <a:spcPts val="0"/>
              </a:spcAft>
              <a:buNone/>
            </a:pPr>
            <a:r>
              <a:rPr b="1" lang="en-US" sz="1800">
                <a:solidFill>
                  <a:srgbClr val="17092B"/>
                </a:solidFill>
                <a:latin typeface="Arial"/>
                <a:ea typeface="Arial"/>
                <a:cs typeface="Arial"/>
                <a:sym typeface="Arial"/>
              </a:rPr>
              <a:t>Understanding Developer Operations</a:t>
            </a:r>
            <a:endParaRPr sz="1800">
              <a:latin typeface="Arial"/>
              <a:ea typeface="Arial"/>
              <a:cs typeface="Arial"/>
              <a:sym typeface="Arial"/>
            </a:endParaRPr>
          </a:p>
          <a:p>
            <a:pPr indent="0" lvl="0" marL="12700" marR="5080" rtl="0" algn="just">
              <a:lnSpc>
                <a:spcPct val="100000"/>
              </a:lnSpc>
              <a:spcBef>
                <a:spcPts val="655"/>
              </a:spcBef>
              <a:spcAft>
                <a:spcPts val="0"/>
              </a:spcAft>
              <a:buNone/>
            </a:pPr>
            <a:r>
              <a:rPr lang="en-US" sz="1400">
                <a:latin typeface="Arial"/>
                <a:ea typeface="Arial"/>
                <a:cs typeface="Arial"/>
                <a:sym typeface="Arial"/>
              </a:rPr>
              <a:t>DevOps is a portmanteau of "developer" and "operations" that refers to tools and processes that enable continuous development. In reality, DevOps  represents a cultural transition from the segregated teams of legacy product development to a model in which teams own the entire product lifecycle.  This transition relies on multidisciplinary collaboration and streamlined workflows, with a focus on efficacy at the systems level rather than within a  specific function. The DevOps approach impacts the fundamentals of the software development lifecycle, from hiring and team structure to product  development, delivery, and post-deployment maintenance. This approach fosters greater collaboration, trust, and transparency among team members,  and aligns work around shared objectives, such as developing excellent products and operating them sustainably at scale.</a:t>
            </a:r>
            <a:endParaRPr sz="1400">
              <a:latin typeface="Arial"/>
              <a:ea typeface="Arial"/>
              <a:cs typeface="Arial"/>
              <a:sym typeface="Arial"/>
            </a:endParaRPr>
          </a:p>
          <a:p>
            <a:pPr indent="0" lvl="0" marL="12700" marR="0" rtl="0" algn="just">
              <a:lnSpc>
                <a:spcPct val="100000"/>
              </a:lnSpc>
              <a:spcBef>
                <a:spcPts val="865"/>
              </a:spcBef>
              <a:spcAft>
                <a:spcPts val="0"/>
              </a:spcAft>
              <a:buNone/>
            </a:pPr>
            <a:r>
              <a:rPr b="1" lang="en-US" sz="1800">
                <a:solidFill>
                  <a:srgbClr val="17092B"/>
                </a:solidFill>
                <a:latin typeface="Arial"/>
                <a:ea typeface="Arial"/>
                <a:cs typeface="Arial"/>
                <a:sym typeface="Arial"/>
              </a:rPr>
              <a:t>Breakdown of Developers, </a:t>
            </a:r>
            <a:r>
              <a:rPr lang="en-US" sz="1800">
                <a:solidFill>
                  <a:srgbClr val="7E7E7E"/>
                </a:solidFill>
                <a:latin typeface="Arial"/>
                <a:ea typeface="Arial"/>
                <a:cs typeface="Arial"/>
                <a:sym typeface="Arial"/>
              </a:rPr>
              <a:t>In Mn’s	</a:t>
            </a:r>
            <a:r>
              <a:rPr b="1" lang="en-US" sz="1800">
                <a:solidFill>
                  <a:srgbClr val="17092B"/>
                </a:solidFill>
                <a:latin typeface="Arial"/>
                <a:ea typeface="Arial"/>
                <a:cs typeface="Arial"/>
                <a:sym typeface="Arial"/>
              </a:rPr>
              <a:t>Competitively challenged factors</a:t>
            </a:r>
            <a:endParaRPr sz="1800">
              <a:latin typeface="Arial"/>
              <a:ea typeface="Arial"/>
              <a:cs typeface="Arial"/>
              <a:sym typeface="Arial"/>
            </a:endParaRPr>
          </a:p>
          <a:p>
            <a:pPr indent="0" lvl="0" marL="60325" marR="0" rtl="0" algn="just">
              <a:lnSpc>
                <a:spcPct val="100000"/>
              </a:lnSpc>
              <a:spcBef>
                <a:spcPts val="1295"/>
              </a:spcBef>
              <a:spcAft>
                <a:spcPts val="0"/>
              </a:spcAft>
              <a:buNone/>
            </a:pPr>
            <a:r>
              <a:rPr baseline="30000" lang="en-US" sz="2100">
                <a:latin typeface="Calibri"/>
                <a:ea typeface="Calibri"/>
                <a:cs typeface="Calibri"/>
                <a:sym typeface="Calibri"/>
              </a:rPr>
              <a:t>Indian Developers	</a:t>
            </a:r>
            <a:r>
              <a:rPr lang="en-US" sz="1400">
                <a:latin typeface="Calibri"/>
                <a:ea typeface="Calibri"/>
                <a:cs typeface="Calibri"/>
                <a:sym typeface="Calibri"/>
              </a:rPr>
              <a:t>6</a:t>
            </a:r>
            <a:endParaRPr sz="1400">
              <a:latin typeface="Calibri"/>
              <a:ea typeface="Calibri"/>
              <a:cs typeface="Calibri"/>
              <a:sym typeface="Calibri"/>
            </a:endParaRPr>
          </a:p>
        </p:txBody>
      </p:sp>
      <p:graphicFrame>
        <p:nvGraphicFramePr>
          <p:cNvPr id="304" name="Google Shape;304;p14"/>
          <p:cNvGraphicFramePr/>
          <p:nvPr/>
        </p:nvGraphicFramePr>
        <p:xfrm>
          <a:off x="5235194" y="3065017"/>
          <a:ext cx="3000000" cy="3000000"/>
        </p:xfrm>
        <a:graphic>
          <a:graphicData uri="http://schemas.openxmlformats.org/drawingml/2006/table">
            <a:tbl>
              <a:tblPr bandRow="1" firstRow="1">
                <a:noFill/>
                <a:tableStyleId>{71F76136-D7E7-48A1-8786-7BC977E6084A}</a:tableStyleId>
              </a:tblPr>
              <a:tblGrid>
                <a:gridCol w="2064375"/>
                <a:gridCol w="4747900"/>
              </a:tblGrid>
              <a:tr h="883200">
                <a:tc>
                  <a:txBody>
                    <a:bodyPr/>
                    <a:lstStyle/>
                    <a:p>
                      <a:pPr indent="0" lvl="0" marL="92075" marR="380365"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Talent Ecosystem  Maturity</a:t>
                      </a:r>
                      <a:endParaRPr sz="1800" u="none" cap="none" strike="noStrike">
                        <a:latin typeface="Calibri"/>
                        <a:ea typeface="Calibri"/>
                        <a:cs typeface="Calibri"/>
                        <a:sym typeface="Calibri"/>
                      </a:endParaRPr>
                    </a:p>
                  </a:txBody>
                  <a:tcPr marT="154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92075" marR="85725" rtl="0" algn="just">
                        <a:lnSpc>
                          <a:spcPct val="100000"/>
                        </a:lnSpc>
                        <a:spcBef>
                          <a:spcPts val="5"/>
                        </a:spcBef>
                        <a:spcAft>
                          <a:spcPts val="0"/>
                        </a:spcAft>
                        <a:buNone/>
                      </a:pPr>
                      <a:r>
                        <a:rPr lang="en-US" sz="1200" u="none" cap="none" strike="noStrike">
                          <a:latin typeface="Arial"/>
                          <a:ea typeface="Arial"/>
                          <a:cs typeface="Arial"/>
                          <a:sym typeface="Arial"/>
                        </a:rPr>
                        <a:t>The gap between Bengaluru and the Bay Area is decreasing day by  day, which has enabled many startups to carry out their initial  product development and deployment in India.</a:t>
                      </a:r>
                      <a:endParaRPr sz="1200" u="none" cap="none" strike="noStrike">
                        <a:latin typeface="Arial"/>
                        <a:ea typeface="Arial"/>
                        <a:cs typeface="Arial"/>
                        <a:sym typeface="Arial"/>
                      </a:endParaRPr>
                    </a:p>
                  </a:txBody>
                  <a:tcPr marT="445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879025">
                <a:tc>
                  <a:txBody>
                    <a:bodyPr/>
                    <a:lstStyle/>
                    <a:p>
                      <a:pPr indent="0" lvl="0" marL="92075" marR="287655"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Test Bed to Global  Expansion</a:t>
                      </a:r>
                      <a:endParaRPr sz="1800" u="none" cap="none" strike="noStrike">
                        <a:latin typeface="Calibri"/>
                        <a:ea typeface="Calibri"/>
                        <a:cs typeface="Calibri"/>
                        <a:sym typeface="Calibri"/>
                      </a:endParaRPr>
                    </a:p>
                  </a:txBody>
                  <a:tcPr marT="15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92075" marR="86360" rtl="0" algn="just">
                        <a:lnSpc>
                          <a:spcPct val="100000"/>
                        </a:lnSpc>
                        <a:spcBef>
                          <a:spcPts val="5"/>
                        </a:spcBef>
                        <a:spcAft>
                          <a:spcPts val="0"/>
                        </a:spcAft>
                        <a:buNone/>
                      </a:pPr>
                      <a:r>
                        <a:rPr lang="en-US" sz="1200" u="none" cap="none" strike="noStrike">
                          <a:latin typeface="Arial"/>
                          <a:ea typeface="Arial"/>
                          <a:cs typeface="Arial"/>
                          <a:sym typeface="Arial"/>
                        </a:rPr>
                        <a:t>Building global SaaS applications from India has provided us with  product and GTM talent that is learning to build and sell products  globally from India.</a:t>
                      </a:r>
                      <a:endParaRPr sz="1200" u="none" cap="none" strike="noStrike">
                        <a:latin typeface="Arial"/>
                        <a:ea typeface="Arial"/>
                        <a:cs typeface="Arial"/>
                        <a:sym typeface="Arial"/>
                      </a:endParaRPr>
                    </a:p>
                  </a:txBody>
                  <a:tcPr marT="380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89450">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92075" marR="0" rtl="0" algn="l">
                        <a:lnSpc>
                          <a:spcPct val="100000"/>
                        </a:lnSpc>
                        <a:spcBef>
                          <a:spcPts val="0"/>
                        </a:spcBef>
                        <a:spcAft>
                          <a:spcPts val="0"/>
                        </a:spcAft>
                        <a:buNone/>
                      </a:pPr>
                      <a:r>
                        <a:rPr lang="en-US" sz="1800" u="none" cap="none" strike="noStrike">
                          <a:solidFill>
                            <a:srgbClr val="FFFFFF"/>
                          </a:solidFill>
                          <a:latin typeface="Calibri"/>
                          <a:ea typeface="Calibri"/>
                          <a:cs typeface="Calibri"/>
                          <a:sym typeface="Calibri"/>
                        </a:rPr>
                        <a:t>PLG Superamacy</a:t>
                      </a:r>
                      <a:endParaRPr sz="1800" u="none" cap="none" strike="noStrike">
                        <a:latin typeface="Calibri"/>
                        <a:ea typeface="Calibri"/>
                        <a:cs typeface="Calibri"/>
                        <a:sym typeface="Calibri"/>
                      </a:endParaRPr>
                    </a:p>
                  </a:txBody>
                  <a:tcPr marT="2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150" u="none" cap="none" strike="noStrike">
                        <a:latin typeface="Times New Roman"/>
                        <a:ea typeface="Times New Roman"/>
                        <a:cs typeface="Times New Roman"/>
                        <a:sym typeface="Times New Roman"/>
                      </a:endParaRPr>
                    </a:p>
                    <a:p>
                      <a:pPr indent="0" lvl="0" marL="92075" marR="86360" rtl="0" algn="just">
                        <a:lnSpc>
                          <a:spcPct val="100000"/>
                        </a:lnSpc>
                        <a:spcBef>
                          <a:spcPts val="0"/>
                        </a:spcBef>
                        <a:spcAft>
                          <a:spcPts val="0"/>
                        </a:spcAft>
                        <a:buNone/>
                      </a:pPr>
                      <a:r>
                        <a:rPr lang="en-US" sz="1200" u="none" cap="none" strike="noStrike">
                          <a:latin typeface="Arial"/>
                          <a:ea typeface="Arial"/>
                          <a:cs typeface="Arial"/>
                          <a:sym typeface="Arial"/>
                        </a:rPr>
                        <a:t>By targeting developers directly, many Indian startups can bypass  the need to build large onshore sales teams in order to enter big  global markets.</a:t>
                      </a:r>
                      <a:endParaRPr sz="12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73700">
                <a:tc>
                  <a:txBody>
                    <a:bodyPr/>
                    <a:lstStyle/>
                    <a:p>
                      <a:pPr indent="0" lvl="0" marL="0" marR="0" rtl="0" algn="l">
                        <a:lnSpc>
                          <a:spcPct val="100000"/>
                        </a:lnSpc>
                        <a:spcBef>
                          <a:spcPts val="0"/>
                        </a:spcBef>
                        <a:spcAft>
                          <a:spcPts val="0"/>
                        </a:spcAft>
                        <a:buNone/>
                      </a:pPr>
                      <a:r>
                        <a:t/>
                      </a:r>
                      <a:endParaRPr sz="1950" u="none" cap="none" strike="noStrike">
                        <a:latin typeface="Times New Roman"/>
                        <a:ea typeface="Times New Roman"/>
                        <a:cs typeface="Times New Roman"/>
                        <a:sym typeface="Times New Roman"/>
                      </a:endParaRPr>
                    </a:p>
                    <a:p>
                      <a:pPr indent="0" lvl="0" marL="92075" marR="0" rtl="0" algn="l">
                        <a:lnSpc>
                          <a:spcPct val="100000"/>
                        </a:lnSpc>
                        <a:spcBef>
                          <a:spcPts val="5"/>
                        </a:spcBef>
                        <a:spcAft>
                          <a:spcPts val="0"/>
                        </a:spcAft>
                        <a:buNone/>
                      </a:pPr>
                      <a:r>
                        <a:rPr lang="en-US" sz="1800" u="none" cap="none" strike="noStrike">
                          <a:solidFill>
                            <a:srgbClr val="FFFFFF"/>
                          </a:solidFill>
                          <a:latin typeface="Calibri"/>
                          <a:ea typeface="Calibri"/>
                          <a:cs typeface="Calibri"/>
                          <a:sym typeface="Calibri"/>
                        </a:rPr>
                        <a:t>Rapid Innovation</a:t>
                      </a:r>
                      <a:endParaRPr sz="1800" u="none" cap="none" strike="noStrike">
                        <a:latin typeface="Calibri"/>
                        <a:ea typeface="Calibri"/>
                        <a:cs typeface="Calibri"/>
                        <a:sym typeface="Calibri"/>
                      </a:endParaRPr>
                    </a:p>
                  </a:txBody>
                  <a:tcPr marT="2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86529D"/>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92075" marR="88265" rtl="0" algn="just">
                        <a:lnSpc>
                          <a:spcPct val="100000"/>
                        </a:lnSpc>
                        <a:spcBef>
                          <a:spcPts val="0"/>
                        </a:spcBef>
                        <a:spcAft>
                          <a:spcPts val="0"/>
                        </a:spcAft>
                        <a:buNone/>
                      </a:pPr>
                      <a:r>
                        <a:rPr lang="en-US" sz="1200" u="none" cap="none" strike="noStrike">
                          <a:latin typeface="Arial"/>
                          <a:ea typeface="Arial"/>
                          <a:cs typeface="Arial"/>
                          <a:sym typeface="Arial"/>
                        </a:rPr>
                        <a:t>Achieving this involves creating new categories, such as API  management and testing platforms, and developing products that  can address the complex challenges faced by enterprises.</a:t>
                      </a:r>
                      <a:endParaRPr sz="1200" u="none" cap="none" strike="noStrike">
                        <a:latin typeface="Arial"/>
                        <a:ea typeface="Arial"/>
                        <a:cs typeface="Arial"/>
                        <a:sym typeface="Arial"/>
                      </a:endParaRPr>
                    </a:p>
                  </a:txBody>
                  <a:tcPr marT="625" marB="0" marR="0" marL="0">
                    <a:lnL cap="flat" cmpd="sng" w="127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8" name="Shape 308"/>
        <p:cNvGrpSpPr/>
        <p:nvPr/>
      </p:nvGrpSpPr>
      <p:grpSpPr>
        <a:xfrm>
          <a:off x="0" y="0"/>
          <a:ext cx="0" cy="0"/>
          <a:chOff x="0" y="0"/>
          <a:chExt cx="0" cy="0"/>
        </a:xfrm>
      </p:grpSpPr>
      <p:sp>
        <p:nvSpPr>
          <p:cNvPr id="309" name="Google Shape;309;p15"/>
          <p:cNvSpPr txBox="1"/>
          <p:nvPr>
            <p:ph type="title"/>
          </p:nvPr>
        </p:nvSpPr>
        <p:spPr>
          <a:xfrm>
            <a:off x="601167" y="115316"/>
            <a:ext cx="9799320" cy="6959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solidFill>
                  <a:srgbClr val="17092B"/>
                </a:solidFill>
              </a:rPr>
              <a:t>Most Gen AI projects fail while in development due to insufficient tooling.  Massive Retooling Around LLMs Underway and in Demand.</a:t>
            </a:r>
            <a:endParaRPr/>
          </a:p>
        </p:txBody>
      </p:sp>
      <p:sp>
        <p:nvSpPr>
          <p:cNvPr id="310" name="Google Shape;310;p15"/>
          <p:cNvSpPr/>
          <p:nvPr/>
        </p:nvSpPr>
        <p:spPr>
          <a:xfrm>
            <a:off x="141731" y="149352"/>
            <a:ext cx="160020" cy="676910"/>
          </a:xfrm>
          <a:custGeom>
            <a:rect b="b" l="l" r="r" t="t"/>
            <a:pathLst>
              <a:path extrusionOk="0" h="676910" w="160020">
                <a:moveTo>
                  <a:pt x="160019" y="0"/>
                </a:moveTo>
                <a:lnTo>
                  <a:pt x="0" y="0"/>
                </a:lnTo>
                <a:lnTo>
                  <a:pt x="0" y="676656"/>
                </a:lnTo>
                <a:lnTo>
                  <a:pt x="160019" y="676656"/>
                </a:lnTo>
                <a:lnTo>
                  <a:pt x="160019" y="0"/>
                </a:lnTo>
                <a:close/>
              </a:path>
            </a:pathLst>
          </a:custGeom>
          <a:solidFill>
            <a:srgbClr val="0C04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1" name="Google Shape;311;p15"/>
          <p:cNvSpPr txBox="1"/>
          <p:nvPr/>
        </p:nvSpPr>
        <p:spPr>
          <a:xfrm>
            <a:off x="137921" y="5560314"/>
            <a:ext cx="11901170" cy="967740"/>
          </a:xfrm>
          <a:prstGeom prst="rect">
            <a:avLst/>
          </a:prstGeom>
          <a:solidFill>
            <a:srgbClr val="FFA492"/>
          </a:solidFill>
          <a:ln cap="flat" cmpd="sng" w="28575">
            <a:solidFill>
              <a:srgbClr val="FA5B51"/>
            </a:solidFill>
            <a:prstDash val="solid"/>
            <a:round/>
            <a:headEnd len="sm" w="sm" type="none"/>
            <a:tailEnd len="sm" w="sm" type="none"/>
          </a:ln>
        </p:spPr>
        <p:txBody>
          <a:bodyPr anchorCtr="0" anchor="t" bIns="0" lIns="0" spcFirstLastPara="1" rIns="0" wrap="square" tIns="52050">
            <a:spAutoFit/>
          </a:bodyPr>
          <a:lstStyle/>
          <a:p>
            <a:pPr indent="0" lvl="0" marL="44450" marR="36830" rtl="0" algn="just">
              <a:lnSpc>
                <a:spcPct val="100000"/>
              </a:lnSpc>
              <a:spcBef>
                <a:spcPts val="0"/>
              </a:spcBef>
              <a:spcAft>
                <a:spcPts val="0"/>
              </a:spcAft>
              <a:buNone/>
            </a:pPr>
            <a:r>
              <a:rPr lang="en-US" sz="1400">
                <a:latin typeface="Arial"/>
                <a:ea typeface="Arial"/>
                <a:cs typeface="Arial"/>
                <a:sym typeface="Arial"/>
              </a:rPr>
              <a:t>While this survey may not be a comprehensive representation of the entire field, its findings highlight the rapid emergence and importance of LLMOps.  As machine learning teams shift their focus towards LLMs and explore novel use cases that surpass traditional methods, it is crucial to adopt  innovative strategies to ensure the deployment readiness of LLM applications and quickly detect any post-deployment issues. Fortunately, there are  new tools being introduced to meet these requirements.</a:t>
            </a:r>
            <a:endParaRPr sz="1400">
              <a:latin typeface="Arial"/>
              <a:ea typeface="Arial"/>
              <a:cs typeface="Arial"/>
              <a:sym typeface="Arial"/>
            </a:endParaRPr>
          </a:p>
        </p:txBody>
      </p:sp>
      <p:graphicFrame>
        <p:nvGraphicFramePr>
          <p:cNvPr id="312" name="Google Shape;312;p15"/>
          <p:cNvGraphicFramePr/>
          <p:nvPr/>
        </p:nvGraphicFramePr>
        <p:xfrm>
          <a:off x="136969" y="1228153"/>
          <a:ext cx="3000000" cy="3000000"/>
        </p:xfrm>
        <a:graphic>
          <a:graphicData uri="http://schemas.openxmlformats.org/drawingml/2006/table">
            <a:tbl>
              <a:tblPr bandRow="1" firstRow="1">
                <a:noFill/>
                <a:tableStyleId>{71F76136-D7E7-48A1-8786-7BC977E6084A}</a:tableStyleId>
              </a:tblPr>
              <a:tblGrid>
                <a:gridCol w="2470150"/>
                <a:gridCol w="575950"/>
                <a:gridCol w="144150"/>
                <a:gridCol w="143500"/>
                <a:gridCol w="288925"/>
                <a:gridCol w="622925"/>
                <a:gridCol w="1300475"/>
                <a:gridCol w="335275"/>
              </a:tblGrid>
              <a:tr h="115825">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R cap="flat" cmpd="sng" w="9525">
                      <a:solidFill>
                        <a:srgbClr val="000000"/>
                      </a:solidFill>
                      <a:prstDash val="solid"/>
                      <a:round/>
                      <a:headEnd len="sm" w="sm" type="none"/>
                      <a:tailEnd len="sm" w="sm" type="none"/>
                    </a:lnR>
                    <a:lnT cap="flat" cmpd="sng" w="9525">
                      <a:solidFill>
                        <a:srgbClr val="7E7E7E"/>
                      </a:solidFill>
                      <a:prstDash val="solid"/>
                      <a:round/>
                      <a:headEnd len="sm" w="sm" type="none"/>
                      <a:tailEnd len="sm" w="sm" type="none"/>
                    </a:lnT>
                  </a:tcPr>
                </a:tc>
                <a:tc gridSpan="7">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T cap="flat" cmpd="sng" w="9525">
                      <a:solidFill>
                        <a:srgbClr val="7E7E7E"/>
                      </a:solidFill>
                      <a:prstDash val="solid"/>
                      <a:round/>
                      <a:headEnd len="sm" w="sm" type="none"/>
                      <a:tailEnd len="sm" w="sm" type="none"/>
                    </a:lnT>
                  </a:tcPr>
                </a:tc>
                <a:tc hMerge="1"/>
                <a:tc hMerge="1"/>
                <a:tc hMerge="1"/>
                <a:tc hMerge="1"/>
                <a:tc hMerge="1"/>
                <a:tc hMerge="1"/>
              </a:tr>
              <a:tr h="294125">
                <a:tc>
                  <a:txBody>
                    <a:bodyPr/>
                    <a:lstStyle/>
                    <a:p>
                      <a:pPr indent="0" lvl="0" marL="0" marR="109854" rtl="0" algn="r">
                        <a:lnSpc>
                          <a:spcPct val="100000"/>
                        </a:lnSpc>
                        <a:spcBef>
                          <a:spcPts val="0"/>
                        </a:spcBef>
                        <a:spcAft>
                          <a:spcPts val="0"/>
                        </a:spcAft>
                        <a:buNone/>
                      </a:pPr>
                      <a:r>
                        <a:rPr lang="en-US" sz="1400" u="none" cap="none" strike="noStrike">
                          <a:latin typeface="Calibri"/>
                          <a:ea typeface="Calibri"/>
                          <a:cs typeface="Calibri"/>
                          <a:sym typeface="Calibri"/>
                        </a:rPr>
                        <a:t>Proof of Concept</a:t>
                      </a:r>
                      <a:endParaRPr sz="1400" u="none" cap="none" strike="noStrike">
                        <a:latin typeface="Calibri"/>
                        <a:ea typeface="Calibri"/>
                        <a:cs typeface="Calibri"/>
                        <a:sym typeface="Calibri"/>
                      </a:endParaRPr>
                    </a:p>
                  </a:txBody>
                  <a:tcPr marT="17150" marB="0" marR="0" marL="0">
                    <a:lnR cap="flat" cmpd="sng" w="9525">
                      <a:solidFill>
                        <a:srgbClr val="000000"/>
                      </a:solidFill>
                      <a:prstDash val="solid"/>
                      <a:round/>
                      <a:headEnd len="sm" w="sm" type="none"/>
                      <a:tailEnd len="sm" w="sm" type="none"/>
                    </a:lnR>
                  </a:tcPr>
                </a:tc>
                <a:tc gridSpan="6">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solidFill>
                      <a:srgbClr val="0C0415"/>
                    </a:solidFill>
                  </a:tcPr>
                </a:tc>
                <a:tc hMerge="1"/>
                <a:tc hMerge="1"/>
                <a:tc hMerge="1"/>
                <a:tc hMerge="1"/>
                <a:tc hMerge="1"/>
                <a:tc>
                  <a:txBody>
                    <a:bodyPr/>
                    <a:lstStyle/>
                    <a:p>
                      <a:pPr indent="0" lvl="0" marL="51435" marR="0" rtl="0" algn="l">
                        <a:lnSpc>
                          <a:spcPct val="100000"/>
                        </a:lnSpc>
                        <a:spcBef>
                          <a:spcPts val="0"/>
                        </a:spcBef>
                        <a:spcAft>
                          <a:spcPts val="0"/>
                        </a:spcAft>
                        <a:buNone/>
                      </a:pPr>
                      <a:r>
                        <a:rPr lang="en-US" sz="1400" u="none" cap="none" strike="noStrike">
                          <a:latin typeface="Calibri"/>
                          <a:ea typeface="Calibri"/>
                          <a:cs typeface="Calibri"/>
                          <a:sym typeface="Calibri"/>
                        </a:rPr>
                        <a:t>32</a:t>
                      </a:r>
                      <a:endParaRPr sz="1400" u="none" cap="none" strike="noStrike">
                        <a:latin typeface="Calibri"/>
                        <a:ea typeface="Calibri"/>
                        <a:cs typeface="Calibri"/>
                        <a:sym typeface="Calibri"/>
                      </a:endParaRPr>
                    </a:p>
                  </a:txBody>
                  <a:tcPr marT="25400" marB="0" marR="0" marL="0"/>
                </a:tc>
              </a:tr>
              <a:tr h="652125">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p>
                      <a:pPr indent="0" lvl="0" marL="0" marR="109220" rtl="0" algn="r">
                        <a:lnSpc>
                          <a:spcPct val="100000"/>
                        </a:lnSpc>
                        <a:spcBef>
                          <a:spcPts val="5"/>
                        </a:spcBef>
                        <a:spcAft>
                          <a:spcPts val="0"/>
                        </a:spcAft>
                        <a:buNone/>
                      </a:pPr>
                      <a:r>
                        <a:rPr lang="en-US" sz="1400" u="none" cap="none" strike="noStrike">
                          <a:latin typeface="Calibri"/>
                          <a:ea typeface="Calibri"/>
                          <a:cs typeface="Calibri"/>
                          <a:sym typeface="Calibri"/>
                        </a:rPr>
                        <a:t>Model Validation and Scoring</a:t>
                      </a:r>
                      <a:endParaRPr sz="1400" u="none" cap="none" strike="noStrike">
                        <a:latin typeface="Calibri"/>
                        <a:ea typeface="Calibri"/>
                        <a:cs typeface="Calibri"/>
                        <a:sym typeface="Calibri"/>
                      </a:endParaRPr>
                    </a:p>
                  </a:txBody>
                  <a:tcPr marT="3175"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750" u="none" cap="none" strike="noStrike">
                        <a:latin typeface="Times New Roman"/>
                        <a:ea typeface="Times New Roman"/>
                        <a:cs typeface="Times New Roman"/>
                        <a:sym typeface="Times New Roman"/>
                      </a:endParaRPr>
                    </a:p>
                    <a:p>
                      <a:pPr indent="0" lvl="0" marL="147955" marR="0" rtl="0" algn="l">
                        <a:lnSpc>
                          <a:spcPct val="100000"/>
                        </a:lnSpc>
                        <a:spcBef>
                          <a:spcPts val="5"/>
                        </a:spcBef>
                        <a:spcAft>
                          <a:spcPts val="0"/>
                        </a:spcAft>
                        <a:buNone/>
                      </a:pPr>
                      <a:r>
                        <a:rPr lang="en-US" sz="1400" u="none" cap="none" strike="noStrike">
                          <a:latin typeface="Calibri"/>
                          <a:ea typeface="Calibri"/>
                          <a:cs typeface="Calibri"/>
                          <a:sym typeface="Calibri"/>
                        </a:rPr>
                        <a:t>13</a:t>
                      </a:r>
                      <a:endParaRPr sz="1400" u="none" cap="none" strike="noStrike">
                        <a:latin typeface="Calibri"/>
                        <a:ea typeface="Calibri"/>
                        <a:cs typeface="Calibri"/>
                        <a:sym typeface="Calibri"/>
                      </a:endParaRPr>
                    </a:p>
                  </a:txBody>
                  <a:tcPr marT="255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7400">
                <a:tc>
                  <a:txBody>
                    <a:bodyPr/>
                    <a:lstStyle/>
                    <a:p>
                      <a:pPr indent="0" lvl="0" marL="0" marR="108585" rtl="0" algn="r">
                        <a:lnSpc>
                          <a:spcPct val="100000"/>
                        </a:lnSpc>
                        <a:spcBef>
                          <a:spcPts val="0"/>
                        </a:spcBef>
                        <a:spcAft>
                          <a:spcPts val="0"/>
                        </a:spcAft>
                        <a:buNone/>
                      </a:pPr>
                      <a:r>
                        <a:rPr lang="en-US" sz="1400" u="none" cap="none" strike="noStrike">
                          <a:latin typeface="Calibri"/>
                          <a:ea typeface="Calibri"/>
                          <a:cs typeface="Calibri"/>
                          <a:sym typeface="Calibri"/>
                        </a:rPr>
                        <a:t>Algorithm Development</a:t>
                      </a:r>
                      <a:endParaRPr sz="1400" u="none" cap="none" strike="noStrike">
                        <a:latin typeface="Calibri"/>
                        <a:ea typeface="Calibri"/>
                        <a:cs typeface="Calibri"/>
                        <a:sym typeface="Calibri"/>
                      </a:endParaRPr>
                    </a:p>
                  </a:txBody>
                  <a:tcPr marT="127000"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50165" marR="0" rtl="0" algn="l">
                        <a:lnSpc>
                          <a:spcPct val="100000"/>
                        </a:lnSpc>
                        <a:spcBef>
                          <a:spcPts val="0"/>
                        </a:spcBef>
                        <a:spcAft>
                          <a:spcPts val="0"/>
                        </a:spcAft>
                        <a:buNone/>
                      </a:pPr>
                      <a:r>
                        <a:rPr lang="en-US" sz="1400" u="none" cap="none" strike="noStrike">
                          <a:latin typeface="Calibri"/>
                          <a:ea typeface="Calibri"/>
                          <a:cs typeface="Calibri"/>
                          <a:sym typeface="Calibri"/>
                        </a:rPr>
                        <a:t>9</a:t>
                      </a:r>
                      <a:endParaRPr sz="1400" u="none" cap="none" strike="noStrike">
                        <a:latin typeface="Calibri"/>
                        <a:ea typeface="Calibri"/>
                        <a:cs typeface="Calibri"/>
                        <a:sym typeface="Calibri"/>
                      </a:endParaRPr>
                    </a:p>
                  </a:txBody>
                  <a:tcPr marT="133975"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7500">
                <a:tc>
                  <a:txBody>
                    <a:bodyPr/>
                    <a:lstStyle/>
                    <a:p>
                      <a:pPr indent="0" lvl="0" marL="0" marR="110489" rtl="0" algn="r">
                        <a:lnSpc>
                          <a:spcPct val="100000"/>
                        </a:lnSpc>
                        <a:spcBef>
                          <a:spcPts val="0"/>
                        </a:spcBef>
                        <a:spcAft>
                          <a:spcPts val="0"/>
                        </a:spcAft>
                        <a:buNone/>
                      </a:pPr>
                      <a:r>
                        <a:rPr lang="en-US" sz="1400" u="none" cap="none" strike="noStrike">
                          <a:latin typeface="Calibri"/>
                          <a:ea typeface="Calibri"/>
                          <a:cs typeface="Calibri"/>
                          <a:sym typeface="Calibri"/>
                        </a:rPr>
                        <a:t>Propreitary Dataset Integration</a:t>
                      </a:r>
                      <a:endParaRPr sz="1400" u="none" cap="none" strike="noStrike">
                        <a:latin typeface="Calibri"/>
                        <a:ea typeface="Calibri"/>
                        <a:cs typeface="Calibri"/>
                        <a:sym typeface="Calibri"/>
                      </a:endParaRPr>
                    </a:p>
                  </a:txBody>
                  <a:tcPr marT="126375"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2540" marR="0" rtl="0" algn="l">
                        <a:lnSpc>
                          <a:spcPct val="100000"/>
                        </a:lnSpc>
                        <a:spcBef>
                          <a:spcPts val="0"/>
                        </a:spcBef>
                        <a:spcAft>
                          <a:spcPts val="0"/>
                        </a:spcAft>
                        <a:buNone/>
                      </a:pPr>
                      <a:r>
                        <a:rPr lang="en-US" sz="1400" u="none" cap="none" strike="noStrike">
                          <a:latin typeface="Calibri"/>
                          <a:ea typeface="Calibri"/>
                          <a:cs typeface="Calibri"/>
                          <a:sym typeface="Calibri"/>
                        </a:rPr>
                        <a:t>7</a:t>
                      </a:r>
                      <a:endParaRPr sz="1400" u="none" cap="none" strike="noStrike">
                        <a:latin typeface="Calibri"/>
                        <a:ea typeface="Calibri"/>
                        <a:cs typeface="Calibri"/>
                        <a:sym typeface="Calibri"/>
                      </a:endParaRPr>
                    </a:p>
                  </a:txBody>
                  <a:tcPr marT="133975"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8000">
                <a:tc>
                  <a:txBody>
                    <a:bodyPr/>
                    <a:lstStyle/>
                    <a:p>
                      <a:pPr indent="0" lvl="0" marL="0" marR="109220" rtl="0" algn="r">
                        <a:lnSpc>
                          <a:spcPct val="100000"/>
                        </a:lnSpc>
                        <a:spcBef>
                          <a:spcPts val="0"/>
                        </a:spcBef>
                        <a:spcAft>
                          <a:spcPts val="0"/>
                        </a:spcAft>
                        <a:buNone/>
                      </a:pPr>
                      <a:r>
                        <a:rPr lang="en-US" sz="1400" u="none" cap="none" strike="noStrike">
                          <a:latin typeface="Calibri"/>
                          <a:ea typeface="Calibri"/>
                          <a:cs typeface="Calibri"/>
                          <a:sym typeface="Calibri"/>
                        </a:rPr>
                        <a:t>Model Deployment</a:t>
                      </a:r>
                      <a:endParaRPr sz="1400" u="none" cap="none" strike="noStrike">
                        <a:latin typeface="Calibri"/>
                        <a:ea typeface="Calibri"/>
                        <a:cs typeface="Calibri"/>
                        <a:sym typeface="Calibri"/>
                      </a:endParaRPr>
                    </a:p>
                  </a:txBody>
                  <a:tcPr marT="126375"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r">
                        <a:lnSpc>
                          <a:spcPct val="100000"/>
                        </a:lnSpc>
                        <a:spcBef>
                          <a:spcPts val="0"/>
                        </a:spcBef>
                        <a:spcAft>
                          <a:spcPts val="0"/>
                        </a:spcAft>
                        <a:buNone/>
                      </a:pPr>
                      <a:r>
                        <a:rPr lang="en-US" sz="1400" u="none" cap="none" strike="noStrike">
                          <a:latin typeface="Calibri"/>
                          <a:ea typeface="Calibri"/>
                          <a:cs typeface="Calibri"/>
                          <a:sym typeface="Calibri"/>
                        </a:rPr>
                        <a:t>6</a:t>
                      </a:r>
                      <a:endParaRPr sz="1400" u="none" cap="none" strike="noStrike">
                        <a:latin typeface="Calibri"/>
                        <a:ea typeface="Calibri"/>
                        <a:cs typeface="Calibri"/>
                        <a:sym typeface="Calibri"/>
                      </a:endParaRPr>
                    </a:p>
                  </a:txBody>
                  <a:tcPr marT="134625"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7425">
                <a:tc>
                  <a:txBody>
                    <a:bodyPr/>
                    <a:lstStyle/>
                    <a:p>
                      <a:pPr indent="0" lvl="0" marL="0" marR="109220" rtl="0" algn="r">
                        <a:lnSpc>
                          <a:spcPct val="100000"/>
                        </a:lnSpc>
                        <a:spcBef>
                          <a:spcPts val="0"/>
                        </a:spcBef>
                        <a:spcAft>
                          <a:spcPts val="0"/>
                        </a:spcAft>
                        <a:buNone/>
                      </a:pPr>
                      <a:r>
                        <a:rPr lang="en-US" sz="1400" u="none" cap="none" strike="noStrike">
                          <a:latin typeface="Calibri"/>
                          <a:ea typeface="Calibri"/>
                          <a:cs typeface="Calibri"/>
                          <a:sym typeface="Calibri"/>
                        </a:rPr>
                        <a:t>Algorithm Training</a:t>
                      </a:r>
                      <a:endParaRPr sz="1400" u="none" cap="none" strike="noStrike">
                        <a:latin typeface="Calibri"/>
                        <a:ea typeface="Calibri"/>
                        <a:cs typeface="Calibri"/>
                        <a:sym typeface="Calibri"/>
                      </a:endParaRPr>
                    </a:p>
                  </a:txBody>
                  <a:tcPr marT="127000"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r">
                        <a:lnSpc>
                          <a:spcPct val="100000"/>
                        </a:lnSpc>
                        <a:spcBef>
                          <a:spcPts val="0"/>
                        </a:spcBef>
                        <a:spcAft>
                          <a:spcPts val="0"/>
                        </a:spcAft>
                        <a:buNone/>
                      </a:pPr>
                      <a:r>
                        <a:rPr lang="en-US" sz="1400" u="none" cap="none" strike="noStrike">
                          <a:latin typeface="Calibri"/>
                          <a:ea typeface="Calibri"/>
                          <a:cs typeface="Calibri"/>
                          <a:sym typeface="Calibri"/>
                        </a:rPr>
                        <a:t>6</a:t>
                      </a:r>
                      <a:endParaRPr sz="1400" u="none" cap="none" strike="noStrike">
                        <a:latin typeface="Calibri"/>
                        <a:ea typeface="Calibri"/>
                        <a:cs typeface="Calibri"/>
                        <a:sym typeface="Calibri"/>
                      </a:endParaRPr>
                    </a:p>
                  </a:txBody>
                  <a:tcPr marT="133975"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7250">
                <a:tc>
                  <a:txBody>
                    <a:bodyPr/>
                    <a:lstStyle/>
                    <a:p>
                      <a:pPr indent="0" lvl="0" marL="0" marR="109854" rtl="0" algn="r">
                        <a:lnSpc>
                          <a:spcPct val="100000"/>
                        </a:lnSpc>
                        <a:spcBef>
                          <a:spcPts val="0"/>
                        </a:spcBef>
                        <a:spcAft>
                          <a:spcPts val="0"/>
                        </a:spcAft>
                        <a:buNone/>
                      </a:pPr>
                      <a:r>
                        <a:rPr lang="en-US" sz="1400" u="none" cap="none" strike="noStrike">
                          <a:latin typeface="Calibri"/>
                          <a:ea typeface="Calibri"/>
                          <a:cs typeface="Calibri"/>
                          <a:sym typeface="Calibri"/>
                        </a:rPr>
                        <a:t>Pre-Deployment Enhancement</a:t>
                      </a:r>
                      <a:endParaRPr sz="1400" u="none" cap="none" strike="noStrike">
                        <a:latin typeface="Calibri"/>
                        <a:ea typeface="Calibri"/>
                        <a:cs typeface="Calibri"/>
                        <a:sym typeface="Calibri"/>
                      </a:endParaRPr>
                    </a:p>
                  </a:txBody>
                  <a:tcPr marT="127000" marB="0" marR="0" marL="0">
                    <a:lnR cap="flat" cmpd="sng" w="9525">
                      <a:solidFill>
                        <a:srgbClr val="000000"/>
                      </a:solidFill>
                      <a:prstDash val="solid"/>
                      <a:round/>
                      <a:headEnd len="sm" w="sm" type="none"/>
                      <a:tailEnd len="sm" w="sm" type="none"/>
                    </a:lnR>
                  </a:tcPr>
                </a:tc>
                <a:tc>
                  <a:txBody>
                    <a:bodyPr/>
                    <a:lstStyle/>
                    <a:p>
                      <a:pPr indent="0" lvl="0" marL="0" marR="43180" rtl="0" algn="r">
                        <a:lnSpc>
                          <a:spcPct val="100000"/>
                        </a:lnSpc>
                        <a:spcBef>
                          <a:spcPts val="0"/>
                        </a:spcBef>
                        <a:spcAft>
                          <a:spcPts val="0"/>
                        </a:spcAft>
                        <a:buNone/>
                      </a:pPr>
                      <a:r>
                        <a:rPr lang="en-US" sz="1400" u="none" cap="none" strike="noStrike">
                          <a:latin typeface="Calibri"/>
                          <a:ea typeface="Calibri"/>
                          <a:cs typeface="Calibri"/>
                          <a:sym typeface="Calibri"/>
                        </a:rPr>
                        <a:t>4</a:t>
                      </a:r>
                      <a:endParaRPr sz="1400" u="none" cap="none" strike="noStrike">
                        <a:latin typeface="Calibri"/>
                        <a:ea typeface="Calibri"/>
                        <a:cs typeface="Calibri"/>
                        <a:sym typeface="Calibri"/>
                      </a:endParaRPr>
                    </a:p>
                  </a:txBody>
                  <a:tcPr marT="133975"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18775">
                <a:tc>
                  <a:txBody>
                    <a:bodyPr/>
                    <a:lstStyle/>
                    <a:p>
                      <a:pPr indent="0" lvl="0" marL="0" marR="110489" rtl="0" algn="r">
                        <a:lnSpc>
                          <a:spcPct val="100000"/>
                        </a:lnSpc>
                        <a:spcBef>
                          <a:spcPts val="0"/>
                        </a:spcBef>
                        <a:spcAft>
                          <a:spcPts val="0"/>
                        </a:spcAft>
                        <a:buNone/>
                      </a:pPr>
                      <a:r>
                        <a:rPr lang="en-US" sz="1400" u="none" cap="none" strike="noStrike">
                          <a:latin typeface="Calibri"/>
                          <a:ea typeface="Calibri"/>
                          <a:cs typeface="Calibri"/>
                          <a:sym typeface="Calibri"/>
                        </a:rPr>
                        <a:t>Sucessful</a:t>
                      </a:r>
                      <a:endParaRPr sz="1400" u="none" cap="none" strike="noStrike">
                        <a:latin typeface="Calibri"/>
                        <a:ea typeface="Calibri"/>
                        <a:cs typeface="Calibri"/>
                        <a:sym typeface="Calibri"/>
                      </a:endParaRPr>
                    </a:p>
                  </a:txBody>
                  <a:tcPr marT="126375"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294005" marR="0" rtl="0" algn="l">
                        <a:lnSpc>
                          <a:spcPct val="100000"/>
                        </a:lnSpc>
                        <a:spcBef>
                          <a:spcPts val="0"/>
                        </a:spcBef>
                        <a:spcAft>
                          <a:spcPts val="0"/>
                        </a:spcAft>
                        <a:buNone/>
                      </a:pPr>
                      <a:r>
                        <a:rPr lang="en-US" sz="1400" u="none" cap="none" strike="noStrike">
                          <a:latin typeface="Calibri"/>
                          <a:ea typeface="Calibri"/>
                          <a:cs typeface="Calibri"/>
                          <a:sym typeface="Calibri"/>
                        </a:rPr>
                        <a:t>21</a:t>
                      </a:r>
                      <a:endParaRPr sz="1400" u="none" cap="none" strike="noStrike">
                        <a:latin typeface="Calibri"/>
                        <a:ea typeface="Calibri"/>
                        <a:cs typeface="Calibri"/>
                        <a:sym typeface="Calibri"/>
                      </a:endParaRPr>
                    </a:p>
                  </a:txBody>
                  <a:tcPr marT="134625"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bl>
          </a:graphicData>
        </a:graphic>
      </p:graphicFrame>
      <p:sp>
        <p:nvSpPr>
          <p:cNvPr id="313" name="Google Shape;313;p15"/>
          <p:cNvSpPr/>
          <p:nvPr/>
        </p:nvSpPr>
        <p:spPr>
          <a:xfrm>
            <a:off x="2612135" y="1876044"/>
            <a:ext cx="1249680" cy="294640"/>
          </a:xfrm>
          <a:custGeom>
            <a:rect b="b" l="l" r="r" t="t"/>
            <a:pathLst>
              <a:path extrusionOk="0" h="294639" w="1249679">
                <a:moveTo>
                  <a:pt x="1249680" y="0"/>
                </a:moveTo>
                <a:lnTo>
                  <a:pt x="0" y="0"/>
                </a:lnTo>
                <a:lnTo>
                  <a:pt x="0" y="294132"/>
                </a:lnTo>
                <a:lnTo>
                  <a:pt x="1249680" y="294132"/>
                </a:lnTo>
                <a:lnTo>
                  <a:pt x="1249680"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4" name="Google Shape;314;p15"/>
          <p:cNvSpPr/>
          <p:nvPr/>
        </p:nvSpPr>
        <p:spPr>
          <a:xfrm>
            <a:off x="2612135" y="2403348"/>
            <a:ext cx="866140" cy="294640"/>
          </a:xfrm>
          <a:custGeom>
            <a:rect b="b" l="l" r="r" t="t"/>
            <a:pathLst>
              <a:path extrusionOk="0" h="294639" w="866139">
                <a:moveTo>
                  <a:pt x="865632" y="0"/>
                </a:moveTo>
                <a:lnTo>
                  <a:pt x="0" y="0"/>
                </a:lnTo>
                <a:lnTo>
                  <a:pt x="0" y="294132"/>
                </a:lnTo>
                <a:lnTo>
                  <a:pt x="865632" y="294132"/>
                </a:lnTo>
                <a:lnTo>
                  <a:pt x="865632"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5" name="Google Shape;315;p15"/>
          <p:cNvSpPr/>
          <p:nvPr/>
        </p:nvSpPr>
        <p:spPr>
          <a:xfrm>
            <a:off x="2612135" y="4514088"/>
            <a:ext cx="384175" cy="292735"/>
          </a:xfrm>
          <a:custGeom>
            <a:rect b="b" l="l" r="r" t="t"/>
            <a:pathLst>
              <a:path extrusionOk="0" h="292735" w="384175">
                <a:moveTo>
                  <a:pt x="384048" y="0"/>
                </a:moveTo>
                <a:lnTo>
                  <a:pt x="0" y="0"/>
                </a:lnTo>
                <a:lnTo>
                  <a:pt x="0" y="292607"/>
                </a:lnTo>
                <a:lnTo>
                  <a:pt x="384048" y="292607"/>
                </a:lnTo>
                <a:lnTo>
                  <a:pt x="384048" y="0"/>
                </a:lnTo>
                <a:close/>
              </a:path>
            </a:pathLst>
          </a:custGeom>
          <a:solidFill>
            <a:srgbClr val="85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6" name="Google Shape;316;p15"/>
          <p:cNvSpPr/>
          <p:nvPr/>
        </p:nvSpPr>
        <p:spPr>
          <a:xfrm>
            <a:off x="2612135" y="5041391"/>
            <a:ext cx="2019300" cy="292735"/>
          </a:xfrm>
          <a:custGeom>
            <a:rect b="b" l="l" r="r" t="t"/>
            <a:pathLst>
              <a:path extrusionOk="0" h="292735" w="2019300">
                <a:moveTo>
                  <a:pt x="2019300" y="0"/>
                </a:moveTo>
                <a:lnTo>
                  <a:pt x="0" y="0"/>
                </a:lnTo>
                <a:lnTo>
                  <a:pt x="0" y="292607"/>
                </a:lnTo>
                <a:lnTo>
                  <a:pt x="2019300" y="292607"/>
                </a:lnTo>
                <a:lnTo>
                  <a:pt x="2019300" y="0"/>
                </a:lnTo>
                <a:close/>
              </a:path>
            </a:pathLst>
          </a:custGeom>
          <a:solidFill>
            <a:srgbClr val="85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7" name="Google Shape;317;p15"/>
          <p:cNvSpPr/>
          <p:nvPr/>
        </p:nvSpPr>
        <p:spPr>
          <a:xfrm>
            <a:off x="2612135" y="2932176"/>
            <a:ext cx="672465" cy="292735"/>
          </a:xfrm>
          <a:custGeom>
            <a:rect b="b" l="l" r="r" t="t"/>
            <a:pathLst>
              <a:path extrusionOk="0" h="292735" w="672464">
                <a:moveTo>
                  <a:pt x="672084" y="0"/>
                </a:moveTo>
                <a:lnTo>
                  <a:pt x="0" y="0"/>
                </a:lnTo>
                <a:lnTo>
                  <a:pt x="0" y="292608"/>
                </a:lnTo>
                <a:lnTo>
                  <a:pt x="672084" y="292608"/>
                </a:lnTo>
                <a:lnTo>
                  <a:pt x="672084"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8" name="Google Shape;318;p15"/>
          <p:cNvSpPr/>
          <p:nvPr/>
        </p:nvSpPr>
        <p:spPr>
          <a:xfrm>
            <a:off x="2612135" y="3459479"/>
            <a:ext cx="576580" cy="292735"/>
          </a:xfrm>
          <a:custGeom>
            <a:rect b="b" l="l" r="r" t="t"/>
            <a:pathLst>
              <a:path extrusionOk="0" h="292735" w="576580">
                <a:moveTo>
                  <a:pt x="576071" y="0"/>
                </a:moveTo>
                <a:lnTo>
                  <a:pt x="0" y="0"/>
                </a:lnTo>
                <a:lnTo>
                  <a:pt x="0" y="292608"/>
                </a:lnTo>
                <a:lnTo>
                  <a:pt x="576071" y="292608"/>
                </a:lnTo>
                <a:lnTo>
                  <a:pt x="576071"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9" name="Google Shape;319;p15"/>
          <p:cNvSpPr/>
          <p:nvPr/>
        </p:nvSpPr>
        <p:spPr>
          <a:xfrm>
            <a:off x="2612135" y="3986784"/>
            <a:ext cx="576580" cy="292735"/>
          </a:xfrm>
          <a:custGeom>
            <a:rect b="b" l="l" r="r" t="t"/>
            <a:pathLst>
              <a:path extrusionOk="0" h="292735" w="576580">
                <a:moveTo>
                  <a:pt x="576071" y="0"/>
                </a:moveTo>
                <a:lnTo>
                  <a:pt x="0" y="0"/>
                </a:lnTo>
                <a:lnTo>
                  <a:pt x="0" y="292608"/>
                </a:lnTo>
                <a:lnTo>
                  <a:pt x="576071" y="292608"/>
                </a:lnTo>
                <a:lnTo>
                  <a:pt x="576071"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0" name="Google Shape;320;p15"/>
          <p:cNvSpPr txBox="1"/>
          <p:nvPr/>
        </p:nvSpPr>
        <p:spPr>
          <a:xfrm>
            <a:off x="128422" y="921258"/>
            <a:ext cx="1101534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7092B"/>
                </a:solidFill>
                <a:latin typeface="Arial"/>
                <a:ea typeface="Arial"/>
                <a:cs typeface="Arial"/>
                <a:sym typeface="Arial"/>
              </a:rPr>
              <a:t>LLM Production road blocks, </a:t>
            </a:r>
            <a:r>
              <a:rPr lang="en-US" sz="1800">
                <a:solidFill>
                  <a:srgbClr val="7E7E7E"/>
                </a:solidFill>
                <a:latin typeface="Arial"/>
                <a:ea typeface="Arial"/>
                <a:cs typeface="Arial"/>
                <a:sym typeface="Arial"/>
              </a:rPr>
              <a:t>%age Responses	</a:t>
            </a:r>
            <a:r>
              <a:rPr b="1" lang="en-US" sz="1800">
                <a:solidFill>
                  <a:srgbClr val="17092B"/>
                </a:solidFill>
                <a:latin typeface="Arial"/>
                <a:ea typeface="Arial"/>
                <a:cs typeface="Arial"/>
                <a:sym typeface="Arial"/>
              </a:rPr>
              <a:t>Barriers in LLM Deployment, </a:t>
            </a:r>
            <a:r>
              <a:rPr lang="en-US" sz="1800">
                <a:solidFill>
                  <a:srgbClr val="7E7E7E"/>
                </a:solidFill>
                <a:latin typeface="Arial"/>
                <a:ea typeface="Arial"/>
                <a:cs typeface="Arial"/>
                <a:sym typeface="Arial"/>
              </a:rPr>
              <a:t>%age Responses</a:t>
            </a:r>
            <a:endParaRPr sz="1800">
              <a:latin typeface="Arial"/>
              <a:ea typeface="Arial"/>
              <a:cs typeface="Arial"/>
              <a:sym typeface="Arial"/>
            </a:endParaRPr>
          </a:p>
        </p:txBody>
      </p:sp>
      <p:graphicFrame>
        <p:nvGraphicFramePr>
          <p:cNvPr id="321" name="Google Shape;321;p15"/>
          <p:cNvGraphicFramePr/>
          <p:nvPr/>
        </p:nvGraphicFramePr>
        <p:xfrm>
          <a:off x="6162865" y="1226629"/>
          <a:ext cx="3000000" cy="3000000"/>
        </p:xfrm>
        <a:graphic>
          <a:graphicData uri="http://schemas.openxmlformats.org/drawingml/2006/table">
            <a:tbl>
              <a:tblPr bandRow="1" firstRow="1">
                <a:noFill/>
                <a:tableStyleId>{71F76136-D7E7-48A1-8786-7BC977E6084A}</a:tableStyleId>
              </a:tblPr>
              <a:tblGrid>
                <a:gridCol w="2602875"/>
                <a:gridCol w="662300"/>
                <a:gridCol w="372100"/>
                <a:gridCol w="304175"/>
                <a:gridCol w="499750"/>
                <a:gridCol w="1119500"/>
                <a:gridCol w="322575"/>
              </a:tblGrid>
              <a:tr h="117350">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R cap="flat" cmpd="sng" w="9525">
                      <a:solidFill>
                        <a:srgbClr val="000000"/>
                      </a:solidFill>
                      <a:prstDash val="solid"/>
                      <a:round/>
                      <a:headEnd len="sm" w="sm" type="none"/>
                      <a:tailEnd len="sm" w="sm" type="none"/>
                    </a:lnR>
                    <a:lnT cap="flat" cmpd="sng" w="9525">
                      <a:solidFill>
                        <a:srgbClr val="7E7E7E"/>
                      </a:solidFill>
                      <a:prstDash val="solid"/>
                      <a:round/>
                      <a:headEnd len="sm" w="sm" type="none"/>
                      <a:tailEnd len="sm" w="sm" type="none"/>
                    </a:lnT>
                  </a:tcPr>
                </a:tc>
                <a:tc gridSpan="6">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T cap="flat" cmpd="sng" w="9525">
                      <a:solidFill>
                        <a:srgbClr val="7E7E7E"/>
                      </a:solidFill>
                      <a:prstDash val="solid"/>
                      <a:round/>
                      <a:headEnd len="sm" w="sm" type="none"/>
                      <a:tailEnd len="sm" w="sm" type="none"/>
                    </a:lnT>
                  </a:tcPr>
                </a:tc>
                <a:tc hMerge="1"/>
                <a:tc hMerge="1"/>
                <a:tc hMerge="1"/>
                <a:tc hMerge="1"/>
                <a:tc hMerge="1"/>
              </a:tr>
              <a:tr h="294125">
                <a:tc>
                  <a:txBody>
                    <a:bodyPr/>
                    <a:lstStyle/>
                    <a:p>
                      <a:pPr indent="0" lvl="0" marL="0" marR="109220" rtl="0" algn="r">
                        <a:lnSpc>
                          <a:spcPct val="100000"/>
                        </a:lnSpc>
                        <a:spcBef>
                          <a:spcPts val="0"/>
                        </a:spcBef>
                        <a:spcAft>
                          <a:spcPts val="0"/>
                        </a:spcAft>
                        <a:buNone/>
                      </a:pPr>
                      <a:r>
                        <a:rPr lang="en-US" sz="1400" u="none" cap="none" strike="noStrike">
                          <a:latin typeface="Calibri"/>
                          <a:ea typeface="Calibri"/>
                          <a:cs typeface="Calibri"/>
                          <a:sym typeface="Calibri"/>
                        </a:rPr>
                        <a:t>Data Privacy and Internal Security</a:t>
                      </a:r>
                      <a:endParaRPr sz="1400" u="none" cap="none" strike="noStrike">
                        <a:latin typeface="Calibri"/>
                        <a:ea typeface="Calibri"/>
                        <a:cs typeface="Calibri"/>
                        <a:sym typeface="Calibri"/>
                      </a:endParaRPr>
                    </a:p>
                  </a:txBody>
                  <a:tcPr marT="17150" marB="0" marR="0" marL="0">
                    <a:lnR cap="flat" cmpd="sng" w="9525">
                      <a:solidFill>
                        <a:srgbClr val="000000"/>
                      </a:solidFill>
                      <a:prstDash val="solid"/>
                      <a:round/>
                      <a:headEnd len="sm" w="sm" type="none"/>
                      <a:tailEnd len="sm" w="sm" type="none"/>
                    </a:lnR>
                  </a:tcPr>
                </a:tc>
                <a:tc gridSpan="5">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solidFill>
                      <a:srgbClr val="0C0415"/>
                    </a:solidFill>
                  </a:tcPr>
                </a:tc>
                <a:tc hMerge="1"/>
                <a:tc hMerge="1"/>
                <a:tc hMerge="1"/>
                <a:tc hMerge="1"/>
                <a:tc>
                  <a:txBody>
                    <a:bodyPr/>
                    <a:lstStyle/>
                    <a:p>
                      <a:pPr indent="0" lvl="0" marL="51435" marR="0" rtl="0" algn="l">
                        <a:lnSpc>
                          <a:spcPct val="100000"/>
                        </a:lnSpc>
                        <a:spcBef>
                          <a:spcPts val="0"/>
                        </a:spcBef>
                        <a:spcAft>
                          <a:spcPts val="0"/>
                        </a:spcAft>
                        <a:buNone/>
                      </a:pPr>
                      <a:r>
                        <a:rPr lang="en-US" sz="1400" u="none" cap="none" strike="noStrike">
                          <a:latin typeface="Calibri"/>
                          <a:ea typeface="Calibri"/>
                          <a:cs typeface="Calibri"/>
                          <a:sym typeface="Calibri"/>
                        </a:rPr>
                        <a:t>68</a:t>
                      </a:r>
                      <a:endParaRPr sz="1400" u="none" cap="none" strike="noStrike">
                        <a:latin typeface="Calibri"/>
                        <a:ea typeface="Calibri"/>
                        <a:cs typeface="Calibri"/>
                        <a:sym typeface="Calibri"/>
                      </a:endParaRPr>
                    </a:p>
                  </a:txBody>
                  <a:tcPr marT="25400" marB="0" marR="0" marL="0"/>
                </a:tc>
              </a:tr>
              <a:tr h="652125">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p>
                      <a:pPr indent="0" lvl="0" marL="0" marR="109220" rtl="0" algn="r">
                        <a:lnSpc>
                          <a:spcPct val="100000"/>
                        </a:lnSpc>
                        <a:spcBef>
                          <a:spcPts val="5"/>
                        </a:spcBef>
                        <a:spcAft>
                          <a:spcPts val="0"/>
                        </a:spcAft>
                        <a:buNone/>
                      </a:pPr>
                      <a:r>
                        <a:rPr lang="en-US" sz="1400" u="none" cap="none" strike="noStrike">
                          <a:latin typeface="Calibri"/>
                          <a:ea typeface="Calibri"/>
                          <a:cs typeface="Calibri"/>
                          <a:sym typeface="Calibri"/>
                        </a:rPr>
                        <a:t>On-prem and Local run version</a:t>
                      </a:r>
                      <a:endParaRPr sz="1400" u="none" cap="none" strike="noStrike">
                        <a:latin typeface="Calibri"/>
                        <a:ea typeface="Calibri"/>
                        <a:cs typeface="Calibri"/>
                        <a:sym typeface="Calibri"/>
                      </a:endParaRPr>
                    </a:p>
                  </a:txBody>
                  <a:tcPr marT="3175"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750" u="none" cap="none" strike="noStrike">
                        <a:latin typeface="Times New Roman"/>
                        <a:ea typeface="Times New Roman"/>
                        <a:cs typeface="Times New Roman"/>
                        <a:sym typeface="Times New Roman"/>
                      </a:endParaRPr>
                    </a:p>
                    <a:p>
                      <a:pPr indent="0" lvl="0" marL="17780" marR="0" rtl="0" algn="l">
                        <a:lnSpc>
                          <a:spcPct val="100000"/>
                        </a:lnSpc>
                        <a:spcBef>
                          <a:spcPts val="5"/>
                        </a:spcBef>
                        <a:spcAft>
                          <a:spcPts val="0"/>
                        </a:spcAft>
                        <a:buNone/>
                      </a:pPr>
                      <a:r>
                        <a:rPr lang="en-US" sz="1400" u="none" cap="none" strike="noStrike">
                          <a:latin typeface="Calibri"/>
                          <a:ea typeface="Calibri"/>
                          <a:cs typeface="Calibri"/>
                          <a:sym typeface="Calibri"/>
                        </a:rPr>
                        <a:t>23</a:t>
                      </a:r>
                      <a:endParaRPr sz="1400" u="none" cap="none" strike="noStrike">
                        <a:latin typeface="Calibri"/>
                        <a:ea typeface="Calibri"/>
                        <a:cs typeface="Calibri"/>
                        <a:sym typeface="Calibri"/>
                      </a:endParaRPr>
                    </a:p>
                  </a:txBody>
                  <a:tcPr marT="255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7400">
                <a:tc>
                  <a:txBody>
                    <a:bodyPr/>
                    <a:lstStyle/>
                    <a:p>
                      <a:pPr indent="0" lvl="0" marL="0" marR="107950" rtl="0" algn="r">
                        <a:lnSpc>
                          <a:spcPct val="100000"/>
                        </a:lnSpc>
                        <a:spcBef>
                          <a:spcPts val="0"/>
                        </a:spcBef>
                        <a:spcAft>
                          <a:spcPts val="0"/>
                        </a:spcAft>
                        <a:buNone/>
                      </a:pPr>
                      <a:r>
                        <a:rPr lang="en-US" sz="1400" u="none" cap="none" strike="noStrike">
                          <a:latin typeface="Calibri"/>
                          <a:ea typeface="Calibri"/>
                          <a:cs typeface="Calibri"/>
                          <a:sym typeface="Calibri"/>
                        </a:rPr>
                        <a:t>Accuracy and hallucinations</a:t>
                      </a:r>
                      <a:endParaRPr sz="1400" u="none" cap="none" strike="noStrike">
                        <a:latin typeface="Calibri"/>
                        <a:ea typeface="Calibri"/>
                        <a:cs typeface="Calibri"/>
                        <a:sym typeface="Calibri"/>
                      </a:endParaRPr>
                    </a:p>
                  </a:txBody>
                  <a:tcPr marT="127000"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83185" marR="0" rtl="0" algn="l">
                        <a:lnSpc>
                          <a:spcPct val="100000"/>
                        </a:lnSpc>
                        <a:spcBef>
                          <a:spcPts val="0"/>
                        </a:spcBef>
                        <a:spcAft>
                          <a:spcPts val="0"/>
                        </a:spcAft>
                        <a:buNone/>
                      </a:pPr>
                      <a:r>
                        <a:rPr lang="en-US" sz="1400" u="none" cap="none" strike="noStrike">
                          <a:latin typeface="Calibri"/>
                          <a:ea typeface="Calibri"/>
                          <a:cs typeface="Calibri"/>
                          <a:sym typeface="Calibri"/>
                        </a:rPr>
                        <a:t>43</a:t>
                      </a:r>
                      <a:endParaRPr sz="1400" u="none" cap="none" strike="noStrike">
                        <a:latin typeface="Calibri"/>
                        <a:ea typeface="Calibri"/>
                        <a:cs typeface="Calibri"/>
                        <a:sym typeface="Calibri"/>
                      </a:endParaRPr>
                    </a:p>
                  </a:txBody>
                  <a:tcPr marT="133975"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7500">
                <a:tc>
                  <a:txBody>
                    <a:bodyPr/>
                    <a:lstStyle/>
                    <a:p>
                      <a:pPr indent="0" lvl="0" marL="0" marR="109220" rtl="0" algn="r">
                        <a:lnSpc>
                          <a:spcPct val="100000"/>
                        </a:lnSpc>
                        <a:spcBef>
                          <a:spcPts val="0"/>
                        </a:spcBef>
                        <a:spcAft>
                          <a:spcPts val="0"/>
                        </a:spcAft>
                        <a:buNone/>
                      </a:pPr>
                      <a:r>
                        <a:rPr lang="en-US" sz="1400" u="none" cap="none" strike="noStrike">
                          <a:latin typeface="Calibri"/>
                          <a:ea typeface="Calibri"/>
                          <a:cs typeface="Calibri"/>
                          <a:sym typeface="Calibri"/>
                        </a:rPr>
                        <a:t>No room for changes</a:t>
                      </a:r>
                      <a:endParaRPr sz="1400" u="none" cap="none" strike="noStrike">
                        <a:latin typeface="Calibri"/>
                        <a:ea typeface="Calibri"/>
                        <a:cs typeface="Calibri"/>
                        <a:sym typeface="Calibri"/>
                      </a:endParaRPr>
                    </a:p>
                  </a:txBody>
                  <a:tcPr marT="126375" marB="0" marR="0" marL="0">
                    <a:lnR cap="flat" cmpd="sng" w="9525">
                      <a:solidFill>
                        <a:srgbClr val="000000"/>
                      </a:solidFill>
                      <a:prstDash val="solid"/>
                      <a:round/>
                      <a:headEnd len="sm" w="sm" type="none"/>
                      <a:tailEnd len="sm" w="sm" type="none"/>
                    </a:lnR>
                  </a:tcPr>
                </a:tc>
                <a:tc>
                  <a:txBody>
                    <a:bodyPr/>
                    <a:lstStyle/>
                    <a:p>
                      <a:pPr indent="0" lvl="0" marL="355600" marR="0" rtl="0" algn="l">
                        <a:lnSpc>
                          <a:spcPct val="100000"/>
                        </a:lnSpc>
                        <a:spcBef>
                          <a:spcPts val="0"/>
                        </a:spcBef>
                        <a:spcAft>
                          <a:spcPts val="0"/>
                        </a:spcAft>
                        <a:buNone/>
                      </a:pPr>
                      <a:r>
                        <a:rPr lang="en-US" sz="1400" u="none" cap="none" strike="noStrike">
                          <a:latin typeface="Calibri"/>
                          <a:ea typeface="Calibri"/>
                          <a:cs typeface="Calibri"/>
                          <a:sym typeface="Calibri"/>
                        </a:rPr>
                        <a:t>7</a:t>
                      </a:r>
                      <a:endParaRPr sz="1400" u="none" cap="none" strike="noStrike">
                        <a:latin typeface="Calibri"/>
                        <a:ea typeface="Calibri"/>
                        <a:cs typeface="Calibri"/>
                        <a:sym typeface="Calibri"/>
                      </a:endParaRPr>
                    </a:p>
                  </a:txBody>
                  <a:tcPr marT="133975"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8000">
                <a:tc>
                  <a:txBody>
                    <a:bodyPr/>
                    <a:lstStyle/>
                    <a:p>
                      <a:pPr indent="0" lvl="0" marL="0" marR="107314" rtl="0" algn="r">
                        <a:lnSpc>
                          <a:spcPct val="100000"/>
                        </a:lnSpc>
                        <a:spcBef>
                          <a:spcPts val="0"/>
                        </a:spcBef>
                        <a:spcAft>
                          <a:spcPts val="0"/>
                        </a:spcAft>
                        <a:buNone/>
                      </a:pPr>
                      <a:r>
                        <a:rPr lang="en-US" sz="1400" u="none" cap="none" strike="noStrike">
                          <a:latin typeface="Calibri"/>
                          <a:ea typeface="Calibri"/>
                          <a:cs typeface="Calibri"/>
                          <a:sym typeface="Calibri"/>
                        </a:rPr>
                        <a:t>GPT-4 API Not Accessible</a:t>
                      </a:r>
                      <a:endParaRPr sz="1400" u="none" cap="none" strike="noStrike">
                        <a:latin typeface="Calibri"/>
                        <a:ea typeface="Calibri"/>
                        <a:cs typeface="Calibri"/>
                        <a:sym typeface="Calibri"/>
                      </a:endParaRPr>
                    </a:p>
                  </a:txBody>
                  <a:tcPr marT="126375"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173355" marR="0" rtl="0" algn="l">
                        <a:lnSpc>
                          <a:spcPct val="100000"/>
                        </a:lnSpc>
                        <a:spcBef>
                          <a:spcPts val="0"/>
                        </a:spcBef>
                        <a:spcAft>
                          <a:spcPts val="0"/>
                        </a:spcAft>
                        <a:buNone/>
                      </a:pPr>
                      <a:r>
                        <a:rPr lang="en-US" sz="1400" u="none" cap="none" strike="noStrike">
                          <a:latin typeface="Calibri"/>
                          <a:ea typeface="Calibri"/>
                          <a:cs typeface="Calibri"/>
                          <a:sym typeface="Calibri"/>
                        </a:rPr>
                        <a:t>18</a:t>
                      </a:r>
                      <a:endParaRPr sz="1400" u="none" cap="none" strike="noStrike">
                        <a:latin typeface="Calibri"/>
                        <a:ea typeface="Calibri"/>
                        <a:cs typeface="Calibri"/>
                        <a:sym typeface="Calibri"/>
                      </a:endParaRPr>
                    </a:p>
                  </a:txBody>
                  <a:tcPr marT="134625"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7425">
                <a:tc>
                  <a:txBody>
                    <a:bodyPr/>
                    <a:lstStyle/>
                    <a:p>
                      <a:pPr indent="0" lvl="0" marL="0" marR="109220" rtl="0" algn="r">
                        <a:lnSpc>
                          <a:spcPct val="100000"/>
                        </a:lnSpc>
                        <a:spcBef>
                          <a:spcPts val="0"/>
                        </a:spcBef>
                        <a:spcAft>
                          <a:spcPts val="0"/>
                        </a:spcAft>
                        <a:buNone/>
                      </a:pPr>
                      <a:r>
                        <a:rPr lang="en-US" sz="1400" u="none" cap="none" strike="noStrike">
                          <a:latin typeface="Calibri"/>
                          <a:ea typeface="Calibri"/>
                          <a:cs typeface="Calibri"/>
                          <a:sym typeface="Calibri"/>
                        </a:rPr>
                        <a:t>Business Case not solid</a:t>
                      </a:r>
                      <a:endParaRPr sz="1400" u="none" cap="none" strike="noStrike">
                        <a:latin typeface="Calibri"/>
                        <a:ea typeface="Calibri"/>
                        <a:cs typeface="Calibri"/>
                        <a:sym typeface="Calibri"/>
                      </a:endParaRPr>
                    </a:p>
                  </a:txBody>
                  <a:tcPr marT="127000"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235584" marR="0" rtl="0" algn="l">
                        <a:lnSpc>
                          <a:spcPct val="100000"/>
                        </a:lnSpc>
                        <a:spcBef>
                          <a:spcPts val="0"/>
                        </a:spcBef>
                        <a:spcAft>
                          <a:spcPts val="0"/>
                        </a:spcAft>
                        <a:buNone/>
                      </a:pPr>
                      <a:r>
                        <a:rPr lang="en-US" sz="1400" u="none" cap="none" strike="noStrike">
                          <a:latin typeface="Calibri"/>
                          <a:ea typeface="Calibri"/>
                          <a:cs typeface="Calibri"/>
                          <a:sym typeface="Calibri"/>
                        </a:rPr>
                        <a:t>35</a:t>
                      </a:r>
                      <a:endParaRPr sz="1400" u="none" cap="none" strike="noStrike">
                        <a:latin typeface="Calibri"/>
                        <a:ea typeface="Calibri"/>
                        <a:cs typeface="Calibri"/>
                        <a:sym typeface="Calibri"/>
                      </a:endParaRPr>
                    </a:p>
                  </a:txBody>
                  <a:tcPr marT="133975"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27250">
                <a:tc>
                  <a:txBody>
                    <a:bodyPr/>
                    <a:lstStyle/>
                    <a:p>
                      <a:pPr indent="0" lvl="0" marL="0" marR="109854" rtl="0" algn="r">
                        <a:lnSpc>
                          <a:spcPct val="100000"/>
                        </a:lnSpc>
                        <a:spcBef>
                          <a:spcPts val="0"/>
                        </a:spcBef>
                        <a:spcAft>
                          <a:spcPts val="0"/>
                        </a:spcAft>
                        <a:buNone/>
                      </a:pPr>
                      <a:r>
                        <a:rPr lang="en-US" sz="1400" u="none" cap="none" strike="noStrike">
                          <a:latin typeface="Calibri"/>
                          <a:ea typeface="Calibri"/>
                          <a:cs typeface="Calibri"/>
                          <a:sym typeface="Calibri"/>
                        </a:rPr>
                        <a:t>Responsible Deployment</a:t>
                      </a:r>
                      <a:endParaRPr sz="1400" u="none" cap="none" strike="noStrike">
                        <a:latin typeface="Calibri"/>
                        <a:ea typeface="Calibri"/>
                        <a:cs typeface="Calibri"/>
                        <a:sym typeface="Calibri"/>
                      </a:endParaRPr>
                    </a:p>
                  </a:txBody>
                  <a:tcPr marT="127000" marB="0" marR="0" marL="0">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104775" marR="0" rtl="0" algn="l">
                        <a:lnSpc>
                          <a:spcPct val="100000"/>
                        </a:lnSpc>
                        <a:spcBef>
                          <a:spcPts val="0"/>
                        </a:spcBef>
                        <a:spcAft>
                          <a:spcPts val="0"/>
                        </a:spcAft>
                        <a:buNone/>
                      </a:pPr>
                      <a:r>
                        <a:rPr lang="en-US" sz="1400" u="none" cap="none" strike="noStrike">
                          <a:latin typeface="Calibri"/>
                          <a:ea typeface="Calibri"/>
                          <a:cs typeface="Calibri"/>
                          <a:sym typeface="Calibri"/>
                        </a:rPr>
                        <a:t>32</a:t>
                      </a:r>
                      <a:endParaRPr sz="1400" u="none" cap="none" strike="noStrike">
                        <a:latin typeface="Calibri"/>
                        <a:ea typeface="Calibri"/>
                        <a:cs typeface="Calibri"/>
                        <a:sym typeface="Calibri"/>
                      </a:endParaRPr>
                    </a:p>
                  </a:txBody>
                  <a:tcPr marT="133975"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r h="518775">
                <a:tc>
                  <a:txBody>
                    <a:bodyPr/>
                    <a:lstStyle/>
                    <a:p>
                      <a:pPr indent="0" lvl="0" marL="0" marR="108585" rtl="0" algn="r">
                        <a:lnSpc>
                          <a:spcPct val="100000"/>
                        </a:lnSpc>
                        <a:spcBef>
                          <a:spcPts val="0"/>
                        </a:spcBef>
                        <a:spcAft>
                          <a:spcPts val="0"/>
                        </a:spcAft>
                        <a:buNone/>
                      </a:pPr>
                      <a:r>
                        <a:rPr lang="en-US" sz="1400" u="none" cap="none" strike="noStrike">
                          <a:latin typeface="Calibri"/>
                          <a:ea typeface="Calibri"/>
                          <a:cs typeface="Calibri"/>
                          <a:sym typeface="Calibri"/>
                        </a:rPr>
                        <a:t>Other</a:t>
                      </a:r>
                      <a:endParaRPr sz="1400" u="none" cap="none" strike="noStrike">
                        <a:latin typeface="Calibri"/>
                        <a:ea typeface="Calibri"/>
                        <a:cs typeface="Calibri"/>
                        <a:sym typeface="Calibri"/>
                      </a:endParaRPr>
                    </a:p>
                  </a:txBody>
                  <a:tcPr marT="126375" marB="0" marR="0" marL="0">
                    <a:lnR cap="flat" cmpd="sng" w="9525">
                      <a:solidFill>
                        <a:srgbClr val="000000"/>
                      </a:solidFill>
                      <a:prstDash val="solid"/>
                      <a:round/>
                      <a:headEnd len="sm" w="sm" type="none"/>
                      <a:tailEnd len="sm" w="sm" type="none"/>
                    </a:lnR>
                  </a:tcPr>
                </a:tc>
                <a:tc>
                  <a:txBody>
                    <a:bodyPr/>
                    <a:lstStyle/>
                    <a:p>
                      <a:pPr indent="0" lvl="0" marL="398145" marR="0" rtl="0" algn="l">
                        <a:lnSpc>
                          <a:spcPct val="100000"/>
                        </a:lnSpc>
                        <a:spcBef>
                          <a:spcPts val="0"/>
                        </a:spcBef>
                        <a:spcAft>
                          <a:spcPts val="0"/>
                        </a:spcAft>
                        <a:buNone/>
                      </a:pPr>
                      <a:r>
                        <a:rPr lang="en-US" sz="1400" u="none" cap="none" strike="noStrike">
                          <a:latin typeface="Calibri"/>
                          <a:ea typeface="Calibri"/>
                          <a:cs typeface="Calibri"/>
                          <a:sym typeface="Calibri"/>
                        </a:rPr>
                        <a:t>8</a:t>
                      </a:r>
                      <a:endParaRPr sz="1400" u="none" cap="none" strike="noStrike">
                        <a:latin typeface="Calibri"/>
                        <a:ea typeface="Calibri"/>
                        <a:cs typeface="Calibri"/>
                        <a:sym typeface="Calibri"/>
                      </a:endParaRPr>
                    </a:p>
                  </a:txBody>
                  <a:tcPr marT="134625" marB="0" marR="0" marL="0">
                    <a:lnL cap="flat" cmpd="sng" w="9525">
                      <a:solidFill>
                        <a:srgbClr val="000000"/>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tc>
              </a:tr>
            </a:tbl>
          </a:graphicData>
        </a:graphic>
      </p:graphicFrame>
      <p:sp>
        <p:nvSpPr>
          <p:cNvPr id="322" name="Google Shape;322;p15"/>
          <p:cNvSpPr/>
          <p:nvPr/>
        </p:nvSpPr>
        <p:spPr>
          <a:xfrm>
            <a:off x="8770619" y="1876044"/>
            <a:ext cx="1000125" cy="294640"/>
          </a:xfrm>
          <a:custGeom>
            <a:rect b="b" l="l" r="r" t="t"/>
            <a:pathLst>
              <a:path extrusionOk="0" h="294639" w="1000125">
                <a:moveTo>
                  <a:pt x="999744" y="0"/>
                </a:moveTo>
                <a:lnTo>
                  <a:pt x="0" y="0"/>
                </a:lnTo>
                <a:lnTo>
                  <a:pt x="0" y="294132"/>
                </a:lnTo>
                <a:lnTo>
                  <a:pt x="999744" y="294132"/>
                </a:lnTo>
                <a:lnTo>
                  <a:pt x="999744"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3" name="Google Shape;323;p15"/>
          <p:cNvSpPr/>
          <p:nvPr/>
        </p:nvSpPr>
        <p:spPr>
          <a:xfrm>
            <a:off x="8770619" y="2403348"/>
            <a:ext cx="1870075" cy="294640"/>
          </a:xfrm>
          <a:custGeom>
            <a:rect b="b" l="l" r="r" t="t"/>
            <a:pathLst>
              <a:path extrusionOk="0" h="294639" w="1870075">
                <a:moveTo>
                  <a:pt x="1869948" y="0"/>
                </a:moveTo>
                <a:lnTo>
                  <a:pt x="0" y="0"/>
                </a:lnTo>
                <a:lnTo>
                  <a:pt x="0" y="294132"/>
                </a:lnTo>
                <a:lnTo>
                  <a:pt x="1869948" y="294132"/>
                </a:lnTo>
                <a:lnTo>
                  <a:pt x="1869948" y="0"/>
                </a:lnTo>
                <a:close/>
              </a:path>
            </a:pathLst>
          </a:custGeom>
          <a:solidFill>
            <a:srgbClr val="1709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4" name="Google Shape;324;p15"/>
          <p:cNvSpPr/>
          <p:nvPr/>
        </p:nvSpPr>
        <p:spPr>
          <a:xfrm>
            <a:off x="8770619" y="4514088"/>
            <a:ext cx="1391920" cy="292735"/>
          </a:xfrm>
          <a:custGeom>
            <a:rect b="b" l="l" r="r" t="t"/>
            <a:pathLst>
              <a:path extrusionOk="0" h="292735" w="1391920">
                <a:moveTo>
                  <a:pt x="1391412" y="0"/>
                </a:moveTo>
                <a:lnTo>
                  <a:pt x="0" y="0"/>
                </a:lnTo>
                <a:lnTo>
                  <a:pt x="0" y="292607"/>
                </a:lnTo>
                <a:lnTo>
                  <a:pt x="1391412" y="292607"/>
                </a:lnTo>
                <a:lnTo>
                  <a:pt x="1391412" y="0"/>
                </a:lnTo>
                <a:close/>
              </a:path>
            </a:pathLst>
          </a:custGeom>
          <a:solidFill>
            <a:srgbClr val="85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5" name="Google Shape;325;p15"/>
          <p:cNvSpPr/>
          <p:nvPr/>
        </p:nvSpPr>
        <p:spPr>
          <a:xfrm>
            <a:off x="8770619" y="5041391"/>
            <a:ext cx="347980" cy="292735"/>
          </a:xfrm>
          <a:custGeom>
            <a:rect b="b" l="l" r="r" t="t"/>
            <a:pathLst>
              <a:path extrusionOk="0" h="292735" w="347979">
                <a:moveTo>
                  <a:pt x="347472" y="0"/>
                </a:moveTo>
                <a:lnTo>
                  <a:pt x="0" y="0"/>
                </a:lnTo>
                <a:lnTo>
                  <a:pt x="0" y="292607"/>
                </a:lnTo>
                <a:lnTo>
                  <a:pt x="347472" y="292607"/>
                </a:lnTo>
                <a:lnTo>
                  <a:pt x="347472" y="0"/>
                </a:lnTo>
                <a:close/>
              </a:path>
            </a:pathLst>
          </a:custGeom>
          <a:solidFill>
            <a:srgbClr val="85529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6" name="Google Shape;326;p15"/>
          <p:cNvSpPr/>
          <p:nvPr/>
        </p:nvSpPr>
        <p:spPr>
          <a:xfrm>
            <a:off x="8770619" y="2932176"/>
            <a:ext cx="304800" cy="292735"/>
          </a:xfrm>
          <a:custGeom>
            <a:rect b="b" l="l" r="r" t="t"/>
            <a:pathLst>
              <a:path extrusionOk="0" h="292735" w="304800">
                <a:moveTo>
                  <a:pt x="304800" y="0"/>
                </a:moveTo>
                <a:lnTo>
                  <a:pt x="0" y="0"/>
                </a:lnTo>
                <a:lnTo>
                  <a:pt x="0" y="292608"/>
                </a:lnTo>
                <a:lnTo>
                  <a:pt x="304800" y="292608"/>
                </a:lnTo>
                <a:lnTo>
                  <a:pt x="304800"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7" name="Google Shape;327;p15"/>
          <p:cNvSpPr/>
          <p:nvPr/>
        </p:nvSpPr>
        <p:spPr>
          <a:xfrm>
            <a:off x="8770619" y="3459479"/>
            <a:ext cx="783590" cy="292735"/>
          </a:xfrm>
          <a:custGeom>
            <a:rect b="b" l="l" r="r" t="t"/>
            <a:pathLst>
              <a:path extrusionOk="0" h="292735" w="783590">
                <a:moveTo>
                  <a:pt x="783335" y="0"/>
                </a:moveTo>
                <a:lnTo>
                  <a:pt x="0" y="0"/>
                </a:lnTo>
                <a:lnTo>
                  <a:pt x="0" y="292608"/>
                </a:lnTo>
                <a:lnTo>
                  <a:pt x="783335" y="292608"/>
                </a:lnTo>
                <a:lnTo>
                  <a:pt x="783335"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8" name="Google Shape;328;p15"/>
          <p:cNvSpPr/>
          <p:nvPr/>
        </p:nvSpPr>
        <p:spPr>
          <a:xfrm>
            <a:off x="8770619" y="3986784"/>
            <a:ext cx="1522730" cy="292735"/>
          </a:xfrm>
          <a:custGeom>
            <a:rect b="b" l="l" r="r" t="t"/>
            <a:pathLst>
              <a:path extrusionOk="0" h="292735" w="1522729">
                <a:moveTo>
                  <a:pt x="1522476" y="0"/>
                </a:moveTo>
                <a:lnTo>
                  <a:pt x="0" y="0"/>
                </a:lnTo>
                <a:lnTo>
                  <a:pt x="0" y="292608"/>
                </a:lnTo>
                <a:lnTo>
                  <a:pt x="1522476" y="292608"/>
                </a:lnTo>
                <a:lnTo>
                  <a:pt x="1522476" y="0"/>
                </a:lnTo>
                <a:close/>
              </a:path>
            </a:pathLst>
          </a:custGeom>
          <a:solidFill>
            <a:srgbClr val="441E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9" name="Google Shape;329;p15"/>
          <p:cNvSpPr txBox="1"/>
          <p:nvPr/>
        </p:nvSpPr>
        <p:spPr>
          <a:xfrm>
            <a:off x="128422" y="6618833"/>
            <a:ext cx="591058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latin typeface="Arial"/>
                <a:ea typeface="Arial"/>
                <a:cs typeface="Arial"/>
                <a:sym typeface="Arial"/>
              </a:rPr>
              <a:t>SOURCE REFERENCED: Bain Capital Ventures: Foundation Models and Five Predictions for AI in 2023.</a:t>
            </a:r>
            <a:endParaRPr sz="10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